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49" r:id="rId1"/>
  </p:sldMasterIdLst>
  <p:notesMasterIdLst>
    <p:notesMasterId r:id="rId31"/>
  </p:notesMasterIdLst>
  <p:sldIdLst>
    <p:sldId id="256" r:id="rId2"/>
    <p:sldId id="259" r:id="rId3"/>
    <p:sldId id="258" r:id="rId4"/>
    <p:sldId id="267" r:id="rId5"/>
    <p:sldId id="307" r:id="rId6"/>
    <p:sldId id="268" r:id="rId7"/>
    <p:sldId id="269" r:id="rId8"/>
    <p:sldId id="266" r:id="rId9"/>
    <p:sldId id="296" r:id="rId10"/>
    <p:sldId id="297" r:id="rId11"/>
    <p:sldId id="308" r:id="rId12"/>
    <p:sldId id="309" r:id="rId13"/>
    <p:sldId id="298" r:id="rId14"/>
    <p:sldId id="310" r:id="rId15"/>
    <p:sldId id="311" r:id="rId16"/>
    <p:sldId id="299" r:id="rId17"/>
    <p:sldId id="312" r:id="rId18"/>
    <p:sldId id="313" r:id="rId19"/>
    <p:sldId id="314" r:id="rId20"/>
    <p:sldId id="315" r:id="rId21"/>
    <p:sldId id="300" r:id="rId22"/>
    <p:sldId id="301" r:id="rId23"/>
    <p:sldId id="316" r:id="rId24"/>
    <p:sldId id="303" r:id="rId25"/>
    <p:sldId id="304" r:id="rId26"/>
    <p:sldId id="305" r:id="rId27"/>
    <p:sldId id="306" r:id="rId28"/>
    <p:sldId id="288" r:id="rId29"/>
    <p:sldId id="302" r:id="rId3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E8065-4508-44B7-8F67-AB87C818CB9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9CD3F-ADAB-4887-A176-D0E43CC09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9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9CD3F-ADAB-4887-A176-D0E43CC0905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0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649A-C1B4-02B5-FB49-C9B2F703C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E4601-945B-B336-4EAE-B93BDB2F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28987-07AE-A1D0-C12E-D0386F34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7FF8-13A8-6F10-323A-B2ABE4CB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5608-7E71-FAC8-E2BB-2172088D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2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2334-EBD5-DF1C-688D-531AE739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82374-40EA-2851-DF17-E87B1263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9E-ED2B-2EE1-A29C-99D59278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2CD2-5773-1E48-CB9E-611C2411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E6A9-9E1A-087F-3E0E-4E6C704C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4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CFD2F-85BE-11CC-80C6-7F79366A7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6FA96-B04D-6C0E-E834-C94A29A88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62DF-176C-B74B-2D9A-63DB17E2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D7AC-B5DA-4E71-E00F-A68EAD0E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66B8-DA5E-9056-9595-37FAF68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43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79556" y="1836986"/>
            <a:ext cx="6940550" cy="636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265568" y="1833339"/>
            <a:ext cx="7781925" cy="605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69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C1F6-E27B-CF4E-DF6C-5989BC54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EC9D-9775-D214-5226-9B5E712A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8334-A450-C59B-D3FD-A735AF82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7EB6-FA5B-6D92-D445-2516BB07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D799-9F53-EC46-5D7B-5F93B02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1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251-5A91-59DA-932B-245DF060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9A65-A953-C3AA-5020-17412E37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EDDD-4BB3-0EF3-7A8C-C6F84F04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2072-4BBE-02FA-A3A6-8BA954C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73DA-1EE7-A060-77C2-393B94BE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79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3A71-AF3C-FA5B-0F62-6364EBC6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02EF-B29D-0978-9297-EA27169A5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E1533-8014-93BA-0631-B628C61B9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F24F6-EBA7-DB93-3B97-7BA587B3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D9D61-8426-A3DC-D15C-48B842F8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ADC94-BB09-7484-26B9-E71C659D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8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0DF7-07D1-5BC5-570F-374C136F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3B8FB-A997-B506-C630-F0B94093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8E53-80D6-4640-7040-88CA66C57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42EF7-B340-8DB2-C33A-91D708AB2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00472-9641-4AF7-FF17-01198848D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D3D70-3221-0B90-A47D-684C59BE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98C26-9F86-47F6-3966-3AE2E6EC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B2D22-92D3-A386-FE90-EABB78BA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97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5FF-CEAF-B0E9-713F-1178D97E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A02D5-8F66-395A-7C3B-FFA89F98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514E7-25C0-5C78-FAB5-A6C6402B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499BF-DCDD-B48E-4377-9BF1B4C5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4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3DCE-BA5E-0E4A-4745-26074C8A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2DA49-5332-D03E-1BC6-9FCB9196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0971-B20E-D22A-1B51-6C22099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8759-F166-920A-BCB0-81099E7C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2281-29BE-7395-271F-7326DB68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1BCD-8C74-E387-0994-1CC0F811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6F00-3B81-157B-AF95-C9EFB55D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1AB50-8079-9CE3-57E7-00E45F2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F52C3-F9A6-8F8E-0BD2-2BF92F42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3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3046-20DA-EF1C-E37E-CD111C73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C9F28-13F9-6467-3DD1-1397D41A0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C74EC-9B7C-707B-7CC0-E07ADF46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6AB0-4616-65AF-0AB1-EEB16FA7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14B20-6D9B-F799-D3E8-BC140C2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3824-D25A-D205-3C7E-2CBA3C57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0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23A19-E107-D912-4491-6222266F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753A8-2EFF-47B0-943B-61BE89C58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AD5F-3C29-788A-028D-10ADDB9BF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40A4-A72A-629D-39B8-20BC3DD90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6AFE-F3CE-4173-083F-801D304B8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object 2">
            <a:extLst>
              <a:ext uri="{FF2B5EF4-FFF2-40B4-BE49-F238E27FC236}">
                <a16:creationId xmlns:a16="http://schemas.microsoft.com/office/drawing/2014/main" id="{AF8D0460-53FD-FBA1-E00E-7E62D94C91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4581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9361" y="2478090"/>
            <a:ext cx="16939611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78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accent6"/>
                </a:solidFill>
                <a:latin typeface="Georgia" panose="02040502050405020303" pitchFamily="18" charset="0"/>
                <a:ea typeface="Open Sauce Bold"/>
                <a:cs typeface="Open Sauce Bold"/>
                <a:sym typeface="Open Sauce Bold"/>
              </a:rPr>
              <a:t>Project Review and Management </a:t>
            </a:r>
            <a:r>
              <a:rPr lang="en-US" b="1" dirty="0">
                <a:solidFill>
                  <a:schemeClr val="accent6"/>
                </a:solidFill>
                <a:latin typeface="Georgia" panose="02040502050405020303" pitchFamily="18" charset="0"/>
                <a:ea typeface="Open Sauce Bold"/>
                <a:cs typeface="Open Sauce Bold"/>
                <a:sym typeface="Open Sauce Bold"/>
              </a:rPr>
              <a:t>S</a:t>
            </a:r>
            <a:r>
              <a:rPr lang="en-US" sz="8000" b="1" dirty="0">
                <a:solidFill>
                  <a:schemeClr val="accent6"/>
                </a:solidFill>
                <a:latin typeface="Georgia" panose="02040502050405020303" pitchFamily="18" charset="0"/>
                <a:ea typeface="Open Sauce Bold"/>
                <a:cs typeface="Open Sauce Bold"/>
                <a:sym typeface="Open Sauce Bold"/>
              </a:rPr>
              <a:t>ystem</a:t>
            </a:r>
          </a:p>
        </p:txBody>
      </p:sp>
      <p:sp>
        <p:nvSpPr>
          <p:cNvPr id="4" name="object 4"/>
          <p:cNvSpPr/>
          <p:nvPr/>
        </p:nvSpPr>
        <p:spPr>
          <a:xfrm flipV="1">
            <a:off x="1524000" y="5653476"/>
            <a:ext cx="14186491" cy="45719"/>
          </a:xfrm>
          <a:custGeom>
            <a:avLst/>
            <a:gdLst/>
            <a:ahLst/>
            <a:cxnLst/>
            <a:rect l="l" t="t" r="r" b="b"/>
            <a:pathLst>
              <a:path w="9688194" h="20954">
                <a:moveTo>
                  <a:pt x="0" y="20505"/>
                </a:moveTo>
                <a:lnTo>
                  <a:pt x="9687993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  <a:noFill/>
          <a:ln>
            <a:gradFill flip="none" rotWithShape="1">
              <a:gsLst>
                <a:gs pos="63000">
                  <a:srgbClr val="F6B1AF"/>
                </a:gs>
                <a:gs pos="52466">
                  <a:srgbClr val="F4A2A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</p:pic>
      <p:pic>
        <p:nvPicPr>
          <p:cNvPr id="45" name="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900881" y="6280376"/>
            <a:ext cx="5715000" cy="703398"/>
          </a:xfrm>
          <a:prstGeom prst="rect">
            <a:avLst/>
          </a:prstGeom>
        </p:spPr>
        <p:txBody>
          <a:bodyPr vert="horz" wrap="square" lIns="0" tIns="8699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4000" spc="145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Team</a:t>
            </a:r>
            <a:r>
              <a:rPr sz="4000" spc="-195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4000" spc="-335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Details</a:t>
            </a:r>
            <a:endParaRPr sz="4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182600" y="6668206"/>
            <a:ext cx="5007069" cy="1898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 marR="5080" indent="-1137285">
              <a:lnSpc>
                <a:spcPct val="115199"/>
              </a:lnSpc>
              <a:spcBef>
                <a:spcPts val="100"/>
              </a:spcBef>
              <a:tabLst>
                <a:tab pos="1442085" algn="l"/>
              </a:tabLst>
            </a:pPr>
            <a:r>
              <a:rPr sz="3600" spc="4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	</a:t>
            </a:r>
            <a:r>
              <a:rPr sz="3600" spc="7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195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45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sz="3600" spc="-195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3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of: </a:t>
            </a:r>
            <a:r>
              <a:rPr sz="3600" spc="-1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spc="-14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9350" marR="5080" indent="-1137285">
              <a:lnSpc>
                <a:spcPct val="115199"/>
              </a:lnSpc>
              <a:spcBef>
                <a:spcPts val="100"/>
              </a:spcBef>
              <a:tabLst>
                <a:tab pos="1442085" algn="l"/>
              </a:tabLst>
            </a:pPr>
            <a:r>
              <a:rPr lang="en-IN"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600" dirty="0">
                <a:latin typeface="Open Sauce"/>
                <a:ea typeface="Open Sauce"/>
                <a:cs typeface="Open Sauce"/>
                <a:sym typeface="Open Sauce"/>
              </a:rPr>
              <a:t>Mrs. K. Swathi</a:t>
            </a:r>
          </a:p>
          <a:p>
            <a:pPr marL="1149350" marR="5080" indent="-1137285">
              <a:lnSpc>
                <a:spcPct val="115199"/>
              </a:lnSpc>
              <a:spcBef>
                <a:spcPts val="100"/>
              </a:spcBef>
              <a:tabLst>
                <a:tab pos="1442085" algn="l"/>
              </a:tabLst>
            </a:pPr>
            <a:endParaRPr sz="3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9725A-8892-BF1E-ED80-88CA0E52A850}"/>
              </a:ext>
            </a:extLst>
          </p:cNvPr>
          <p:cNvSpPr txBox="1"/>
          <p:nvPr/>
        </p:nvSpPr>
        <p:spPr>
          <a:xfrm>
            <a:off x="807888" y="7117080"/>
            <a:ext cx="5928192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800" dirty="0">
                <a:latin typeface="Open Sauce"/>
                <a:ea typeface="Open Sauce"/>
                <a:cs typeface="Open Sauce"/>
                <a:sym typeface="Open Sauce"/>
              </a:rPr>
              <a:t>22071A3245 - P. Sai Kruthik Royal</a:t>
            </a:r>
          </a:p>
          <a:p>
            <a:pPr algn="l">
              <a:lnSpc>
                <a:spcPts val="4125"/>
              </a:lnSpc>
            </a:pPr>
            <a:r>
              <a:rPr lang="en-US" sz="2800" dirty="0">
                <a:latin typeface="Open Sauce"/>
                <a:ea typeface="Open Sauce"/>
                <a:cs typeface="Open Sauce"/>
                <a:sym typeface="Open Sauce"/>
              </a:rPr>
              <a:t>22071A3254 - T. Sriram</a:t>
            </a:r>
          </a:p>
          <a:p>
            <a:pPr algn="l">
              <a:lnSpc>
                <a:spcPts val="4125"/>
              </a:lnSpc>
            </a:pPr>
            <a:r>
              <a:rPr lang="en-US" sz="2800" dirty="0">
                <a:latin typeface="Open Sauce"/>
                <a:ea typeface="Open Sauce"/>
                <a:cs typeface="Open Sauce"/>
                <a:sym typeface="Open Sauce"/>
              </a:rPr>
              <a:t>22071A3255 - T. Bhargav</a:t>
            </a:r>
          </a:p>
          <a:p>
            <a:pPr algn="l">
              <a:lnSpc>
                <a:spcPts val="4125"/>
              </a:lnSpc>
            </a:pPr>
            <a:r>
              <a:rPr lang="en-US" sz="2800" dirty="0">
                <a:latin typeface="Open Sauce"/>
                <a:ea typeface="Open Sauce"/>
                <a:cs typeface="Open Sauce"/>
                <a:sym typeface="Open Sauce"/>
              </a:rPr>
              <a:t>22071A3262 - Y. Ratna Jashwanth</a:t>
            </a:r>
          </a:p>
          <a:p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148720-F575-48C7-F78D-6B52ED9EB9BE}"/>
              </a:ext>
            </a:extLst>
          </p:cNvPr>
          <p:cNvSpPr txBox="1">
            <a:spLocks/>
          </p:cNvSpPr>
          <p:nvPr/>
        </p:nvSpPr>
        <p:spPr>
          <a:xfrm>
            <a:off x="0" y="2975488"/>
            <a:ext cx="5648632" cy="2341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500"/>
              </a:spcBef>
              <a:spcAft>
                <a:spcPts val="750"/>
              </a:spcAft>
            </a:pPr>
            <a:r>
              <a:rPr lang="en-US" sz="3900" b="1" dirty="0">
                <a:solidFill>
                  <a:srgbClr val="FF0000"/>
                </a:solidFill>
              </a:rPr>
              <a:t>Student Use Case Diagram</a:t>
            </a:r>
            <a:br>
              <a:rPr lang="en-US" sz="3900" dirty="0">
                <a:solidFill>
                  <a:srgbClr val="FF0000"/>
                </a:solidFill>
              </a:rPr>
            </a:br>
            <a:endParaRPr lang="en-IN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8731A-4DDE-FA0C-2238-71C97ED23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" b="3333"/>
          <a:stretch/>
        </p:blipFill>
        <p:spPr>
          <a:xfrm>
            <a:off x="5501149" y="0"/>
            <a:ext cx="8775290" cy="103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8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0E3F-ECF3-ED83-D633-4B40B6FFD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EFCB7-CC82-1427-6145-C478E3FF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5488"/>
            <a:ext cx="5648632" cy="2341306"/>
          </a:xfrm>
        </p:spPr>
        <p:txBody>
          <a:bodyPr>
            <a:noAutofit/>
          </a:bodyPr>
          <a:lstStyle/>
          <a:p>
            <a:pPr algn="ctr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3900" b="1" dirty="0">
                <a:solidFill>
                  <a:srgbClr val="FF0000"/>
                </a:solidFill>
              </a:rPr>
              <a:t>Faculty</a:t>
            </a:r>
            <a:r>
              <a:rPr lang="en-US" sz="3900" b="1" dirty="0">
                <a:solidFill>
                  <a:srgbClr val="FF0000"/>
                </a:solidFill>
                <a:effectLst/>
              </a:rPr>
              <a:t> Use Case Diagram</a:t>
            </a:r>
            <a:br>
              <a:rPr lang="en-US" sz="3900" dirty="0">
                <a:solidFill>
                  <a:srgbClr val="FF0000"/>
                </a:solidFill>
                <a:effectLst/>
              </a:rPr>
            </a:br>
            <a:endParaRPr lang="en-IN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05699-8F08-7168-7601-BBFC8DD28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71" r="-1217" b="2371"/>
          <a:stretch/>
        </p:blipFill>
        <p:spPr>
          <a:xfrm>
            <a:off x="5648633" y="60536"/>
            <a:ext cx="8465574" cy="101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6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CCB6A-2CC2-AAE0-A8AA-671F27FC9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951C3C-EF32-1380-5987-24C669F6B080}"/>
              </a:ext>
            </a:extLst>
          </p:cNvPr>
          <p:cNvSpPr txBox="1">
            <a:spLocks/>
          </p:cNvSpPr>
          <p:nvPr/>
        </p:nvSpPr>
        <p:spPr>
          <a:xfrm>
            <a:off x="0" y="2975488"/>
            <a:ext cx="5648632" cy="2341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500"/>
              </a:spcBef>
              <a:spcAft>
                <a:spcPts val="750"/>
              </a:spcAft>
            </a:pPr>
            <a:r>
              <a:rPr lang="en-US" sz="3900" b="1">
                <a:solidFill>
                  <a:srgbClr val="FF0000"/>
                </a:solidFill>
              </a:rPr>
              <a:t>Admin Use Case Diagram</a:t>
            </a:r>
            <a:br>
              <a:rPr lang="en-US" sz="3900">
                <a:solidFill>
                  <a:srgbClr val="FF0000"/>
                </a:solidFill>
              </a:rPr>
            </a:br>
            <a:endParaRPr lang="en-IN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952505-A447-3397-48B5-620FBFAB4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" r="636" b="6297"/>
          <a:stretch/>
        </p:blipFill>
        <p:spPr>
          <a:xfrm>
            <a:off x="5397910" y="162232"/>
            <a:ext cx="8627805" cy="100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6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610FB8C-F00D-95D7-B911-6C819B82C335}"/>
              </a:ext>
            </a:extLst>
          </p:cNvPr>
          <p:cNvSpPr txBox="1">
            <a:spLocks/>
          </p:cNvSpPr>
          <p:nvPr/>
        </p:nvSpPr>
        <p:spPr>
          <a:xfrm>
            <a:off x="4524474" y="-791436"/>
            <a:ext cx="10356649" cy="1582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500"/>
              </a:spcBef>
              <a:spcAft>
                <a:spcPts val="750"/>
              </a:spcAft>
            </a:pPr>
            <a:r>
              <a:rPr lang="en-IN" sz="3800" b="1">
                <a:solidFill>
                  <a:srgbClr val="FF0000"/>
                </a:solidFill>
                <a:latin typeface="Segoe WPC"/>
              </a:rPr>
              <a:t> User Management Class Diagram</a:t>
            </a:r>
            <a:endParaRPr lang="en-IN" sz="3800" b="1" dirty="0">
              <a:solidFill>
                <a:srgbClr val="FF0000"/>
              </a:solidFill>
              <a:latin typeface="Segoe WP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77ABA-ED55-05F3-B7B4-4E3E5E30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1" y="791435"/>
            <a:ext cx="13406285" cy="91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0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C4645-ED47-B9CB-BEF1-8DFE0823A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D3D6-7064-D30B-330D-D0692F7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0" y="3264371"/>
            <a:ext cx="5533926" cy="1582871"/>
          </a:xfrm>
        </p:spPr>
        <p:txBody>
          <a:bodyPr>
            <a:norm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 i="0" dirty="0">
                <a:solidFill>
                  <a:srgbClr val="FF0000"/>
                </a:solidFill>
                <a:effectLst/>
                <a:latin typeface="Segoe WPC"/>
              </a:rPr>
              <a:t>Project Management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E8C9-38B7-CEB5-815D-51CD5084C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78" y="103239"/>
            <a:ext cx="9928737" cy="1018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1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C4A4C-2352-988C-02E4-78F481D0B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5FA1D4-D204-4194-443C-C7C8DCD5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0" y="3264371"/>
            <a:ext cx="5533926" cy="1582871"/>
          </a:xfrm>
        </p:spPr>
        <p:txBody>
          <a:bodyPr>
            <a:no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sz="3800" b="1" i="0" dirty="0">
                <a:solidFill>
                  <a:srgbClr val="FF0000"/>
                </a:solidFill>
                <a:effectLst/>
                <a:latin typeface="Segoe WPC"/>
              </a:rPr>
              <a:t>Collaboration and Communication 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118E6-FB3C-3AAB-82C2-DE80F37B9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4" y="-49880"/>
            <a:ext cx="9023950" cy="103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0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EF540D-087D-0F43-22F2-A67A20EAA547}"/>
              </a:ext>
            </a:extLst>
          </p:cNvPr>
          <p:cNvSpPr txBox="1">
            <a:spLocks/>
          </p:cNvSpPr>
          <p:nvPr/>
        </p:nvSpPr>
        <p:spPr>
          <a:xfrm>
            <a:off x="927075" y="3938676"/>
            <a:ext cx="5784017" cy="14559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sz="3800" b="1" dirty="0">
                <a:solidFill>
                  <a:srgbClr val="FF0000"/>
                </a:solidFill>
                <a:latin typeface="Segoe WPC"/>
              </a:rPr>
              <a:t>Faculty Team Creation Workflow Activity Diagram</a:t>
            </a:r>
          </a:p>
        </p:txBody>
      </p:sp>
      <p:sp>
        <p:nvSpPr>
          <p:cNvPr id="7" name="AutoShape 2" descr="PlantUML diagram">
            <a:extLst>
              <a:ext uri="{FF2B5EF4-FFF2-40B4-BE49-F238E27FC236}">
                <a16:creationId xmlns:a16="http://schemas.microsoft.com/office/drawing/2014/main" id="{003316EA-A6AE-6CE0-8574-50B5F769C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465226" cy="34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DF5DE-A498-5C79-1216-10EBA06F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14" y="0"/>
            <a:ext cx="640941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0A1FB-614C-80C7-153E-0E23311F4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DF7-5A52-1939-83D8-D5C41315D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07" y="-727960"/>
            <a:ext cx="16077816" cy="1455919"/>
          </a:xfrm>
        </p:spPr>
        <p:txBody>
          <a:bodyPr/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sz="3800" b="1" i="0" dirty="0">
                <a:solidFill>
                  <a:srgbClr val="FF0000"/>
                </a:solidFill>
                <a:effectLst/>
                <a:latin typeface="Segoe WPC"/>
              </a:rPr>
              <a:t>Review and Task Management Workflow Activity Diagram</a:t>
            </a:r>
          </a:p>
        </p:txBody>
      </p:sp>
      <p:sp>
        <p:nvSpPr>
          <p:cNvPr id="3" name="AutoShape 2" descr="PlantUML diagram">
            <a:extLst>
              <a:ext uri="{FF2B5EF4-FFF2-40B4-BE49-F238E27FC236}">
                <a16:creationId xmlns:a16="http://schemas.microsoft.com/office/drawing/2014/main" id="{254733A4-50C2-587E-3F0F-9CC5F048D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465226" cy="34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0F78C-82DF-6AD0-12E8-2125ABE63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8" b="61290"/>
          <a:stretch/>
        </p:blipFill>
        <p:spPr>
          <a:xfrm>
            <a:off x="206479" y="727959"/>
            <a:ext cx="6202663" cy="5303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42B2B-8DD7-E290-6179-02A179EC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23" r="1823" b="27891"/>
          <a:stretch/>
        </p:blipFill>
        <p:spPr>
          <a:xfrm>
            <a:off x="6873781" y="4991100"/>
            <a:ext cx="6040245" cy="4951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8820A-22E6-6DE9-3653-BB30D25EB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2975" r="556"/>
          <a:stretch/>
        </p:blipFill>
        <p:spPr>
          <a:xfrm>
            <a:off x="11878858" y="842258"/>
            <a:ext cx="6202663" cy="40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3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119C7-701D-7624-1E37-D2A80F7E8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AE48A5-2398-E569-6B4F-877596D951CF}"/>
              </a:ext>
            </a:extLst>
          </p:cNvPr>
          <p:cNvSpPr txBox="1">
            <a:spLocks/>
          </p:cNvSpPr>
          <p:nvPr/>
        </p:nvSpPr>
        <p:spPr>
          <a:xfrm>
            <a:off x="655966" y="4041058"/>
            <a:ext cx="4564964" cy="1799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>
                <a:solidFill>
                  <a:srgbClr val="FF0000"/>
                </a:solidFill>
                <a:latin typeface="Segoe WPC"/>
              </a:rPr>
              <a:t>Student Project Update Sequence Diagram</a:t>
            </a:r>
            <a:endParaRPr lang="en-IN" sz="3800" b="1" dirty="0">
              <a:solidFill>
                <a:srgbClr val="FF0000"/>
              </a:solidFill>
              <a:latin typeface="Segoe WP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6379D-2DF3-5DF7-273A-B1046033D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25" y="144776"/>
            <a:ext cx="8375017" cy="101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00CD2-BC8E-A9BC-C513-AC7BFB556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0A47-6B1F-B2A6-D9B4-44FB0175FD2B}"/>
              </a:ext>
            </a:extLst>
          </p:cNvPr>
          <p:cNvSpPr txBox="1">
            <a:spLocks/>
          </p:cNvSpPr>
          <p:nvPr/>
        </p:nvSpPr>
        <p:spPr>
          <a:xfrm>
            <a:off x="655966" y="4041058"/>
            <a:ext cx="4564964" cy="17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sz="3800" b="1">
                <a:solidFill>
                  <a:srgbClr val="FF0000"/>
                </a:solidFill>
                <a:latin typeface="Segoe WPC"/>
              </a:rPr>
              <a:t>Faculty Review Assignment Sequence Diagram</a:t>
            </a:r>
            <a:endParaRPr lang="en-US" sz="3800" b="1" dirty="0">
              <a:solidFill>
                <a:srgbClr val="FF0000"/>
              </a:solidFill>
              <a:latin typeface="Segoe WP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52E5A-9EB5-97E4-5405-822D45CF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30" y="383"/>
            <a:ext cx="8821090" cy="102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9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F1E1B774-848E-5382-EAC0-986820CC37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324528"/>
            <a:ext cx="5410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7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Trebuchet MS"/>
              </a:rPr>
              <a:t>INTRODUCTION</a:t>
            </a:r>
            <a:r>
              <a:rPr sz="4000" b="1" spc="275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:</a:t>
            </a:r>
            <a:endParaRPr sz="400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2BF7A-6EE3-B29E-B22F-1997DF806CDC}"/>
              </a:ext>
            </a:extLst>
          </p:cNvPr>
          <p:cNvSpPr txBox="1"/>
          <p:nvPr/>
        </p:nvSpPr>
        <p:spPr>
          <a:xfrm>
            <a:off x="990600" y="2164080"/>
            <a:ext cx="15880080" cy="674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351"/>
              </a:lnSpc>
            </a:pPr>
            <a:r>
              <a:rPr lang="en-US" sz="2900" b="1" dirty="0">
                <a:solidFill>
                  <a:srgbClr val="343432"/>
                </a:solidFill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Project review systems</a:t>
            </a:r>
            <a:r>
              <a:rPr lang="en-US" sz="2900" dirty="0">
                <a:solidFill>
                  <a:srgbClr val="343432"/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 in educational institutions are vital for streamlining collaboration and tracking progress in project-based learning. These systems facilitate effective communication between students, guides, and </a:t>
            </a:r>
            <a:r>
              <a:rPr lang="en-US" sz="2900" dirty="0" err="1">
                <a:solidFill>
                  <a:srgbClr val="343432"/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incharges</a:t>
            </a:r>
            <a:r>
              <a:rPr lang="en-US" sz="2900" dirty="0">
                <a:solidFill>
                  <a:srgbClr val="343432"/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, ensuring structured evaluations and organized feedback.</a:t>
            </a:r>
          </a:p>
          <a:p>
            <a:pPr algn="just">
              <a:lnSpc>
                <a:spcPts val="4351"/>
              </a:lnSpc>
            </a:pPr>
            <a:endParaRPr lang="en-US" sz="2900" dirty="0">
              <a:solidFill>
                <a:srgbClr val="343432"/>
              </a:solidFill>
              <a:latin typeface="Open Sauce" panose="020B0604020202020204" charset="0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4351"/>
              </a:lnSpc>
            </a:pPr>
            <a:r>
              <a:rPr lang="en-US" sz="2900" dirty="0">
                <a:solidFill>
                  <a:srgbClr val="343432"/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          This project introduces a web-based platform built to modernize project review processes in colleges. It incorporates advanced features like </a:t>
            </a:r>
            <a:r>
              <a:rPr lang="en-US" sz="2900" b="1" dirty="0">
                <a:solidFill>
                  <a:srgbClr val="343432"/>
                </a:solidFill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role-based access control, dynamic notifications, Project tasks assignment, Monitor, manage and evaluate </a:t>
            </a:r>
            <a:r>
              <a:rPr lang="en-US" sz="2900" dirty="0">
                <a:solidFill>
                  <a:srgbClr val="343432"/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to enhance the experience for all stakeholders. Designed to handle various project categories like CBP, field projects, mini-projects, and major projects, the system fosters seamless collaboration and offers detailed progress tracking for efficient project management.</a:t>
            </a:r>
          </a:p>
          <a:p>
            <a:endParaRPr lang="en-IN" sz="2900" dirty="0">
              <a:latin typeface="Open Sauce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4555-7556-577E-BA83-47AC20419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330C39-3599-B9AD-B0EE-E7BF03849E8A}"/>
              </a:ext>
            </a:extLst>
          </p:cNvPr>
          <p:cNvSpPr txBox="1">
            <a:spLocks/>
          </p:cNvSpPr>
          <p:nvPr/>
        </p:nvSpPr>
        <p:spPr>
          <a:xfrm>
            <a:off x="655966" y="4041058"/>
            <a:ext cx="4564964" cy="17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>
                <a:solidFill>
                  <a:srgbClr val="FF0000"/>
                </a:solidFill>
                <a:latin typeface="Segoe WPC"/>
              </a:rPr>
              <a:t>Admin Student Management Sequence Diagram</a:t>
            </a:r>
            <a:endParaRPr lang="en-IN" sz="3800" b="1" dirty="0">
              <a:solidFill>
                <a:srgbClr val="FF0000"/>
              </a:solidFill>
              <a:latin typeface="Segoe WP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2693E-31CF-CA0C-6722-CE5BD0B86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55" y="64179"/>
            <a:ext cx="8391831" cy="101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9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D30909-E68F-DEE7-8767-90F8ED1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627" y="-426288"/>
            <a:ext cx="15773400" cy="1988345"/>
          </a:xfrm>
        </p:spPr>
        <p:txBody>
          <a:bodyPr>
            <a:norm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 i="0" dirty="0">
                <a:solidFill>
                  <a:srgbClr val="FF0000"/>
                </a:solidFill>
                <a:effectLst/>
                <a:latin typeface="Segoe WPC"/>
              </a:rPr>
              <a:t>Student Subsystem Component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AE714-8D42-EC4E-FC57-3A628784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8" y="1097275"/>
            <a:ext cx="16606684" cy="90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7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148BDE0-4D74-EFCB-6380-09E82215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449" y="-485354"/>
            <a:ext cx="15773400" cy="1988345"/>
          </a:xfrm>
        </p:spPr>
        <p:txBody>
          <a:bodyPr>
            <a:norm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 i="0" dirty="0">
                <a:solidFill>
                  <a:srgbClr val="FF0000"/>
                </a:solidFill>
                <a:effectLst/>
                <a:latin typeface="Segoe WPC"/>
              </a:rPr>
              <a:t>Faculty Subsystem Component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88D187-9863-4FAD-C335-BB3BFFC9F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1" y="1165123"/>
            <a:ext cx="16801648" cy="86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F407E-B355-8270-9340-FD06D50BC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112B33-0D88-1365-AF41-3195447A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54" y="0"/>
            <a:ext cx="15773400" cy="1988345"/>
          </a:xfrm>
        </p:spPr>
        <p:txBody>
          <a:bodyPr>
            <a:noAutofit/>
          </a:bodyPr>
          <a:lstStyle/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pt-BR" sz="3800" b="1" dirty="0">
                <a:solidFill>
                  <a:srgbClr val="FF0000"/>
                </a:solidFill>
                <a:effectLst/>
              </a:rPr>
              <a:t>Admin Subsystem Component Diagram</a:t>
            </a:r>
            <a:br>
              <a:rPr lang="pt-BR" sz="3800" dirty="0">
                <a:solidFill>
                  <a:srgbClr val="FF0000"/>
                </a:solidFill>
                <a:effectLst/>
              </a:rPr>
            </a:br>
            <a:br>
              <a:rPr lang="pt-BR" sz="3800" dirty="0">
                <a:solidFill>
                  <a:srgbClr val="FF0000"/>
                </a:solidFill>
                <a:effectLst/>
              </a:rPr>
            </a:br>
            <a:endParaRPr lang="en-IN" sz="3800" b="1" i="0" dirty="0">
              <a:solidFill>
                <a:srgbClr val="FF0000"/>
              </a:solidFill>
              <a:effectLst/>
              <a:latin typeface="Segoe WP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0F76C-6F51-D5BE-50D1-5DC97717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2" y="994172"/>
            <a:ext cx="16964695" cy="91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7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B061-F776-B673-3BE9-23724A4B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296966"/>
            <a:ext cx="15773400" cy="1988345"/>
          </a:xfrm>
        </p:spPr>
        <p:txBody>
          <a:bodyPr>
            <a:normAutofit/>
          </a:bodyPr>
          <a:lstStyle/>
          <a:p>
            <a:r>
              <a:rPr lang="en-IN" b="1" u="sng" dirty="0"/>
              <a:t>Modules of Proposed System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D1A73-A1AB-2703-C446-E830A113DA18}"/>
              </a:ext>
            </a:extLst>
          </p:cNvPr>
          <p:cNvSpPr txBox="1"/>
          <p:nvPr/>
        </p:nvSpPr>
        <p:spPr>
          <a:xfrm>
            <a:off x="884904" y="1569549"/>
            <a:ext cx="15338322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/>
              <a:t>Authentication Module</a:t>
            </a:r>
          </a:p>
          <a:p>
            <a:r>
              <a:rPr lang="en-IN" sz="2800" dirty="0"/>
              <a:t>   - Login/Register   - Role-based Access   - Password Reset</a:t>
            </a:r>
          </a:p>
          <a:p>
            <a:endParaRPr lang="en-IN" sz="2800" dirty="0"/>
          </a:p>
          <a:p>
            <a:r>
              <a:rPr lang="en-IN" sz="2800" b="1" dirty="0"/>
              <a:t>2. User Module   </a:t>
            </a:r>
          </a:p>
          <a:p>
            <a:pPr marL="342900" indent="-342900">
              <a:buFontTx/>
              <a:buChar char="-"/>
            </a:pPr>
            <a:r>
              <a:rPr lang="en-IN" sz="2800" dirty="0"/>
              <a:t>Student Management   - Faculty Management   - Admin Controls   - Profile Management</a:t>
            </a:r>
          </a:p>
          <a:p>
            <a:endParaRPr lang="en-IN" sz="2800" dirty="0"/>
          </a:p>
          <a:p>
            <a:r>
              <a:rPr lang="en-IN" sz="2800" b="1" dirty="0"/>
              <a:t>3. Project Module  </a:t>
            </a:r>
          </a:p>
          <a:p>
            <a:pPr marL="342900" indent="-342900">
              <a:buFontTx/>
              <a:buChar char="-"/>
            </a:pPr>
            <a:r>
              <a:rPr lang="en-IN" sz="2800" dirty="0"/>
              <a:t>Project Creation   - Forum Discussions   - Progress Tracking   - Documentation</a:t>
            </a:r>
          </a:p>
          <a:p>
            <a:endParaRPr lang="en-IN" sz="2800" dirty="0"/>
          </a:p>
          <a:p>
            <a:r>
              <a:rPr lang="en-IN" sz="2800" b="1" dirty="0"/>
              <a:t>4. Review Module   </a:t>
            </a:r>
          </a:p>
          <a:p>
            <a:pPr marL="342900" indent="-342900">
              <a:buFontTx/>
              <a:buChar char="-"/>
            </a:pPr>
            <a:r>
              <a:rPr lang="en-IN" sz="2800" dirty="0"/>
              <a:t>Guide Assignment   - Review Scheduling   - Feedback System   - Evaluation</a:t>
            </a:r>
          </a:p>
          <a:p>
            <a:endParaRPr lang="en-IN" sz="2800" dirty="0"/>
          </a:p>
          <a:p>
            <a:r>
              <a:rPr lang="en-IN" sz="2800" b="1" dirty="0"/>
              <a:t>5. Notification Module   </a:t>
            </a:r>
          </a:p>
          <a:p>
            <a:pPr marL="342900" indent="-342900">
              <a:buFontTx/>
              <a:buChar char="-"/>
            </a:pPr>
            <a:r>
              <a:rPr lang="en-IN" sz="2800" dirty="0"/>
              <a:t>Real-time Alerts   - Email Notifications   - Announcements</a:t>
            </a:r>
          </a:p>
          <a:p>
            <a:endParaRPr lang="en-IN" sz="2800" dirty="0"/>
          </a:p>
          <a:p>
            <a:r>
              <a:rPr lang="en-IN" sz="2800" b="1" dirty="0"/>
              <a:t>6. Activity Module   </a:t>
            </a:r>
          </a:p>
          <a:p>
            <a:pPr marL="342900" indent="-342900">
              <a:buFontTx/>
              <a:buChar char="-"/>
            </a:pPr>
            <a:r>
              <a:rPr lang="en-IN" sz="2800" dirty="0"/>
              <a:t>Progress Tracking   - Task Management   - Timeline View</a:t>
            </a:r>
          </a:p>
          <a:p>
            <a:endParaRPr lang="en-IN" sz="2800" dirty="0"/>
          </a:p>
          <a:p>
            <a:r>
              <a:rPr lang="en-IN" sz="2800" b="1" dirty="0"/>
              <a:t>7. Admin Module   </a:t>
            </a:r>
          </a:p>
          <a:p>
            <a:r>
              <a:rPr lang="en-IN" sz="2800" dirty="0"/>
              <a:t>- System Settings    - User Management    -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62744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F5D9-A79C-0F6E-F81E-2AC21ACB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33" y="67906"/>
            <a:ext cx="15773400" cy="1988345"/>
          </a:xfrm>
        </p:spPr>
        <p:txBody>
          <a:bodyPr/>
          <a:lstStyle/>
          <a:p>
            <a:r>
              <a:rPr lang="en-IN" b="1" dirty="0"/>
              <a:t>Implementation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0D52E-705D-F236-4D9C-C9895540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0" y="2056251"/>
            <a:ext cx="18119079" cy="82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33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67A2-1366-ADDF-7510-FE4C4AC9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58640-B7F5-BE4A-83D1-8C90650A9761}"/>
              </a:ext>
            </a:extLst>
          </p:cNvPr>
          <p:cNvSpPr txBox="1"/>
          <p:nvPr/>
        </p:nvSpPr>
        <p:spPr>
          <a:xfrm>
            <a:off x="1257299" y="2425799"/>
            <a:ext cx="159688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Online Project Review and Management System successfully streamlines the end-to-end process of academic project supervision. By leveraging a modern tech stack—React, Node.js, and MongoDB—the system delivers a secure, responsive, and user-friendly experience for all stakeholders.</a:t>
            </a:r>
          </a:p>
          <a:p>
            <a:r>
              <a:rPr lang="en-US" sz="2800" dirty="0"/>
              <a:t> Key accomplishments such as automated project tracking, real-time student-faculty communication, centralized document management, and efficient review scheduling have significantly enhanced operational efficiency. As a result, the system reduces administrative workload, improves project oversight, and fosters better collaboration and resource organization, ultimately contributing to a more structured and productive academic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06472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FD9A-B0A7-B23B-C337-57D8BE37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68" y="285433"/>
            <a:ext cx="15773400" cy="1988345"/>
          </a:xfrm>
        </p:spPr>
        <p:txBody>
          <a:bodyPr/>
          <a:lstStyle/>
          <a:p>
            <a:r>
              <a:rPr lang="en-IN" b="1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FD658-1427-C79D-ADED-65838B0E33F4}"/>
              </a:ext>
            </a:extLst>
          </p:cNvPr>
          <p:cNvSpPr txBox="1"/>
          <p:nvPr/>
        </p:nvSpPr>
        <p:spPr>
          <a:xfrm>
            <a:off x="752168" y="2153265"/>
            <a:ext cx="12963832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Mobile Application Development  </a:t>
            </a:r>
          </a:p>
          <a:p>
            <a:r>
              <a:rPr lang="en-US" sz="2400" dirty="0"/>
              <a:t> - Native Android and iOS apps   - Offline functionality   - Push notifications   - Mobile-optimized interface</a:t>
            </a:r>
          </a:p>
          <a:p>
            <a:endParaRPr lang="en-US" sz="2400" dirty="0"/>
          </a:p>
          <a:p>
            <a:r>
              <a:rPr lang="en-US" sz="2400" b="1" dirty="0"/>
              <a:t>2. AI &amp; Machine Learning Integration  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Smart project recommendations   - Automated progress assessment   - Intelligent task scheduling   - Chatbot for support</a:t>
            </a:r>
          </a:p>
          <a:p>
            <a:endParaRPr lang="en-US" sz="2400" b="1" dirty="0"/>
          </a:p>
          <a:p>
            <a:r>
              <a:rPr lang="en-US" sz="2400" b="1" dirty="0"/>
              <a:t>3. Advanced Analytics Dashboard  </a:t>
            </a:r>
          </a:p>
          <a:p>
            <a:r>
              <a:rPr lang="en-US" sz="2400" dirty="0"/>
              <a:t> - Performance metrics visualization   - Predictive analysis   - Custom report generation   - Real-time progress tracking</a:t>
            </a:r>
          </a:p>
          <a:p>
            <a:endParaRPr lang="en-US" sz="2400" dirty="0"/>
          </a:p>
          <a:p>
            <a:r>
              <a:rPr lang="en-US" sz="2400" b="1" dirty="0"/>
              <a:t>4. Enhanced Communication System  </a:t>
            </a:r>
          </a:p>
          <a:p>
            <a:r>
              <a:rPr lang="en-US" sz="2400" dirty="0"/>
              <a:t> - Built-in video conferencing   - Real-time chat   - Group collaboration tools   - Screen sharing</a:t>
            </a:r>
          </a:p>
          <a:p>
            <a:endParaRPr lang="en-US" sz="2400" dirty="0"/>
          </a:p>
          <a:p>
            <a:r>
              <a:rPr lang="en-US" sz="2400" b="1" dirty="0"/>
              <a:t>5. Integration with Academic Systems  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Learning Management Systems (LMS)   - Student Information Systems   - Digital Libraries   - Academic Calendar Systems</a:t>
            </a:r>
          </a:p>
          <a:p>
            <a:endParaRPr lang="en-US" sz="2400" dirty="0"/>
          </a:p>
          <a:p>
            <a:r>
              <a:rPr lang="en-US" sz="2400" b="1" dirty="0"/>
              <a:t>6. Advanced Security Features </a:t>
            </a:r>
          </a:p>
          <a:p>
            <a:r>
              <a:rPr lang="en-US" sz="2400" dirty="0"/>
              <a:t>  - Multi-factor authentication   - Biometric login   - End-to-end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36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3EAE6687-4946-3D90-19E1-7E804EBD1A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131"/>
            <a:ext cx="18287999" cy="102869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504" y="347726"/>
            <a:ext cx="567309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A0AFD-87C7-3DC3-3F12-E0D439D94ECF}"/>
              </a:ext>
            </a:extLst>
          </p:cNvPr>
          <p:cNvSpPr txBox="1"/>
          <p:nvPr/>
        </p:nvSpPr>
        <p:spPr>
          <a:xfrm>
            <a:off x="482504" y="1752600"/>
            <a:ext cx="1615957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dirty="0">
                <a:latin typeface="Open Sauce" panose="020B0604020202020204" charset="0"/>
              </a:rPr>
              <a:t>[1] S. S. N. </a:t>
            </a:r>
            <a:r>
              <a:rPr lang="en-IN" sz="2900" dirty="0" err="1">
                <a:latin typeface="Open Sauce" panose="020B0604020202020204" charset="0"/>
              </a:rPr>
              <a:t>Challapalli</a:t>
            </a:r>
            <a:r>
              <a:rPr lang="en-IN" sz="2900" dirty="0">
                <a:latin typeface="Open Sauce" panose="020B0604020202020204" charset="0"/>
              </a:rPr>
              <a:t>, B. D. </a:t>
            </a:r>
            <a:r>
              <a:rPr lang="en-IN" sz="2900" dirty="0" err="1">
                <a:latin typeface="Open Sauce" panose="020B0604020202020204" charset="0"/>
              </a:rPr>
              <a:t>Shivahare</a:t>
            </a:r>
            <a:r>
              <a:rPr lang="en-IN" sz="2900" dirty="0">
                <a:latin typeface="Open Sauce" panose="020B0604020202020204" charset="0"/>
              </a:rPr>
              <a:t>, P. Kaushik, V. Bibhu, S. Suman, and A. D. Gupta, “Web Development and Performance Comparison of Web Development Technologies in Node.js and Python,” Proc. 2021 Int. Conf. Technol. Adv. Innov. (ICTAI), 2021, pp. 303–310, </a:t>
            </a:r>
            <a:r>
              <a:rPr lang="en-IN" sz="2900" dirty="0" err="1">
                <a:latin typeface="Open Sauce" panose="020B0604020202020204" charset="0"/>
              </a:rPr>
              <a:t>doi</a:t>
            </a:r>
            <a:r>
              <a:rPr lang="en-IN" sz="2900" dirty="0">
                <a:latin typeface="Open Sauce" panose="020B0604020202020204" charset="0"/>
              </a:rPr>
              <a:t>: 10.1109/ICTAI53825.2021.9673464.</a:t>
            </a:r>
          </a:p>
          <a:p>
            <a:r>
              <a:rPr lang="en-IN" sz="2900" dirty="0">
                <a:latin typeface="Open Sauce" panose="020B0604020202020204" charset="0"/>
              </a:rPr>
              <a:t>[2] M. Patel and A. Gupta, “MERN Stack-Based College ERP System for Project Tracking,” Int. J. </a:t>
            </a:r>
            <a:r>
              <a:rPr lang="en-IN" sz="2900" dirty="0" err="1">
                <a:latin typeface="Open Sauce" panose="020B0604020202020204" charset="0"/>
              </a:rPr>
              <a:t>Comput</a:t>
            </a:r>
            <a:r>
              <a:rPr lang="en-IN" sz="2900" dirty="0">
                <a:latin typeface="Open Sauce" panose="020B0604020202020204" charset="0"/>
              </a:rPr>
              <a:t>. Sci. Appl., vol. 15, no. 4, pp. 199–210, 2023.</a:t>
            </a:r>
          </a:p>
          <a:p>
            <a:r>
              <a:rPr lang="en-IN" sz="2900" dirty="0">
                <a:latin typeface="Open Sauce" panose="020B0604020202020204" charset="0"/>
              </a:rPr>
              <a:t>[3]  A. Smith, “Integration of Geospatial Data in eLearning Platforms,” J. Educ. Technol. Res., vol. 10, no. 2, pp. 105–120, 2022.</a:t>
            </a:r>
          </a:p>
          <a:p>
            <a:r>
              <a:rPr lang="en-IN" sz="2900" dirty="0">
                <a:latin typeface="Open Sauce" panose="020B0604020202020204" charset="0"/>
              </a:rPr>
              <a:t>[4] L. Brown and R. Kumar, “Enhancing Collaborative Learning with Moodle and WhatsApp,” Proc. Int. Conf. Digital Learning, 2023, pp. 88–95, </a:t>
            </a:r>
            <a:r>
              <a:rPr lang="en-IN" sz="2900" dirty="0" err="1">
                <a:latin typeface="Open Sauce" panose="020B0604020202020204" charset="0"/>
              </a:rPr>
              <a:t>doi</a:t>
            </a:r>
            <a:r>
              <a:rPr lang="en-IN" sz="2900" dirty="0">
                <a:latin typeface="Open Sauce" panose="020B0604020202020204" charset="0"/>
              </a:rPr>
              <a:t>: 10.1109/ICDL57890.2023.9876543.</a:t>
            </a:r>
          </a:p>
          <a:p>
            <a:r>
              <a:rPr lang="en-IN" sz="2900" dirty="0">
                <a:latin typeface="Open Sauce" panose="020B0604020202020204" charset="0"/>
              </a:rPr>
              <a:t>[5] R. Johnson, “Security Enhancement Using JWT, RBAC, and Encryption,” Cybersecurity Technol. J., vol. 5, no. 1, pp. 54–69, 2022.</a:t>
            </a:r>
          </a:p>
          <a:p>
            <a:r>
              <a:rPr lang="en-IN" sz="2900" dirty="0">
                <a:latin typeface="Open Sauce" panose="020B0604020202020204" charset="0"/>
              </a:rPr>
              <a:t>[6] C. White, “Progressive Web Applications (PWA) for Streamlined Monitoring,” Proc. Web Eng. Conf., 2023, pp. 155–166, </a:t>
            </a:r>
            <a:r>
              <a:rPr lang="en-IN" sz="2900" dirty="0" err="1">
                <a:latin typeface="Open Sauce" panose="020B0604020202020204" charset="0"/>
              </a:rPr>
              <a:t>doi</a:t>
            </a:r>
            <a:r>
              <a:rPr lang="en-IN" sz="2900" dirty="0">
                <a:latin typeface="Open Sauce" panose="020B0604020202020204" charset="0"/>
              </a:rPr>
              <a:t>: 10.1145/WEB2023.1023456.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7EFA-570A-98C0-C8E8-0DFC82B9A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801" y="4620422"/>
            <a:ext cx="6979365" cy="288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000" dirty="0"/>
          </a:p>
        </p:txBody>
      </p:sp>
    </p:spTree>
    <p:extLst>
      <p:ext uri="{BB962C8B-B14F-4D97-AF65-F5344CB8AC3E}">
        <p14:creationId xmlns:p14="http://schemas.microsoft.com/office/powerpoint/2010/main" val="207812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A4605573-3871-1532-3238-4F84E02589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181100"/>
            <a:ext cx="4495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u="sng" spc="459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cs typeface="Trebuchet MS"/>
              </a:rPr>
              <a:t>ABSTRACT</a:t>
            </a:r>
            <a:endParaRPr sz="5000" u="sng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713E6-3A32-5CDD-33EF-5A261F22173E}"/>
              </a:ext>
            </a:extLst>
          </p:cNvPr>
          <p:cNvSpPr txBox="1"/>
          <p:nvPr/>
        </p:nvSpPr>
        <p:spPr>
          <a:xfrm>
            <a:off x="685800" y="3398520"/>
            <a:ext cx="165811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This project presents a </a:t>
            </a:r>
            <a:r>
              <a:rPr lang="en-US" sz="3200" b="1" dirty="0"/>
              <a:t>web-based Project Review Management System</a:t>
            </a:r>
            <a:r>
              <a:rPr lang="en-US" sz="3200" dirty="0"/>
              <a:t> to address the limitations of traditional project tracking in educational institutions. It ensures </a:t>
            </a:r>
            <a:r>
              <a:rPr lang="en-US" sz="3200" b="1" dirty="0"/>
              <a:t>seamless communication</a:t>
            </a:r>
            <a:r>
              <a:rPr lang="en-US" sz="3200" dirty="0"/>
              <a:t> among </a:t>
            </a:r>
            <a:r>
              <a:rPr lang="en-US" sz="3200" b="1" dirty="0"/>
              <a:t>students</a:t>
            </a:r>
            <a:r>
              <a:rPr lang="en-US" sz="3200" dirty="0"/>
              <a:t>, </a:t>
            </a:r>
            <a:r>
              <a:rPr lang="en-US" sz="3200" b="1" dirty="0"/>
              <a:t>guides</a:t>
            </a:r>
            <a:r>
              <a:rPr lang="en-US" sz="3200" dirty="0"/>
              <a:t>, and </a:t>
            </a:r>
            <a:r>
              <a:rPr lang="en-US" sz="3200" b="1" dirty="0"/>
              <a:t>administrators</a:t>
            </a:r>
            <a:r>
              <a:rPr lang="en-US" sz="3200" dirty="0"/>
              <a:t> through </a:t>
            </a:r>
            <a:r>
              <a:rPr lang="en-US" sz="3200" b="1" dirty="0"/>
              <a:t>role-based access</a:t>
            </a:r>
            <a:r>
              <a:rPr lang="en-US" sz="3200" dirty="0"/>
              <a:t>, enabling efficient </a:t>
            </a:r>
            <a:r>
              <a:rPr lang="en-US" sz="3200" b="1" dirty="0"/>
              <a:t>review management</a:t>
            </a:r>
            <a:r>
              <a:rPr lang="en-US" sz="3200" dirty="0"/>
              <a:t>, </a:t>
            </a:r>
            <a:r>
              <a:rPr lang="en-US" sz="3200" b="1" dirty="0"/>
              <a:t>collaboration</a:t>
            </a:r>
            <a:r>
              <a:rPr lang="en-US" sz="3200" dirty="0"/>
              <a:t>, and </a:t>
            </a:r>
            <a:r>
              <a:rPr lang="en-US" sz="3200" b="1" dirty="0"/>
              <a:t>progress monitoring</a:t>
            </a:r>
            <a:r>
              <a:rPr lang="en-US" sz="3200" dirty="0"/>
              <a:t>. Key features include </a:t>
            </a:r>
            <a:r>
              <a:rPr lang="en-US" sz="3200" b="1" dirty="0"/>
              <a:t>real-time alerts</a:t>
            </a:r>
            <a:r>
              <a:rPr lang="en-US" sz="3200" dirty="0"/>
              <a:t>, </a:t>
            </a:r>
            <a:r>
              <a:rPr lang="en-US" sz="3200" b="1" dirty="0"/>
              <a:t>intuitive dashboards</a:t>
            </a:r>
            <a:r>
              <a:rPr lang="en-US" sz="3200" dirty="0"/>
              <a:t>, </a:t>
            </a:r>
            <a:r>
              <a:rPr lang="en-US" sz="3200" b="1" dirty="0"/>
              <a:t>structured feedback</a:t>
            </a:r>
            <a:r>
              <a:rPr lang="en-US" sz="3200" dirty="0"/>
              <a:t>, and </a:t>
            </a:r>
            <a:r>
              <a:rPr lang="en-US" sz="3200" b="1" dirty="0"/>
              <a:t>JWT-secured access</a:t>
            </a:r>
            <a:r>
              <a:rPr lang="en-US" sz="3200" dirty="0"/>
              <a:t>, offering a transparent and scalable solution. With a </a:t>
            </a:r>
            <a:r>
              <a:rPr lang="en-US" sz="3200" b="1" dirty="0"/>
              <a:t>cloud-based architecture</a:t>
            </a:r>
            <a:r>
              <a:rPr lang="en-US" sz="3200" dirty="0"/>
              <a:t> and </a:t>
            </a:r>
            <a:r>
              <a:rPr lang="en-US" sz="3200" b="1" dirty="0"/>
              <a:t>modern web technologies</a:t>
            </a:r>
            <a:r>
              <a:rPr lang="en-US" sz="3200" dirty="0"/>
              <a:t>, the system delivers a </a:t>
            </a:r>
            <a:r>
              <a:rPr lang="en-US" sz="3200" b="1" dirty="0"/>
              <a:t>responsive</a:t>
            </a:r>
            <a:r>
              <a:rPr lang="en-US" sz="3200" dirty="0"/>
              <a:t>, </a:t>
            </a:r>
            <a:r>
              <a:rPr lang="en-US" sz="3200" b="1" dirty="0"/>
              <a:t>interactive</a:t>
            </a:r>
            <a:r>
              <a:rPr lang="en-US" sz="3200" dirty="0"/>
              <a:t>, and </a:t>
            </a:r>
            <a:r>
              <a:rPr lang="en-US" sz="3200" b="1" dirty="0"/>
              <a:t>user-friendly</a:t>
            </a:r>
            <a:r>
              <a:rPr lang="en-US" sz="3200" dirty="0"/>
              <a:t> experience that enhances overall project quality and engagement.</a:t>
            </a:r>
            <a:endParaRPr lang="en-IN" sz="2900" dirty="0">
              <a:latin typeface="Open Sauce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">
            <a:extLst>
              <a:ext uri="{FF2B5EF4-FFF2-40B4-BE49-F238E27FC236}">
                <a16:creationId xmlns:a16="http://schemas.microsoft.com/office/drawing/2014/main" id="{446390CF-4D5D-E132-4701-E4B6EB9BFB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6"/>
            <a:ext cx="18287999" cy="102869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95400" y="644525"/>
            <a:ext cx="62484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E</a:t>
            </a:r>
            <a:r>
              <a:rPr sz="4500" spc="-2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X</a:t>
            </a:r>
            <a:r>
              <a:rPr sz="4500" spc="-19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I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4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T</a:t>
            </a:r>
            <a:r>
              <a:rPr sz="4500" spc="-19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I</a:t>
            </a:r>
            <a:r>
              <a:rPr sz="4500" spc="-16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N</a:t>
            </a:r>
            <a:r>
              <a:rPr sz="4500" spc="24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G</a:t>
            </a:r>
            <a:r>
              <a:rPr sz="4500" spc="-22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 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18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Y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4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T</a:t>
            </a:r>
            <a:r>
              <a:rPr sz="4500" spc="-13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E</a:t>
            </a:r>
            <a:r>
              <a:rPr sz="4500" spc="-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M</a:t>
            </a:r>
            <a:endParaRPr sz="450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  <a:cs typeface="Lucida Sans Uni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807B3-40B9-B603-D8B9-C7C457C6F01A}"/>
              </a:ext>
            </a:extLst>
          </p:cNvPr>
          <p:cNvSpPr txBox="1"/>
          <p:nvPr/>
        </p:nvSpPr>
        <p:spPr>
          <a:xfrm>
            <a:off x="990600" y="1859280"/>
            <a:ext cx="1574292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380"/>
              </a:lnSpc>
              <a:spcBef>
                <a:spcPct val="0"/>
              </a:spcBef>
            </a:pPr>
            <a:r>
              <a:rPr lang="en-US" sz="3842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 of Current Project Review Systems</a:t>
            </a:r>
          </a:p>
          <a:p>
            <a:pPr marL="694206" lvl="1" indent="-347103" algn="just">
              <a:lnSpc>
                <a:spcPts val="4501"/>
              </a:lnSpc>
              <a:buFont typeface="Arial"/>
              <a:buChar char="•"/>
            </a:pPr>
            <a:r>
              <a:rPr lang="en-US" sz="321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Tracking:</a:t>
            </a:r>
            <a:r>
              <a:rPr lang="en-US" sz="32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Project reviews are traditionally tracked manually using spreadsheets or physical records.</a:t>
            </a:r>
          </a:p>
          <a:p>
            <a:pPr marL="694206" lvl="1" indent="-347103" algn="just">
              <a:lnSpc>
                <a:spcPts val="4501"/>
              </a:lnSpc>
              <a:buFont typeface="Arial"/>
              <a:buChar char="•"/>
            </a:pPr>
            <a:r>
              <a:rPr lang="en-US" sz="321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Accessibility:</a:t>
            </a:r>
            <a:r>
              <a:rPr lang="en-US" sz="32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Students and guides often face difficulties accessing real-time project updates.</a:t>
            </a:r>
          </a:p>
          <a:p>
            <a:pPr marL="694206" lvl="1" indent="-347103" algn="just">
              <a:lnSpc>
                <a:spcPts val="4501"/>
              </a:lnSpc>
              <a:buFont typeface="Arial"/>
              <a:buChar char="•"/>
            </a:pPr>
            <a:r>
              <a:rPr lang="en-US" sz="321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Inefficiency:</a:t>
            </a:r>
            <a:r>
              <a:rPr lang="en-US" sz="32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Communication gaps lead to delays in feedback and project completion.</a:t>
            </a:r>
          </a:p>
          <a:p>
            <a:pPr marL="694206" lvl="1" indent="-347103" algn="just">
              <a:lnSpc>
                <a:spcPts val="4501"/>
              </a:lnSpc>
              <a:buFont typeface="Arial"/>
              <a:buChar char="•"/>
            </a:pPr>
            <a:r>
              <a:rPr lang="en-US" sz="321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Transparency:</a:t>
            </a:r>
            <a:r>
              <a:rPr lang="en-US" sz="32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Inconsistent tracking of progress and updates can result in disputes and confusion.</a:t>
            </a:r>
          </a:p>
          <a:p>
            <a:pPr marL="694206" lvl="1" indent="-347103" algn="just">
              <a:lnSpc>
                <a:spcPts val="4501"/>
              </a:lnSpc>
              <a:buFont typeface="Arial"/>
              <a:buChar char="•"/>
            </a:pPr>
            <a:r>
              <a:rPr lang="en-US" sz="321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Centralized System:</a:t>
            </a:r>
            <a:r>
              <a:rPr lang="en-US" sz="32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Existing systems do not consolidate information for all stakeholders.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8A321-1678-09B3-8129-3999C36A4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">
            <a:extLst>
              <a:ext uri="{FF2B5EF4-FFF2-40B4-BE49-F238E27FC236}">
                <a16:creationId xmlns:a16="http://schemas.microsoft.com/office/drawing/2014/main" id="{D989597D-4B9D-7990-FB3F-05454FE923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6"/>
            <a:ext cx="18287999" cy="10286999"/>
          </a:xfrm>
          <a:prstGeom prst="rect">
            <a:avLst/>
          </a:prstGeom>
        </p:spPr>
      </p:pic>
      <p:sp>
        <p:nvSpPr>
          <p:cNvPr id="11" name="object 11">
            <a:extLst>
              <a:ext uri="{FF2B5EF4-FFF2-40B4-BE49-F238E27FC236}">
                <a16:creationId xmlns:a16="http://schemas.microsoft.com/office/drawing/2014/main" id="{0A57A29C-3B4C-FBA8-9E7B-CA162F407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0" y="644525"/>
            <a:ext cx="62484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E</a:t>
            </a:r>
            <a:r>
              <a:rPr sz="4500" spc="-2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X</a:t>
            </a:r>
            <a:r>
              <a:rPr sz="4500" spc="-19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I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4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T</a:t>
            </a:r>
            <a:r>
              <a:rPr sz="4500" spc="-19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I</a:t>
            </a:r>
            <a:r>
              <a:rPr sz="4500" spc="-16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N</a:t>
            </a:r>
            <a:r>
              <a:rPr sz="4500" spc="24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G</a:t>
            </a:r>
            <a:r>
              <a:rPr sz="4500" spc="-22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 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18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Y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4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T</a:t>
            </a:r>
            <a:r>
              <a:rPr sz="4500" spc="-13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E</a:t>
            </a:r>
            <a:r>
              <a:rPr sz="4500" spc="-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M</a:t>
            </a:r>
            <a:endParaRPr sz="450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  <a:cs typeface="Lucida Sans Uni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2F983-2D7E-289D-DD81-E76B001C2723}"/>
              </a:ext>
            </a:extLst>
          </p:cNvPr>
          <p:cNvSpPr txBox="1"/>
          <p:nvPr/>
        </p:nvSpPr>
        <p:spPr>
          <a:xfrm>
            <a:off x="1036320" y="1691640"/>
            <a:ext cx="16154400" cy="856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457"/>
              </a:lnSpc>
            </a:pPr>
            <a:r>
              <a:rPr lang="en-US" sz="3898" b="1" u="sng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Faced by Stakeholders</a:t>
            </a:r>
          </a:p>
          <a:p>
            <a:pPr marL="1283035" lvl="2" indent="-427678" algn="just">
              <a:lnSpc>
                <a:spcPts val="4159"/>
              </a:lnSpc>
              <a:buFont typeface="Arial"/>
              <a:buChar char="⚬"/>
            </a:pPr>
            <a:r>
              <a:rPr lang="en-US" sz="29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Students: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Limited visibility into project status.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Difficulties in tracking feedback and making required changes.</a:t>
            </a:r>
          </a:p>
          <a:p>
            <a:pPr marL="1283035" lvl="2" indent="-427678" algn="just">
              <a:lnSpc>
                <a:spcPts val="4159"/>
              </a:lnSpc>
              <a:buFont typeface="Arial"/>
              <a:buChar char="⚬"/>
            </a:pPr>
            <a:r>
              <a:rPr lang="en-US" sz="29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Guides: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Challenges in managing multiple projects simultaneously.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streamlined mechanism to communicate corrections and track progress.</a:t>
            </a:r>
          </a:p>
          <a:p>
            <a:pPr marL="1283035" lvl="2" indent="-427678" algn="just">
              <a:lnSpc>
                <a:spcPts val="4159"/>
              </a:lnSpc>
              <a:buFont typeface="Arial"/>
              <a:buChar char="⚬"/>
            </a:pPr>
            <a:r>
              <a:rPr lang="en-US" sz="29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</a:t>
            </a:r>
            <a:r>
              <a:rPr lang="en-US" sz="297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Incharges</a:t>
            </a:r>
            <a:r>
              <a:rPr lang="en-US" sz="29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/Administrators: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Time-consuming evaluation processes.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consolidated view of projects for efficient monitoring.</a:t>
            </a:r>
          </a:p>
          <a:p>
            <a:pPr marL="1283035" lvl="2" indent="-427678" algn="just">
              <a:lnSpc>
                <a:spcPts val="4159"/>
              </a:lnSpc>
              <a:buFont typeface="Arial"/>
              <a:buChar char="⚬"/>
            </a:pPr>
            <a:r>
              <a:rPr lang="en-US" sz="29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Limitation: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Most systems lack integration of modern technologies such as AI for enhancing productivity.</a:t>
            </a:r>
          </a:p>
          <a:p>
            <a:pPr algn="just">
              <a:lnSpc>
                <a:spcPts val="3789"/>
              </a:lnSpc>
            </a:pPr>
            <a:endParaRPr lang="en-US" sz="29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E867851C-3997-3F15-8BCB-9C30996810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6"/>
            <a:ext cx="18287999" cy="102869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00100"/>
            <a:ext cx="6705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PROPOSED</a:t>
            </a:r>
            <a:r>
              <a:rPr sz="4800" spc="-23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 </a:t>
            </a:r>
            <a:r>
              <a:rPr sz="4800" spc="-4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SYSTEM</a:t>
            </a:r>
            <a:endParaRPr sz="480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  <a:cs typeface="Lucida Sans Unico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40C8C-F82C-817E-EFB1-E9B446EFC9C9}"/>
              </a:ext>
            </a:extLst>
          </p:cNvPr>
          <p:cNvSpPr txBox="1"/>
          <p:nvPr/>
        </p:nvSpPr>
        <p:spPr>
          <a:xfrm>
            <a:off x="609600" y="2087880"/>
            <a:ext cx="17175480" cy="723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273"/>
              </a:lnSpc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Web-Based Project Review and Management Platform</a:t>
            </a:r>
          </a:p>
          <a:p>
            <a:pPr marL="1318095" lvl="2" indent="-439365" algn="just">
              <a:lnSpc>
                <a:spcPts val="4273"/>
              </a:lnSpc>
              <a:buFont typeface="Arial"/>
              <a:buChar char="⚬"/>
            </a:pPr>
            <a:r>
              <a:rPr lang="en-US" sz="305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Overview:</a:t>
            </a: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 centralized system for seamless project review and management.</a:t>
            </a:r>
          </a:p>
          <a:p>
            <a:pPr marL="1318095" lvl="2" indent="-439365" algn="just">
              <a:lnSpc>
                <a:spcPts val="4273"/>
              </a:lnSpc>
              <a:buFont typeface="Arial"/>
              <a:buChar char="⚬"/>
            </a:pPr>
            <a:r>
              <a:rPr lang="en-US" sz="305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Features: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Role-based access for students, guides, and </a:t>
            </a:r>
            <a:r>
              <a:rPr lang="en-US" sz="305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incharges</a:t>
            </a: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AI-powered insights for project feedback and suggestions.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notifications and updates.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Comprehensive review tracking with detailed feedback history.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Integration of Retrieval-Augmented Generation (RAG) models for dynamic report generation.</a:t>
            </a:r>
          </a:p>
          <a:p>
            <a:pPr marL="1318095" lvl="2" indent="-439365" algn="just">
              <a:lnSpc>
                <a:spcPts val="4273"/>
              </a:lnSpc>
              <a:buFont typeface="Arial"/>
              <a:buChar char="⚬"/>
            </a:pPr>
            <a:r>
              <a:rPr lang="en-US" sz="305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Advantages: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Increased efficiency, transparency, and collaboration.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Reduced dependency on manual processes.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updates and notifications for all stakeholders.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63B64751-C9F6-9E9F-3DE4-02201F5B6C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6"/>
            <a:ext cx="18287999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9119" y="594871"/>
            <a:ext cx="78700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75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SYSTEM</a:t>
            </a:r>
            <a:r>
              <a:rPr sz="4400" spc="-14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sz="4400" spc="5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REQUIREMENTS:</a:t>
            </a:r>
            <a:endParaRPr sz="4400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9743D-B534-5207-D4DF-D0397413B7F3}"/>
              </a:ext>
            </a:extLst>
          </p:cNvPr>
          <p:cNvSpPr txBox="1"/>
          <p:nvPr/>
        </p:nvSpPr>
        <p:spPr>
          <a:xfrm>
            <a:off x="701040" y="1475661"/>
            <a:ext cx="16047720" cy="88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195"/>
              </a:lnSpc>
              <a:spcBef>
                <a:spcPct val="0"/>
              </a:spcBef>
            </a:pPr>
            <a:r>
              <a:rPr lang="en-US" sz="4425" b="1" i="1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Technical and Functional Requirements</a:t>
            </a:r>
          </a:p>
          <a:p>
            <a:pPr algn="l">
              <a:lnSpc>
                <a:spcPts val="4302"/>
              </a:lnSpc>
              <a:spcBef>
                <a:spcPct val="0"/>
              </a:spcBef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Requirements: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Minimum 8GB RAM, i5 Processor, and 256GB SSD.</a:t>
            </a:r>
          </a:p>
          <a:p>
            <a:pPr algn="l">
              <a:lnSpc>
                <a:spcPts val="4302"/>
              </a:lnSpc>
              <a:spcBef>
                <a:spcPct val="0"/>
              </a:spcBef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 Requirements: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Operating System: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Windows/Linux/MacOS.  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Frameworks: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Node.js, MongoDB,  React.js, </a:t>
            </a:r>
            <a:r>
              <a:rPr lang="en-US" sz="3073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TailwindCSS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4302"/>
              </a:lnSpc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Tools for Agents and RAG: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Vector Databases: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Pinecone.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RAG Frameworks: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73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LangChain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Agents: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73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Dialogflow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CX.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Embedding Models: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OpenAI Embedding API.</a:t>
            </a:r>
          </a:p>
          <a:p>
            <a:pPr algn="l">
              <a:lnSpc>
                <a:spcPts val="4302"/>
              </a:lnSpc>
              <a:spcBef>
                <a:spcPct val="0"/>
              </a:spcBef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 Requirements: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Role-based access control.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Review table and notification system.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AI-powered insights and report generation.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F40D1CD2-3378-2E2A-073A-9BBCD692B6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4012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92082"/>
            <a:ext cx="79248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800" b="1" spc="250">
                <a:solidFill>
                  <a:srgbClr val="583C8F"/>
                </a:solidFill>
                <a:latin typeface="Georgia" panose="02040502050405020303" pitchFamily="18" charset="0"/>
                <a:cs typeface="Trebuchet MS"/>
              </a:rPr>
              <a:t>OBJECTIVES:</a:t>
            </a:r>
            <a:endParaRPr sz="4800">
              <a:latin typeface="Georgia" panose="02040502050405020303" pitchFamily="18" charset="0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2C3F5-82E0-ADAC-8516-1BC29B711AC8}"/>
              </a:ext>
            </a:extLst>
          </p:cNvPr>
          <p:cNvSpPr txBox="1"/>
          <p:nvPr/>
        </p:nvSpPr>
        <p:spPr>
          <a:xfrm>
            <a:off x="914400" y="1676400"/>
            <a:ext cx="17023080" cy="443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6178"/>
              </a:lnSpc>
            </a:pPr>
            <a:r>
              <a:rPr lang="en-US" sz="3358" b="1" u="sng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 :</a:t>
            </a:r>
          </a:p>
          <a:p>
            <a:pPr marL="604175" lvl="1" indent="-302087" algn="just">
              <a:lnSpc>
                <a:spcPts val="5149"/>
              </a:lnSpc>
              <a:buFont typeface="Arial"/>
              <a:buChar char="•"/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a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unified platform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for project management and review tracking.</a:t>
            </a:r>
          </a:p>
          <a:p>
            <a:pPr marL="604175" lvl="1" indent="-302087" algn="just">
              <a:lnSpc>
                <a:spcPts val="5149"/>
              </a:lnSpc>
              <a:buFont typeface="Arial"/>
              <a:buChar char="•"/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role-based access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for students, guides, and </a:t>
            </a:r>
            <a:r>
              <a:rPr lang="en-US" sz="2798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incharges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604175" lvl="1" indent="-302087" algn="just">
              <a:lnSpc>
                <a:spcPts val="5149"/>
              </a:lnSpc>
              <a:buFont typeface="Arial"/>
              <a:buChar char="•"/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Enable real-time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collaboration and communication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between stakeholders.</a:t>
            </a:r>
          </a:p>
          <a:p>
            <a:pPr marL="604175" lvl="1" indent="-302087" algn="just">
              <a:lnSpc>
                <a:spcPts val="5149"/>
              </a:lnSpc>
              <a:buFont typeface="Arial"/>
              <a:buChar char="•"/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scalability, accessibility,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user-friendly design.</a:t>
            </a:r>
          </a:p>
          <a:p>
            <a:pPr marL="604175" lvl="1" indent="-302087" algn="just">
              <a:lnSpc>
                <a:spcPts val="5149"/>
              </a:lnSpc>
              <a:buFont typeface="Arial"/>
              <a:buChar char="•"/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 a future-ready framework for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seamless integration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with emerging technologies.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57E58-3D88-ED30-D5BE-B54F103B8077}"/>
              </a:ext>
            </a:extLst>
          </p:cNvPr>
          <p:cNvSpPr txBox="1"/>
          <p:nvPr/>
        </p:nvSpPr>
        <p:spPr>
          <a:xfrm>
            <a:off x="4930313" y="-146554"/>
            <a:ext cx="88299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System Architecture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68045-DD7E-D723-FBCE-B0215C25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847861"/>
            <a:ext cx="16016749" cy="92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1352</Words>
  <Application>Microsoft Office PowerPoint</Application>
  <PresentationFormat>Custom</PresentationFormat>
  <Paragraphs>137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Calibri</vt:lpstr>
      <vt:lpstr>Calibri Light</vt:lpstr>
      <vt:lpstr>Canva Sans</vt:lpstr>
      <vt:lpstr>Canva Sans Bold</vt:lpstr>
      <vt:lpstr>Canva Sans Bold Italics</vt:lpstr>
      <vt:lpstr>Georgia</vt:lpstr>
      <vt:lpstr>Lucida Sans Unicode</vt:lpstr>
      <vt:lpstr>Open Sauce</vt:lpstr>
      <vt:lpstr>Poppins</vt:lpstr>
      <vt:lpstr>Poppins Bold</vt:lpstr>
      <vt:lpstr>Segoe WPC</vt:lpstr>
      <vt:lpstr>Times New Roman</vt:lpstr>
      <vt:lpstr>Trebuchet MS</vt:lpstr>
      <vt:lpstr>Office Theme</vt:lpstr>
      <vt:lpstr>Project Review and Management System</vt:lpstr>
      <vt:lpstr>INTRODUCTION:</vt:lpstr>
      <vt:lpstr>ABSTRACT</vt:lpstr>
      <vt:lpstr>EXISTING SYSTEM</vt:lpstr>
      <vt:lpstr>EXISTING SYSTEM</vt:lpstr>
      <vt:lpstr>PROPOSED SYSTEM</vt:lpstr>
      <vt:lpstr>SYSTEM REQUIREMENTS:</vt:lpstr>
      <vt:lpstr>OBJECTIVES:</vt:lpstr>
      <vt:lpstr>PowerPoint Presentation</vt:lpstr>
      <vt:lpstr>PowerPoint Presentation</vt:lpstr>
      <vt:lpstr>Faculty Use Case Diagram </vt:lpstr>
      <vt:lpstr>PowerPoint Presentation</vt:lpstr>
      <vt:lpstr>PowerPoint Presentation</vt:lpstr>
      <vt:lpstr>Project Management Class Diagram</vt:lpstr>
      <vt:lpstr>Collaboration and Communication Class Diagram</vt:lpstr>
      <vt:lpstr>PowerPoint Presentation</vt:lpstr>
      <vt:lpstr>Review and Task Management Workflow Activity Diagram</vt:lpstr>
      <vt:lpstr>PowerPoint Presentation</vt:lpstr>
      <vt:lpstr>PowerPoint Presentation</vt:lpstr>
      <vt:lpstr>PowerPoint Presentation</vt:lpstr>
      <vt:lpstr>Student Subsystem Component Diagram</vt:lpstr>
      <vt:lpstr>Faculty Subsystem Component Diagram</vt:lpstr>
      <vt:lpstr>Admin Subsystem Component Diagram  </vt:lpstr>
      <vt:lpstr>Modules of Proposed System </vt:lpstr>
      <vt:lpstr>Implementation details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presentation</dc:title>
  <dc:creator>chaitu</dc:creator>
  <cp:keywords>DAGA6DLIDFQ,BAFDY-Z2y7s</cp:keywords>
  <cp:lastModifiedBy>ratna jashwanth</cp:lastModifiedBy>
  <cp:revision>351</cp:revision>
  <dcterms:created xsi:type="dcterms:W3CDTF">2024-09-24T18:51:29Z</dcterms:created>
  <dcterms:modified xsi:type="dcterms:W3CDTF">2025-04-23T15:44:50Z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Canva</vt:lpwstr>
  </property>
  <property fmtid="{D5CDD505-2E9C-101B-9397-08002B2CF9AE}" pid="4" name="LastSaved">
    <vt:filetime>2024-09-24T00:00:00Z</vt:filetime>
  </property>
</Properties>
</file>