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8" r:id="rId4"/>
    <p:sldId id="303" r:id="rId5"/>
    <p:sldId id="313" r:id="rId6"/>
    <p:sldId id="314" r:id="rId7"/>
    <p:sldId id="305" r:id="rId8"/>
    <p:sldId id="306" r:id="rId9"/>
    <p:sldId id="307" r:id="rId10"/>
    <p:sldId id="312" r:id="rId11"/>
    <p:sldId id="308" r:id="rId12"/>
    <p:sldId id="299" r:id="rId13"/>
    <p:sldId id="300" r:id="rId14"/>
    <p:sldId id="309" r:id="rId15"/>
    <p:sldId id="310" r:id="rId16"/>
    <p:sldId id="311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1CDE-69C2-4BB9-B7AE-73C3C220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D290-C4AA-4E86-9846-DFC25749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FB60-6737-448F-8F4A-6429C9EB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0DB5-586F-4A35-B83D-1541C114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A0E0-10E0-499B-9D31-12B9CE0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A34-9D23-4F53-A713-D48B88E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E1DC-FA7D-42F3-A76A-28B03CCF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3113-43B4-457D-91F4-472B2261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D150-340F-44B6-A6D2-1166F278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AEA2-B516-4B1E-B4DE-7FF4091C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CE209-9D18-4B8D-9912-A7AD778E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5274A-847B-4E74-97AC-C06B3B65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8F74-473E-42DB-8FD3-F29B3FD9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6645-866E-4037-9902-21C205CF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AA91-A761-401F-8EE8-155E42FE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FC55-B440-4BF5-B049-7F473DE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5986-D586-4837-A428-BE3586A6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4776-8E46-44A3-A89F-E90EDD3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6B7C-CECC-46F5-90C7-66B475B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138F-1ACD-4509-8360-2AB0623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E84F-9807-43F5-A596-86C250A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3D5D-12AC-4B90-B212-E8B5937F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455C-EC29-4237-993A-927F6C28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64E2-B246-420E-9D9C-F7C68167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5AFB-EA2D-4791-8FF4-593C89F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FB0D-0DDC-4763-A57B-A6450A40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C87C-0AB9-412E-8A64-E5A35F2EC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613A-4872-42D4-8D04-419FF961D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9B88-DCF5-49F1-82D2-D77BCDA8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D009-9678-4353-96A3-3894F93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8CE7-431D-4D35-8F76-C1624F35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5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C5CD-9B25-47A9-8318-3641482F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1258-20A1-416D-BD9B-014EE967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5CFC-1730-4E43-B730-1928F2FB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C3FF-31B8-46F1-8832-D9AD87DA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7946B-2F54-4690-B34D-07C1C46D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2CA29-177C-4E00-87E9-6F2E8CED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4B5F0-8C7D-440F-A5F5-71A101C3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BC097-18AB-4434-A953-2ECDB14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90D-5D21-412B-BA18-49F064B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1EC3E-A883-47E0-B9E4-9DD14CA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93C-C4C9-4CCB-AC8A-0817D51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19AA-C838-45DE-93CA-FD17F20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C0ED-F683-4DE7-A77B-DBF843C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3F7DC-D3E0-4730-9CCD-C4ACB1FA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308E-4901-4742-8D99-FF69E224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6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BDC4-A351-422A-AB7A-5E40CA7D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2328-ED18-4879-BDA5-EAB3DB36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C92CC-0F72-4B3A-99DB-42428CFC9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EAED-8AB0-45F8-BB4F-7FDBB471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259A-FC00-42BE-81D7-7C1A87B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E16B-07A2-4C77-92CA-EA2B0751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0A53-E1FE-4179-9050-3043A68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CDDAB-BC9F-4636-AD4E-F47B0085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A21C-2A87-4EC1-BB83-7B0FA0E4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ECB6-92C4-40A0-8C2A-4AA61A1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8D82-CB38-4B3C-AEA4-80FED4AC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569A-CE57-41B0-94FD-9714692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B7E2F-7446-4A5B-93E8-2EB7298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DC92-4640-4F38-909B-C7A8B6C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13C-27B9-40A1-86A3-AF22D9A72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2880-5F93-4A9F-9FF9-489A0EF6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6F11-7FEB-4217-9F65-E80CA6D21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48120778.github.io/" TargetMode="External"/><Relationship Id="rId2" Type="http://schemas.openxmlformats.org/officeDocument/2006/relationships/hyperlink" Target="https://github.com/48120778/CaseStudy2DD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-science-hw.shinyapps.io/EmployeeShiny/" TargetMode="External"/><Relationship Id="rId4" Type="http://schemas.openxmlformats.org/officeDocument/2006/relationships/hyperlink" Target="https://youtu.be/akFRgl3ZXJ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E06-7956-4B68-BBED-8B3A1C49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675043" cy="1705504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2: Employee Attrition</a:t>
            </a:r>
            <a:br>
              <a:rPr lang="en-US" dirty="0"/>
            </a:br>
            <a:r>
              <a:rPr lang="en-US" sz="4400" dirty="0"/>
              <a:t>DS6306-Doing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31238-DB6B-4B23-AC0F-DAAD21F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964677"/>
          </a:xfrm>
        </p:spPr>
        <p:txBody>
          <a:bodyPr>
            <a:normAutofit/>
          </a:bodyPr>
          <a:lstStyle/>
          <a:p>
            <a:r>
              <a:rPr lang="en-US" b="1" dirty="0"/>
              <a:t>Hao Wang</a:t>
            </a:r>
          </a:p>
          <a:p>
            <a:r>
              <a:rPr lang="en-US" dirty="0"/>
              <a:t>December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72AB273-02E4-4792-99B5-21AF97F28FD8}"/>
              </a:ext>
            </a:extLst>
          </p:cNvPr>
          <p:cNvSpPr txBox="1">
            <a:spLocks/>
          </p:cNvSpPr>
          <p:nvPr/>
        </p:nvSpPr>
        <p:spPr>
          <a:xfrm>
            <a:off x="1523999" y="5334000"/>
            <a:ext cx="9144000" cy="124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GitHub Repository:	</a:t>
            </a:r>
            <a:r>
              <a:rPr lang="en-US" dirty="0">
                <a:hlinkClick r:id="rId2"/>
              </a:rPr>
              <a:t>https://github.com/48120778/CaseStudy2DDS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GitHub Website: 	</a:t>
            </a:r>
            <a:r>
              <a:rPr lang="en-US" dirty="0">
                <a:hlinkClick r:id="rId3"/>
              </a:rPr>
              <a:t>https://48120778.github.io/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YouTube: 		</a:t>
            </a:r>
            <a:r>
              <a:rPr lang="en-US" dirty="0">
                <a:hlinkClick r:id="rId4"/>
              </a:rPr>
              <a:t>https://youtu.be/akFRgl3ZXJs</a:t>
            </a:r>
            <a:endParaRPr lang="en-US" dirty="0"/>
          </a:p>
          <a:p>
            <a:pPr algn="l"/>
            <a:r>
              <a:rPr lang="en-US" dirty="0"/>
              <a:t>Rshiny App:  	</a:t>
            </a:r>
            <a:r>
              <a:rPr lang="en-US" dirty="0">
                <a:hlinkClick r:id="rId5"/>
              </a:rPr>
              <a:t>https://data-science-hw.shinyapps.io/EmployeeShiny/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27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298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1137994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Only numeric variables can be used as predictors in KNN model.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KNN model can provide high sensitivity or high specificity separately, with different 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Changing seed number or split percentage would throw impact on sensitivity / specificity as well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With specific seed number and split percentage, KNN model can meet project requirements of 60%+ on both sensitivity and specificity on test set. However the same model can’t achieve that accurate prediction results if we change to use a new test set.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 more robust model need to be created for better prediction.</a:t>
            </a:r>
          </a:p>
        </p:txBody>
      </p:sp>
    </p:spTree>
    <p:extLst>
      <p:ext uri="{BB962C8B-B14F-4D97-AF65-F5344CB8AC3E}">
        <p14:creationId xmlns:p14="http://schemas.microsoft.com/office/powerpoint/2010/main" val="23457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076F22D-A00C-4F7C-913C-3C21E2FB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" y="2725759"/>
            <a:ext cx="2117352" cy="164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307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Random Forest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9382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Build random forest model, with over-sampling data, 5 predictors (2,4,16,24,29)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5BE4A-B6C7-4009-9732-A7AEE0E44C8E}"/>
              </a:ext>
            </a:extLst>
          </p:cNvPr>
          <p:cNvSpPr/>
          <p:nvPr/>
        </p:nvSpPr>
        <p:spPr>
          <a:xfrm>
            <a:off x="291464" y="4848553"/>
            <a:ext cx="24487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list:</a:t>
            </a:r>
          </a:p>
          <a:p>
            <a:pPr marL="342900" indent="-342900">
              <a:buAutoNum type="arabicPlain" startAt="2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Age 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BusinessTravel</a:t>
            </a:r>
          </a:p>
          <a:p>
            <a:pPr marL="342900" indent="-342900">
              <a:buAutoNum type="arabicPlain" startAt="16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JobLevel</a:t>
            </a:r>
          </a:p>
          <a:p>
            <a:pPr marL="342900" indent="-342900">
              <a:buAutoNum type="arabicPlain" startAt="24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OverTime</a:t>
            </a:r>
          </a:p>
          <a:p>
            <a:pPr marL="342900" indent="-342900">
              <a:buAutoNum type="arabicPlain" startAt="29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StockOptionLevel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CBE7E5-3DD0-430B-A8AE-EA043FEB8831}"/>
              </a:ext>
            </a:extLst>
          </p:cNvPr>
          <p:cNvSpPr/>
          <p:nvPr/>
        </p:nvSpPr>
        <p:spPr>
          <a:xfrm>
            <a:off x="316645" y="2732372"/>
            <a:ext cx="1840630" cy="436366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A24B01-C076-42DE-AEA1-E8ED5F06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58" y="3356746"/>
            <a:ext cx="4271649" cy="254656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7A7039-B321-4381-9AF8-3E7CD58F0252}"/>
              </a:ext>
            </a:extLst>
          </p:cNvPr>
          <p:cNvSpPr/>
          <p:nvPr/>
        </p:nvSpPr>
        <p:spPr>
          <a:xfrm>
            <a:off x="5327984" y="4008536"/>
            <a:ext cx="1003177" cy="87706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A5D8CD-1380-47A2-9483-09689CCEDC24}"/>
              </a:ext>
            </a:extLst>
          </p:cNvPr>
          <p:cNvCxnSpPr>
            <a:cxnSpLocks/>
            <a:stCxn id="24" idx="1"/>
            <a:endCxn id="21" idx="0"/>
          </p:cNvCxnSpPr>
          <p:nvPr/>
        </p:nvCxnSpPr>
        <p:spPr>
          <a:xfrm flipH="1">
            <a:off x="5829573" y="3454056"/>
            <a:ext cx="274481" cy="554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203A5-1E2B-4972-B53D-3B08614A63BD}"/>
              </a:ext>
            </a:extLst>
          </p:cNvPr>
          <p:cNvSpPr txBox="1"/>
          <p:nvPr/>
        </p:nvSpPr>
        <p:spPr>
          <a:xfrm>
            <a:off x="6104054" y="2992391"/>
            <a:ext cx="167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 3 factors that contribute to turnover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9414B1E-8DEB-48A8-8D63-3224415B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2" y="1385150"/>
            <a:ext cx="8259504" cy="11921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0DD5EF-2263-4AB5-B11A-E8DCC87B5F16}"/>
              </a:ext>
            </a:extLst>
          </p:cNvPr>
          <p:cNvSpPr/>
          <p:nvPr/>
        </p:nvSpPr>
        <p:spPr>
          <a:xfrm>
            <a:off x="8251335" y="2930864"/>
            <a:ext cx="36997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Model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75% sensitivity and 63.4% specificity achieved on test set the same time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88% / 98% on train set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85% / 88% on original whole set (train + test)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Both numeric and categorical variables can be used in Random Forest Model as predictors.</a:t>
            </a:r>
          </a:p>
        </p:txBody>
      </p:sp>
    </p:spTree>
    <p:extLst>
      <p:ext uri="{BB962C8B-B14F-4D97-AF65-F5344CB8AC3E}">
        <p14:creationId xmlns:p14="http://schemas.microsoft.com/office/powerpoint/2010/main" val="420004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2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Dataset: CaseStudy2CompSet No Attrition.csv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 model that will attain at least 60% sensitivity and specificity (60 each = 120 total) for the training and the validation set, provide the labels (ordered by ID) in a csv file.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Include this in your GitHub repository and call the file “Case2PredictionsWang Attrition.csv”.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C9F992-429F-43C2-9E0B-E37E26AA0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04008"/>
              </p:ext>
            </p:extLst>
          </p:nvPr>
        </p:nvGraphicFramePr>
        <p:xfrm>
          <a:off x="6961573" y="4283876"/>
          <a:ext cx="1995996" cy="172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1573" y="4283876"/>
                        <a:ext cx="1995996" cy="172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67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3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Dataset: CaseStudy2CompSet No Salary.csv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 model that will attain a RMSE &lt; $3000 for the training and the validation set, provide the predicted salaries (ordered by ID) in a csv file.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Include this in your GitHub repository and call the file “Case2PredictionsWang Salary.csv”.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3ED842C-2C46-477F-A985-C751D1348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36050"/>
              </p:ext>
            </p:extLst>
          </p:nvPr>
        </p:nvGraphicFramePr>
        <p:xfrm>
          <a:off x="6979327" y="4346020"/>
          <a:ext cx="2093651" cy="181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9327" y="4346020"/>
                        <a:ext cx="2093651" cy="1813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61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246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Check Correlation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6933461" y="751234"/>
            <a:ext cx="5258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with MonthlyIncome (&gt;0.50)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0.95	MonthlyIncome vs. JobLevel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MonthlyIncome vs. TotalWorkingYears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DF923-5D52-447F-893E-E6B9DAEC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1" y="919768"/>
            <a:ext cx="6414194" cy="55147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1408A-C5B3-45BE-9723-7C62D4CC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61" y="1831492"/>
            <a:ext cx="3515128" cy="2176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8D6D69-6676-40F3-85BF-D769075E2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61" y="4165403"/>
            <a:ext cx="3515129" cy="21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219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Correlation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408A-C5B3-45BE-9723-7C62D4CC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4" y="1292842"/>
            <a:ext cx="4697397" cy="2909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8D6D69-6676-40F3-85BF-D769075E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73" y="1292842"/>
            <a:ext cx="4697397" cy="2909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43D68-5486-4687-8FE2-125A042F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17" y="4287944"/>
            <a:ext cx="4435224" cy="179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007B8-EAC9-41E9-9F34-9B9B690C5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273" y="4287944"/>
            <a:ext cx="4922947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483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Prediction Model for MonthlyIncome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3218B-4652-4BEB-BAC1-B8AE5B31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18" y="847907"/>
            <a:ext cx="7392041" cy="3391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82FB25-9F02-40B8-A788-6DEC8419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18" y="4394253"/>
            <a:ext cx="437425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Deliverables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a GitHub repository named </a:t>
            </a:r>
            <a:r>
              <a:rPr lang="en-US" sz="2000" b="1" dirty="0"/>
              <a:t>CaseStudy2DDS</a:t>
            </a:r>
            <a:r>
              <a:rPr lang="en-US" sz="2000" dirty="0"/>
              <a:t>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000" dirty="0">
                <a:latin typeface="+mj-lt"/>
                <a:ea typeface="+mj-ea"/>
                <a:cs typeface="+mj-cs"/>
              </a:rPr>
              <a:t>Rmarkdown file containing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Executive summary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Introduction to the project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All supporting code and analysis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Link to the YouTube video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000" dirty="0">
                <a:latin typeface="+mj-lt"/>
                <a:ea typeface="+mj-ea"/>
                <a:cs typeface="+mj-cs"/>
              </a:rPr>
              <a:t>Slides for presentation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000" dirty="0">
                <a:latin typeface="+mj-lt"/>
                <a:ea typeface="+mj-ea"/>
                <a:cs typeface="+mj-cs"/>
              </a:rPr>
              <a:t>Prediction csv file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Submit a link to the GitHub repository via the space provided for the Case Study 02 page in 2DS.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Put the link to the YouTube video on the Google Doc.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 err="1"/>
              <a:t>RShiny</a:t>
            </a:r>
            <a:r>
              <a:rPr lang="en-US" sz="2000" dirty="0"/>
              <a:t> App to help visualize you results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a Knit file out of your RMD and display it on your GitHub Site you created in Unit 12.  Include the link to your YouTube video (and a link to your </a:t>
            </a:r>
            <a:r>
              <a:rPr lang="en-US" sz="2000" dirty="0" err="1"/>
              <a:t>RShiny</a:t>
            </a:r>
            <a:r>
              <a:rPr lang="en-US" sz="2000" dirty="0"/>
              <a:t> app too if there is one!)</a:t>
            </a:r>
          </a:p>
        </p:txBody>
      </p:sp>
    </p:spTree>
    <p:extLst>
      <p:ext uri="{BB962C8B-B14F-4D97-AF65-F5344CB8AC3E}">
        <p14:creationId xmlns:p14="http://schemas.microsoft.com/office/powerpoint/2010/main" val="146964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Rubric: 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30% RMarkdown File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30% Final Video Presentation (15% slide content, 15% presentation)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Labeled Plots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7-minute time limit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Correct interpretation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Complete analysis (A</a:t>
            </a:r>
            <a:r>
              <a:rPr lang="en-US" sz="1600" dirty="0"/>
              <a:t>dding p-values and conducting tests where appropriate. H</a:t>
            </a:r>
            <a:r>
              <a:rPr lang="en-US" sz="1600" dirty="0">
                <a:latin typeface="+mn-lt"/>
                <a:ea typeface="+mn-ea"/>
                <a:cs typeface="+mn-cs"/>
              </a:rPr>
              <a:t>ave a good handle on at least t-tests, KNN and Naïve Bayes classification and KNN and linear regression to this point</a:t>
            </a:r>
            <a:r>
              <a:rPr lang="en-US" sz="1600" dirty="0"/>
              <a:t>)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Validation Requirement for Attrition(Sensitivity &gt; 60% and Specificity &gt; 60%)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Validation Requirement for Salary(RMSE &lt; $3000)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Creativity and completeness in presentation and analysis.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Knit RMD and YouTube link on a tab on your GitHub Site.</a:t>
            </a:r>
          </a:p>
        </p:txBody>
      </p:sp>
    </p:spTree>
    <p:extLst>
      <p:ext uri="{BB962C8B-B14F-4D97-AF65-F5344CB8AC3E}">
        <p14:creationId xmlns:p14="http://schemas.microsoft.com/office/powerpoint/2010/main" val="12643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Dataset: CaseStudy2-data.csv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Identify the top three factors that contribute to turnover (backed up by evidence provided by analysis). There may or may not be a need to create derived attributes/variables/features.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any job role specific trends that may exist in the data set (e.g., “Data Scientists have the highest job satisfaction”).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any other interesting trends and observations from your analysis. The analysis should be backed up by robust experimentation and appropriate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18707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49FD1-DCDB-422B-8FB0-7B8F8222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8" y="875186"/>
            <a:ext cx="5506632" cy="17944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BCE0A-2664-4C7C-A51C-CBA70022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8" y="2793572"/>
            <a:ext cx="7428384" cy="3774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69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Data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8194090" y="751234"/>
            <a:ext cx="38457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Data Summary</a:t>
            </a:r>
          </a:p>
          <a:p>
            <a:pPr marL="274320" indent="-274320"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Observation: 870</a:t>
            </a:r>
          </a:p>
          <a:p>
            <a:pPr marL="274320" indent="-274320"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Variables: 36</a:t>
            </a:r>
          </a:p>
          <a:p>
            <a:pPr marL="548640" lvl="1" indent="-27432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Categorical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: 9</a:t>
            </a:r>
          </a:p>
          <a:p>
            <a:pPr marL="548640" lvl="1" indent="-274320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Numeric: 27</a:t>
            </a:r>
          </a:p>
          <a:p>
            <a:pPr marL="27432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Some variables are not helpful in building the model: </a:t>
            </a:r>
          </a:p>
          <a:p>
            <a:pPr marL="621792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 with single value: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EmployeeCount    ( All ‘1’ )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Over18               ( All ‘1’ )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StandardHours     ( All ‘80’ )</a:t>
            </a:r>
          </a:p>
          <a:p>
            <a:pPr marL="621792" lvl="1" indent="-342900">
              <a:buFont typeface="+mj-lt"/>
              <a:buAutoNum type="arabicParenR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Variables no value: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Id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EmployeeNumber</a:t>
            </a:r>
          </a:p>
          <a:p>
            <a:pPr marL="16002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01629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571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Correlation Check on 24 Numeric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6933461" y="751234"/>
            <a:ext cx="525854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Results (&gt; 0.60)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0.95	MonthlyIncome vs. JobLevel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TotalWorkingYears vs. JobLevel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TotalWorkingYears vs. MonthlyIncome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YearAtCompany vs. YearInCurrentRole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PercentSalaryHike vs. PerformanceRating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0.77	YearAtCompany vs. YearWithCurrManager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0.71	YearInCurrentRole vs. YearWithCurrManager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0.65	TotalWorkingYears vs. Age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0.64	YearAtCompany vs. TotalWorkingYears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0.64	YearAtCompany vs. YearsSinceLastPromotion</a:t>
            </a: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 that have high correlation with one another won’t be eliminated following project advice, to keep the information </a:t>
            </a:r>
            <a:r>
              <a:rPr lang="en-US" dirty="0"/>
              <a:t>which may be correlated with the response individually.  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DF923-5D52-447F-893E-E6B9DAEC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0" y="892664"/>
            <a:ext cx="6601457" cy="56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470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Density Plots for Predictor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55227" y="833151"/>
            <a:ext cx="28823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 Age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7 DistanceFromHome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 Education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15 JobInvolvement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22 NumCompaniesWorked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26 PerformanceRating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30 TotalWorkingYears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31 TrainingTimesLastYear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32 WorkLifeBalance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33 YearsAtCompany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34 YearsInCurrentRole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35 YearsSinceLastPromotion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36 YearsWithCurrManager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38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C94B1-A1FD-4920-A7B7-6BEB09C6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48" y="829387"/>
            <a:ext cx="2302542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0F724-A966-4325-B08D-AD9091EE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90" y="829387"/>
            <a:ext cx="2302543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357DBB-D3DE-4228-BFC2-E9417802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232" y="829387"/>
            <a:ext cx="2302542" cy="1426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41B98-1FF7-4BA5-92A5-ADE6C12B5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774" y="829387"/>
            <a:ext cx="2299257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8343-BF9B-4377-8749-AD324EB0E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506" y="2254927"/>
            <a:ext cx="2302542" cy="1427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71DA3-275A-4974-97F7-0037808C0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048" y="2254928"/>
            <a:ext cx="2299257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62034-A350-4118-BDFD-F250A229F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874" y="2254927"/>
            <a:ext cx="2302542" cy="1424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CDF0D6-4B41-4962-96AA-0E386BB97E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7200" y="2254928"/>
            <a:ext cx="2299251" cy="142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8D8ACC-DD77-4528-BB94-0F7510A0E4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506" y="3693798"/>
            <a:ext cx="2302542" cy="142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CB2014-D84C-46F8-A009-AAACF57C53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362" y="3695105"/>
            <a:ext cx="2300512" cy="1424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548CFE-D723-4E40-9CFE-68F1B5CF82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443" y="3688090"/>
            <a:ext cx="2315114" cy="1421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9C735-6538-4015-BE27-B4CD2797D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6739" y="3679213"/>
            <a:ext cx="2297855" cy="1421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B99F6F-3740-4B63-89B0-11EA205B86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8506" y="5102018"/>
            <a:ext cx="2301287" cy="142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D7F32C-1717-4B30-A535-B38A1133F0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56362" y="5131990"/>
            <a:ext cx="2293943" cy="141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222DBB-3337-4449-AE19-756B1D03DE18}"/>
              </a:ext>
            </a:extLst>
          </p:cNvPr>
          <p:cNvSpPr/>
          <p:nvPr/>
        </p:nvSpPr>
        <p:spPr>
          <a:xfrm>
            <a:off x="7615665" y="5366893"/>
            <a:ext cx="4448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Density plots indicate the attrition rate overlapping between ‘Yes’ or ‘No’</a:t>
            </a:r>
          </a:p>
        </p:txBody>
      </p:sp>
    </p:spTree>
    <p:extLst>
      <p:ext uri="{BB962C8B-B14F-4D97-AF65-F5344CB8AC3E}">
        <p14:creationId xmlns:p14="http://schemas.microsoft.com/office/powerpoint/2010/main" val="4641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436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Bar Charts for Predictor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55227" y="833151"/>
            <a:ext cx="28823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 Age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7 DistanceFromHome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 Education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15 JobInvolvement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22 NumCompaniesWorked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26 PerformanceRating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30 TotalWorkingYears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31 TrainingTimesLastYear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32 WorkLifeBalance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33 YearsAtCompany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34 YearsInCurrentRole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35 YearsSinceLastPromotion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36 YearsWithCurrManager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38 Positive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222DBB-3337-4449-AE19-756B1D03DE18}"/>
              </a:ext>
            </a:extLst>
          </p:cNvPr>
          <p:cNvSpPr/>
          <p:nvPr/>
        </p:nvSpPr>
        <p:spPr>
          <a:xfrm>
            <a:off x="7615665" y="5366893"/>
            <a:ext cx="4448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Bar charts indicate the attrition rate ‘Yes’ has a relatively random distribution against these variables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991F01A-1483-4E1C-BA5A-533361E3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45" y="833151"/>
            <a:ext cx="2304568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53CCA1-859C-4E89-B324-188B1CBE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31" y="833151"/>
            <a:ext cx="2304568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A3E9AF-0987-43E7-8216-D9197D59D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299" y="833151"/>
            <a:ext cx="2307861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CCD9C8-9216-4998-A095-E29D87FA4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867" y="833151"/>
            <a:ext cx="2307861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0B6A355-AEA9-48C3-8D7B-FB990D9D3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245" y="2258692"/>
            <a:ext cx="2304568" cy="1430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5A2923-A223-4494-8F55-87BD1602B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813" y="2258691"/>
            <a:ext cx="2321878" cy="142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5CA3F6-13E2-4F04-A3CC-DBF5865EB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381" y="2258692"/>
            <a:ext cx="2311153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113566-33D7-46DE-B1E7-23DE9890F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0867" y="2258691"/>
            <a:ext cx="2304568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0EC5C9-BF50-4450-B79F-CBDAC34E66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2590" y="3693643"/>
            <a:ext cx="2321878" cy="143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C22330-6AB4-4CEC-BB02-8A51CE518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5813" y="3693643"/>
            <a:ext cx="2291376" cy="141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BC83C2-1436-4E13-AC28-3210542BAC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7188" y="3684231"/>
            <a:ext cx="2311153" cy="1429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0DB04E-757D-4AB3-8ED1-752DB3AEC5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0867" y="3693642"/>
            <a:ext cx="2268898" cy="1406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58A9C1-5758-4989-A26A-0F25ECB2F8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9397" y="5109772"/>
            <a:ext cx="2321877" cy="143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5152082-5F67-43B7-8026-6F205737B7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5924" y="5108122"/>
            <a:ext cx="2311153" cy="142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26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163613" y="944952"/>
            <a:ext cx="11816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Initial KNN model indicates imbalanced class data in train set, which resulted in higher sensitivity like 85% and lower specificity like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Over-sampling technique has been used to create balanced data for model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For loop is used to find the best sensitivity and specificity with over-sampling data, using 2 predictors from significantID &lt;- c(2,38,7,8,15,22,26,30,31,32,33,34,35,36)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BF4F8-D32E-4EE4-B297-437A71C51085}"/>
              </a:ext>
            </a:extLst>
          </p:cNvPr>
          <p:cNvGrpSpPr/>
          <p:nvPr/>
        </p:nvGrpSpPr>
        <p:grpSpPr>
          <a:xfrm>
            <a:off x="125510" y="2216219"/>
            <a:ext cx="10051651" cy="2194750"/>
            <a:chOff x="125510" y="2145198"/>
            <a:chExt cx="10051651" cy="21947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80B2FA-D382-41DE-B3CF-D1F312496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10" y="2145198"/>
              <a:ext cx="10051651" cy="219475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52345B-F3FC-45BF-817E-C73DBCB0C573}"/>
                </a:ext>
              </a:extLst>
            </p:cNvPr>
            <p:cNvSpPr/>
            <p:nvPr/>
          </p:nvSpPr>
          <p:spPr>
            <a:xfrm>
              <a:off x="569394" y="2405853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8ACEED9-6BBA-4D75-B0C5-22382D6EFBA9}"/>
                </a:ext>
              </a:extLst>
            </p:cNvPr>
            <p:cNvSpPr/>
            <p:nvPr/>
          </p:nvSpPr>
          <p:spPr>
            <a:xfrm>
              <a:off x="1278380" y="3288562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A23BB-9AE1-48B9-A192-6849F0073F9E}"/>
              </a:ext>
            </a:extLst>
          </p:cNvPr>
          <p:cNvGrpSpPr/>
          <p:nvPr/>
        </p:nvGrpSpPr>
        <p:grpSpPr>
          <a:xfrm>
            <a:off x="163613" y="4474957"/>
            <a:ext cx="10013548" cy="2187130"/>
            <a:chOff x="163613" y="4474957"/>
            <a:chExt cx="10013548" cy="2187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A87DF8-E210-4C53-BFB0-B8F4E75E6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613" y="4474957"/>
              <a:ext cx="10013548" cy="218713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E2CE8E-106E-4C88-BEA5-310C695CB887}"/>
                </a:ext>
              </a:extLst>
            </p:cNvPr>
            <p:cNvSpPr/>
            <p:nvPr/>
          </p:nvSpPr>
          <p:spPr>
            <a:xfrm>
              <a:off x="613782" y="4751037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BF08F7E-B1DB-4117-9858-1EBB93C666B0}"/>
                </a:ext>
              </a:extLst>
            </p:cNvPr>
            <p:cNvSpPr/>
            <p:nvPr/>
          </p:nvSpPr>
          <p:spPr>
            <a:xfrm>
              <a:off x="1359092" y="5631405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7150D-0F20-4341-A6EA-56D508B0B09F}"/>
              </a:ext>
            </a:extLst>
          </p:cNvPr>
          <p:cNvGrpSpPr/>
          <p:nvPr/>
        </p:nvGrpSpPr>
        <p:grpSpPr>
          <a:xfrm>
            <a:off x="10257759" y="5480885"/>
            <a:ext cx="1859441" cy="1181202"/>
            <a:chOff x="5166279" y="2838399"/>
            <a:chExt cx="1859441" cy="1181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382346-03C8-4906-87E1-B63AF1F4F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279" y="2838399"/>
              <a:ext cx="1859441" cy="1181202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85D749-C9CB-44A8-9450-2737B36DB3A0}"/>
                </a:ext>
              </a:extLst>
            </p:cNvPr>
            <p:cNvSpPr/>
            <p:nvPr/>
          </p:nvSpPr>
          <p:spPr>
            <a:xfrm>
              <a:off x="5532016" y="3111896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F477DA-DA41-48FF-9EFD-09D337526F11}"/>
                </a:ext>
              </a:extLst>
            </p:cNvPr>
            <p:cNvSpPr/>
            <p:nvPr/>
          </p:nvSpPr>
          <p:spPr>
            <a:xfrm>
              <a:off x="6295495" y="3277670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AF0946B-9C3C-4C86-9E8B-A58AF6F29D21}"/>
                </a:ext>
              </a:extLst>
            </p:cNvPr>
            <p:cNvSpPr/>
            <p:nvPr/>
          </p:nvSpPr>
          <p:spPr>
            <a:xfrm>
              <a:off x="5532016" y="3688053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3093E4D-21D1-4512-B071-219D918678DC}"/>
                </a:ext>
              </a:extLst>
            </p:cNvPr>
            <p:cNvSpPr/>
            <p:nvPr/>
          </p:nvSpPr>
          <p:spPr>
            <a:xfrm>
              <a:off x="6278868" y="3850926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555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9382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Build KNN model with over-sampling data, 2 predictors (Age, Positive)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significantID &lt;- c(2,38)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BC8996-305B-4262-B339-8F8526DD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5" y="1779246"/>
            <a:ext cx="1044030" cy="55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77BA30-855E-479B-8AB6-CFF4505E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24" y="1338983"/>
            <a:ext cx="4125513" cy="2556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8DB2D1-3B7C-41B0-9608-BA594CA8C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563" y="1338983"/>
            <a:ext cx="4125513" cy="2556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03837A-CEA3-426D-B3DD-1AA8F319F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562" y="4094268"/>
            <a:ext cx="4075525" cy="2525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5F1E0B-5CAF-4E9F-819E-E37A28360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03" y="2408999"/>
            <a:ext cx="2763615" cy="34331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5EC7F5-5635-4697-BE66-F27593945609}"/>
              </a:ext>
            </a:extLst>
          </p:cNvPr>
          <p:cNvSpPr/>
          <p:nvPr/>
        </p:nvSpPr>
        <p:spPr>
          <a:xfrm>
            <a:off x="3403074" y="4003599"/>
            <a:ext cx="412551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2: Age</a:t>
            </a:r>
          </a:p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38: Positive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positive = as.numeric(DailyRate)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HourlyRate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MonthlyIncome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PercentSalaryHike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(StockOptionLevel+1)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EnvironmentSatisfaction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JobSatisfaction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RelationshipSatisfaction</a:t>
            </a:r>
          </a:p>
        </p:txBody>
      </p:sp>
    </p:spTree>
    <p:extLst>
      <p:ext uri="{BB962C8B-B14F-4D97-AF65-F5344CB8AC3E}">
        <p14:creationId xmlns:p14="http://schemas.microsoft.com/office/powerpoint/2010/main" val="23080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10403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Build KNN model the 3rd time, with over-sampling data, 2 predictors (Positive, TotalWorkingYears)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significantID &lt;- c(38,30)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19C55-CB74-496D-A0F9-7BA4105B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07" y="1513602"/>
            <a:ext cx="3897809" cy="2418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80321-2741-416B-BFD0-62464F95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19" y="1513602"/>
            <a:ext cx="4014742" cy="2482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D72B4-E045-4D34-8181-EF413F1D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419" y="4173785"/>
            <a:ext cx="4014743" cy="2487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1EE44-123A-4B49-8661-F0105ABE2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5" y="1777820"/>
            <a:ext cx="1463167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99AB9D-F8A2-4C98-A5D8-F3DBAB83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76" y="2754626"/>
            <a:ext cx="3109229" cy="39703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75BE4A-B6C7-4009-9732-A7AEE0E44C8E}"/>
              </a:ext>
            </a:extLst>
          </p:cNvPr>
          <p:cNvSpPr/>
          <p:nvPr/>
        </p:nvSpPr>
        <p:spPr>
          <a:xfrm>
            <a:off x="3403074" y="4003599"/>
            <a:ext cx="412551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30: TotalWorkingYears</a:t>
            </a:r>
          </a:p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38: Positive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positive = as.numeric(DailyRate)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HourlyRate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MonthlyIncome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PercentSalaryHike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(StockOptionLevel+1)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EnvironmentSatisfaction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JobSatisfaction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RelationshipSatisfaction</a:t>
            </a:r>
          </a:p>
        </p:txBody>
      </p:sp>
    </p:spTree>
    <p:extLst>
      <p:ext uri="{BB962C8B-B14F-4D97-AF65-F5344CB8AC3E}">
        <p14:creationId xmlns:p14="http://schemas.microsoft.com/office/powerpoint/2010/main" val="170459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1186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Tw Cen MT</vt:lpstr>
      <vt:lpstr>Wingdings</vt:lpstr>
      <vt:lpstr>Office Theme</vt:lpstr>
      <vt:lpstr>Macro-Enabled Worksheet</vt:lpstr>
      <vt:lpstr>Case Study 2: Employee Attrition DS6306-Doing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Real Estate Project Study DS6371-Statistical Foundation</dc:title>
  <dc:creator>Hao Wang</dc:creator>
  <cp:lastModifiedBy>Hao Wang</cp:lastModifiedBy>
  <cp:revision>283</cp:revision>
  <dcterms:created xsi:type="dcterms:W3CDTF">2019-11-25T17:41:39Z</dcterms:created>
  <dcterms:modified xsi:type="dcterms:W3CDTF">2019-12-04T20:54:26Z</dcterms:modified>
</cp:coreProperties>
</file>