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810" r:id="rId3"/>
    <p:sldId id="811" r:id="rId4"/>
    <p:sldId id="261" r:id="rId5"/>
    <p:sldId id="263" r:id="rId6"/>
    <p:sldId id="262" r:id="rId7"/>
    <p:sldId id="264" r:id="rId8"/>
    <p:sldId id="719" r:id="rId9"/>
    <p:sldId id="265" r:id="rId10"/>
    <p:sldId id="267" r:id="rId11"/>
    <p:sldId id="266" r:id="rId12"/>
    <p:sldId id="813" r:id="rId13"/>
    <p:sldId id="814" r:id="rId14"/>
    <p:sldId id="812" r:id="rId15"/>
    <p:sldId id="717" r:id="rId16"/>
    <p:sldId id="815" r:id="rId17"/>
    <p:sldId id="8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0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34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8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3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2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41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0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610600" cy="900546"/>
          </a:xfrm>
        </p:spPr>
        <p:txBody>
          <a:bodyPr/>
          <a:lstStyle/>
          <a:p>
            <a:r>
              <a:rPr lang="en-US" sz="4000"/>
              <a:t>Unit 7: </a:t>
            </a:r>
            <a:r>
              <a:rPr lang="en-US" sz="4000" dirty="0"/>
              <a:t>Naïve Bayes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4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0" y="3655574"/>
            <a:ext cx="91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he will play volleyball?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/>
              <p:nvPr/>
            </p:nvSpPr>
            <p:spPr>
              <a:xfrm>
                <a:off x="201386" y="4038294"/>
                <a:ext cx="5253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𝑂𝑢𝑡𝑙𝑜𝑜𝑘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𝑆𝑢𝑛𝑛𝑦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𝑊𝑖𝑛𝑑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6" y="4038294"/>
                <a:ext cx="5253746" cy="276999"/>
              </a:xfrm>
              <a:prstGeom prst="rect">
                <a:avLst/>
              </a:prstGeom>
              <a:blipFill>
                <a:blip r:embed="rId2"/>
                <a:stretch>
                  <a:fillRect l="-4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53644" y="1504140"/>
            <a:ext cx="7021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“Naïve”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P(Outlook and 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= P(Outlook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 * P(Wind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/>
              <p:nvPr/>
            </p:nvSpPr>
            <p:spPr>
              <a:xfrm>
                <a:off x="522515" y="4413419"/>
                <a:ext cx="569309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𝑎𝑛𝑑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𝐻𝑖𝑔h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𝑊𝑖𝑛𝑑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𝑆𝑢𝑛𝑛𝑦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𝑊𝑖𝑛𝑑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4413419"/>
                <a:ext cx="5693097" cy="679032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/>
              <p:nvPr/>
            </p:nvSpPr>
            <p:spPr>
              <a:xfrm>
                <a:off x="522514" y="5090124"/>
                <a:ext cx="8483092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𝐻𝑖𝑔h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𝑊𝑖𝑛𝑑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𝐻𝑖𝑔h𝑊𝑖𝑛𝑑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𝑉𝑏𝑎𝑙𝑙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𝑁𝑜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𝐻𝑖𝑔h𝑊𝑖𝑛𝑑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𝑁𝑜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𝑉𝑏𝑎𝑙𝑙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𝑁𝑜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090124"/>
                <a:ext cx="8483092" cy="54867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/>
              <p:nvPr/>
            </p:nvSpPr>
            <p:spPr>
              <a:xfrm>
                <a:off x="2627047" y="5718870"/>
                <a:ext cx="2352182" cy="965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∗.6+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∗.4</m:t>
                          </m:r>
                        </m:den>
                      </m:f>
                    </m:oMath>
                  </m:oMathPara>
                </a14:m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47" y="5718870"/>
                <a:ext cx="2352182" cy="965970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/>
              <p:nvPr/>
            </p:nvSpPr>
            <p:spPr>
              <a:xfrm>
                <a:off x="4983939" y="6024884"/>
                <a:ext cx="995401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=.4706</m:t>
                      </m:r>
                    </m:oMath>
                  </m:oMathPara>
                </a14:m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39" y="6024884"/>
                <a:ext cx="995401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511DF7A-A10D-3A49-A24B-A3CEE248B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132" y="1371600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9AA-226F-914F-99A8-522BEDC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B665-F33C-954D-9C9F-3286062B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0" y="3655574"/>
            <a:ext cx="91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Cloudy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the Wind 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Low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that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will play volleyball?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53644" y="1504140"/>
            <a:ext cx="7021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“Naïve”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P(Outlook and 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= P(Outlook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 * P(Wind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11DF7A-A10D-3A49-A24B-A3CEE248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32" y="1371600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220200" cy="9005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br>
              <a:rPr lang="en-US" sz="4000" dirty="0"/>
            </a:br>
            <a:r>
              <a:rPr lang="en-US" sz="4000" dirty="0"/>
              <a:t>New York Times Article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6540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70241-5AF1-2147-A537-D3718ED388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0200" y="1551946"/>
          <a:ext cx="6096000" cy="22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15">
                  <a:extLst>
                    <a:ext uri="{9D8B030D-6E8A-4147-A177-3AD203B41FA5}">
                      <a16:colId xmlns:a16="http://schemas.microsoft.com/office/drawing/2014/main" val="14145202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84066143"/>
                    </a:ext>
                  </a:extLst>
                </a:gridCol>
                <a:gridCol w="4361985">
                  <a:extLst>
                    <a:ext uri="{9D8B030D-6E8A-4147-A177-3AD203B41FA5}">
                      <a16:colId xmlns:a16="http://schemas.microsoft.com/office/drawing/2014/main" val="5055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was in Central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about crime?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in Central Park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jogger was last seen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63600"/>
                  </a:ext>
                </a:extLst>
              </a:tr>
              <a:tr h="4450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mans thoughts on the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9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/>
              <p:nvPr/>
            </p:nvSpPr>
            <p:spPr>
              <a:xfrm>
                <a:off x="457200" y="4731930"/>
                <a:ext cx="8325829" cy="456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(.8)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()(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31930"/>
                <a:ext cx="8325829" cy="456215"/>
              </a:xfrm>
              <a:prstGeom prst="rect">
                <a:avLst/>
              </a:prstGeom>
              <a:blipFill>
                <a:blip r:embed="rId2"/>
                <a:stretch>
                  <a:fillRect l="-915"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ACC318-8CFA-394A-9925-9D1ED92192C0}"/>
              </a:ext>
            </a:extLst>
          </p:cNvPr>
          <p:cNvSpPr txBox="1"/>
          <p:nvPr/>
        </p:nvSpPr>
        <p:spPr>
          <a:xfrm>
            <a:off x="2687030" y="429055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    crime        was      in      Central   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/>
              <p:nvPr/>
            </p:nvSpPr>
            <p:spPr>
              <a:xfrm>
                <a:off x="457200" y="5332224"/>
                <a:ext cx="6812249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.5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(.8)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.5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.6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2224"/>
                <a:ext cx="6812249" cy="448328"/>
              </a:xfrm>
              <a:prstGeom prst="rect">
                <a:avLst/>
              </a:prstGeom>
              <a:blipFill>
                <a:blip r:embed="rId3"/>
                <a:stretch>
                  <a:fillRect l="-1306" t="-5714" r="-18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/>
              <p:nvPr/>
            </p:nvSpPr>
            <p:spPr>
              <a:xfrm>
                <a:off x="2687030" y="6014456"/>
                <a:ext cx="312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𝐴𝑟𝑡𝑖𝑐𝑙𝑒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1: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&gt;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30" y="6014456"/>
                <a:ext cx="3122458" cy="369332"/>
              </a:xfrm>
              <a:prstGeom prst="rect">
                <a:avLst/>
              </a:prstGeom>
              <a:blipFill>
                <a:blip r:embed="rId4"/>
                <a:stretch>
                  <a:fillRect t="-6667" r="-122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7059DA0-68CB-E446-8C65-50F44DC967B0}"/>
              </a:ext>
            </a:extLst>
          </p:cNvPr>
          <p:cNvSpPr/>
          <p:nvPr/>
        </p:nvSpPr>
        <p:spPr>
          <a:xfrm>
            <a:off x="228600" y="418078"/>
            <a:ext cx="8988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 NYT Article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255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9AA-226F-914F-99A8-522BEDC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B665-F33C-954D-9C9F-3286062B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220200" cy="9005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br>
              <a:rPr lang="en-US" sz="4000" dirty="0"/>
            </a:br>
            <a:r>
              <a:rPr lang="en-US" sz="4000" dirty="0"/>
              <a:t>New York Times Article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868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6BB2-7B19-6F4E-87CF-89FE470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84B57-A8BE-7E45-85D3-E0432F95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667000"/>
            <a:ext cx="6381750" cy="2349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07249-C720-B34B-89DD-40288CF59B0D}"/>
              </a:ext>
            </a:extLst>
          </p:cNvPr>
          <p:cNvSpPr/>
          <p:nvPr/>
        </p:nvSpPr>
        <p:spPr>
          <a:xfrm>
            <a:off x="4594412" y="3962400"/>
            <a:ext cx="884775" cy="47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9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</p:spTree>
    <p:extLst>
      <p:ext uri="{BB962C8B-B14F-4D97-AF65-F5344CB8AC3E}">
        <p14:creationId xmlns:p14="http://schemas.microsoft.com/office/powerpoint/2010/main" val="28307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/>
              <p:nvPr/>
            </p:nvSpPr>
            <p:spPr>
              <a:xfrm>
                <a:off x="5943600" y="3702844"/>
                <a:ext cx="1570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.9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02844"/>
                <a:ext cx="157094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/>
              <p:nvPr/>
            </p:nvSpPr>
            <p:spPr>
              <a:xfrm>
                <a:off x="5486400" y="4708922"/>
                <a:ext cx="2907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 P(+|ND)=.2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08922"/>
                <a:ext cx="2907847" cy="369332"/>
              </a:xfrm>
              <a:prstGeom prst="rect">
                <a:avLst/>
              </a:prstGeom>
              <a:blipFill>
                <a:blip r:embed="rId3"/>
                <a:stretch>
                  <a:fillRect t="-6667" r="-480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563" r="-26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/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blipFill>
                <a:blip r:embed="rId3"/>
                <a:stretch>
                  <a:fillRect l="-1622" r="-27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BECE8F0-6F39-3A47-ACDB-3D23DD7DB495}"/>
              </a:ext>
            </a:extLst>
          </p:cNvPr>
          <p:cNvSpPr/>
          <p:nvPr/>
        </p:nvSpPr>
        <p:spPr>
          <a:xfrm>
            <a:off x="370114" y="6234570"/>
            <a:ext cx="814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need more information!</a:t>
            </a:r>
          </a:p>
        </p:txBody>
      </p:sp>
    </p:spTree>
    <p:extLst>
      <p:ext uri="{BB962C8B-B14F-4D97-AF65-F5344CB8AC3E}">
        <p14:creationId xmlns:p14="http://schemas.microsoft.com/office/powerpoint/2010/main" val="16765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229232" y="3810000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232" y="3810000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042" t="-2174" r="-26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/>
              <p:nvPr/>
            </p:nvSpPr>
            <p:spPr>
              <a:xfrm>
                <a:off x="628650" y="4394276"/>
                <a:ext cx="2924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=.9   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.1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94276"/>
                <a:ext cx="292400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/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.001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/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.9∗.001+.2∗.999= .2007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/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.9∗.001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.2007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blipFill>
                <a:blip r:embed="rId6"/>
                <a:stretch>
                  <a:fillRect l="-1911" t="-4762" r="-25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/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.00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.2007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= .045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  <a:blipFill>
                <a:blip r:embed="rId7"/>
                <a:stretch>
                  <a:fillRect r="-16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610600" cy="900546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98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0E88F-4442-3949-85D6-A53C567D60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152739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3897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1071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136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Volleyball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6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8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3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5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76202" y="5802087"/>
            <a:ext cx="89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Sammy will play volleyball?</a:t>
            </a:r>
          </a:p>
        </p:txBody>
      </p:sp>
    </p:spTree>
    <p:extLst>
      <p:ext uri="{BB962C8B-B14F-4D97-AF65-F5344CB8AC3E}">
        <p14:creationId xmlns:p14="http://schemas.microsoft.com/office/powerpoint/2010/main" val="11339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76200" y="37454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he will play volleyball?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471668" y="1635204"/>
            <a:ext cx="437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Naïve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76919-73FF-AF4D-929C-0EC712BD95BB}"/>
              </a:ext>
            </a:extLst>
          </p:cNvPr>
          <p:cNvSpPr txBox="1"/>
          <p:nvPr/>
        </p:nvSpPr>
        <p:spPr>
          <a:xfrm>
            <a:off x="152400" y="4321076"/>
            <a:ext cx="899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we just look at the table, we might say 50% since we only observed two days that were Sunny and High wind and Sammy only played on one of those days.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But we have 8 more observations and of the 3 Sunny days Sammy played on 66% of them and on the 5 highly windy days Sammy only played on 40%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are basing our estimate on only two observations.  Let’s use all the information!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732DB-9652-E045-ACDB-08E3E71E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3356181" cy="22688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FFE69-CFDB-094B-8823-646567A855CA}"/>
              </a:ext>
            </a:extLst>
          </p:cNvPr>
          <p:cNvSpPr/>
          <p:nvPr/>
        </p:nvSpPr>
        <p:spPr>
          <a:xfrm>
            <a:off x="5585750" y="1828800"/>
            <a:ext cx="3276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4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15</TotalTime>
  <Words>895</Words>
  <Application>Microsoft Macintosh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2U</vt:lpstr>
      <vt:lpstr>2_Body Slides</vt:lpstr>
      <vt:lpstr>Unit 7: Naïve Bayes</vt:lpstr>
      <vt:lpstr>The Data Science Pipeline</vt:lpstr>
      <vt:lpstr>A Medical Test</vt:lpstr>
      <vt:lpstr>A Medical Test</vt:lpstr>
      <vt:lpstr>A Medical Test</vt:lpstr>
      <vt:lpstr>A Medical Test</vt:lpstr>
      <vt:lpstr>Example</vt:lpstr>
      <vt:lpstr>Example: Volleyball</vt:lpstr>
      <vt:lpstr>Example: Volleyball</vt:lpstr>
      <vt:lpstr>Example: Volleyball</vt:lpstr>
      <vt:lpstr>Break Out 1</vt:lpstr>
      <vt:lpstr>Example: Volleyball</vt:lpstr>
      <vt:lpstr>Example:  New York Times Article Classification</vt:lpstr>
      <vt:lpstr>PowerPoint Presentation</vt:lpstr>
      <vt:lpstr>Break Out 2</vt:lpstr>
      <vt:lpstr>Example:  New York Times Article Classification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Naïve Bayes</dc:title>
  <dc:creator>Microsoft Office User</dc:creator>
  <cp:lastModifiedBy>Microsoft Office User</cp:lastModifiedBy>
  <cp:revision>4</cp:revision>
  <dcterms:created xsi:type="dcterms:W3CDTF">2019-07-18T13:51:32Z</dcterms:created>
  <dcterms:modified xsi:type="dcterms:W3CDTF">2019-07-18T14:06:36Z</dcterms:modified>
</cp:coreProperties>
</file>