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7"/>
    <p:restoredTop sz="94665"/>
  </p:normalViewPr>
  <p:slideViewPr>
    <p:cSldViewPr snapToGrid="0" snapToObjects="1">
      <p:cViewPr varScale="1">
        <p:scale>
          <a:sx n="94" d="100"/>
          <a:sy n="94" d="100"/>
        </p:scale>
        <p:origin x="1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7/25/19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7/25/19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7/25/19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7/25/19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7/25/19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7/25/19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7/25/19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7/25/19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7298-82B9-F945-AF36-CF00AE9DD8BE}"/>
              </a:ext>
            </a:extLst>
          </p:cNvPr>
          <p:cNvSpPr>
            <a:spLocks noGrp="1"/>
          </p:cNvSpPr>
          <p:nvPr>
            <p:ph type="ctrTitle"/>
          </p:nvPr>
        </p:nvSpPr>
        <p:spPr/>
        <p:txBody>
          <a:bodyPr/>
          <a:lstStyle/>
          <a:p>
            <a:r>
              <a:rPr lang="en-US" dirty="0"/>
              <a:t>Breakouts!</a:t>
            </a:r>
          </a:p>
        </p:txBody>
      </p:sp>
      <p:sp>
        <p:nvSpPr>
          <p:cNvPr id="3" name="Subtitle 2">
            <a:extLst>
              <a:ext uri="{FF2B5EF4-FFF2-40B4-BE49-F238E27FC236}">
                <a16:creationId xmlns:a16="http://schemas.microsoft.com/office/drawing/2014/main" id="{9D46371A-ADCB-A444-8356-59DE432803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312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5786-916E-0F4A-B495-909CECBC7773}"/>
              </a:ext>
            </a:extLst>
          </p:cNvPr>
          <p:cNvSpPr>
            <a:spLocks noGrp="1"/>
          </p:cNvSpPr>
          <p:nvPr>
            <p:ph type="title"/>
          </p:nvPr>
        </p:nvSpPr>
        <p:spPr/>
        <p:txBody>
          <a:bodyPr/>
          <a:lstStyle/>
          <a:p>
            <a:r>
              <a:rPr lang="en-US" dirty="0"/>
              <a:t>Break Out 1</a:t>
            </a:r>
          </a:p>
        </p:txBody>
      </p:sp>
      <p:sp>
        <p:nvSpPr>
          <p:cNvPr id="3" name="Content Placeholder 2">
            <a:extLst>
              <a:ext uri="{FF2B5EF4-FFF2-40B4-BE49-F238E27FC236}">
                <a16:creationId xmlns:a16="http://schemas.microsoft.com/office/drawing/2014/main" id="{5A31C0BA-B5D0-9543-A330-00B22E27B19B}"/>
              </a:ext>
            </a:extLst>
          </p:cNvPr>
          <p:cNvSpPr>
            <a:spLocks noGrp="1"/>
          </p:cNvSpPr>
          <p:nvPr>
            <p:ph idx="1"/>
          </p:nvPr>
        </p:nvSpPr>
        <p:spPr>
          <a:xfrm>
            <a:off x="628650" y="1690688"/>
            <a:ext cx="7886700" cy="4737407"/>
          </a:xfrm>
        </p:spPr>
        <p:txBody>
          <a:bodyPr>
            <a:normAutofit fontScale="85000" lnSpcReduction="20000"/>
          </a:bodyPr>
          <a:lstStyle/>
          <a:p>
            <a:r>
              <a:rPr lang="en-US" dirty="0"/>
              <a:t>Plot the forecasts out to 2017 for each of the four models we have covered.  </a:t>
            </a:r>
          </a:p>
          <a:p>
            <a:pPr marL="0" indent="0">
              <a:buNone/>
            </a:pPr>
            <a:endParaRPr lang="en-US" dirty="0"/>
          </a:p>
          <a:p>
            <a:r>
              <a:rPr lang="en-US" dirty="0"/>
              <a:t>Which model do you think will be best to model Australian Air Passengers in the Future?</a:t>
            </a:r>
          </a:p>
          <a:p>
            <a:pPr marL="0" indent="0">
              <a:buNone/>
            </a:pPr>
            <a:endParaRPr lang="en-US" dirty="0"/>
          </a:p>
          <a:p>
            <a:r>
              <a:rPr lang="en-US" dirty="0"/>
              <a:t>Ensemble Models:  Sometimes, you don’t have choose between two or more models, you can combine several models.  One way to combine these forecasts is to take the mean.  Which model(s) would you combine in an ensemble model?  Do you think they will forecast better compared to the single model? </a:t>
            </a:r>
          </a:p>
          <a:p>
            <a:endParaRPr lang="en-US" dirty="0"/>
          </a:p>
          <a:p>
            <a:r>
              <a:rPr lang="en-US" dirty="0"/>
              <a:t>Plot your ensemble model on the plot as well.  </a:t>
            </a:r>
          </a:p>
        </p:txBody>
      </p:sp>
    </p:spTree>
    <p:extLst>
      <p:ext uri="{BB962C8B-B14F-4D97-AF65-F5344CB8AC3E}">
        <p14:creationId xmlns:p14="http://schemas.microsoft.com/office/powerpoint/2010/main" val="228358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E5D1-E55E-6A48-85E9-2524F81B531D}"/>
              </a:ext>
            </a:extLst>
          </p:cNvPr>
          <p:cNvSpPr>
            <a:spLocks noGrp="1"/>
          </p:cNvSpPr>
          <p:nvPr>
            <p:ph type="title"/>
          </p:nvPr>
        </p:nvSpPr>
        <p:spPr/>
        <p:txBody>
          <a:bodyPr/>
          <a:lstStyle/>
          <a:p>
            <a:r>
              <a:rPr lang="en-US" dirty="0"/>
              <a:t>Breakout 2	</a:t>
            </a:r>
          </a:p>
        </p:txBody>
      </p:sp>
      <p:sp>
        <p:nvSpPr>
          <p:cNvPr id="3" name="Content Placeholder 2">
            <a:extLst>
              <a:ext uri="{FF2B5EF4-FFF2-40B4-BE49-F238E27FC236}">
                <a16:creationId xmlns:a16="http://schemas.microsoft.com/office/drawing/2014/main" id="{3AA85461-7601-F54B-8221-CD6850511428}"/>
              </a:ext>
            </a:extLst>
          </p:cNvPr>
          <p:cNvSpPr>
            <a:spLocks noGrp="1"/>
          </p:cNvSpPr>
          <p:nvPr>
            <p:ph idx="1"/>
          </p:nvPr>
        </p:nvSpPr>
        <p:spPr/>
        <p:txBody>
          <a:bodyPr>
            <a:normAutofit lnSpcReduction="10000"/>
          </a:bodyPr>
          <a:lstStyle/>
          <a:p>
            <a:pPr marL="514350" indent="-514350">
              <a:buAutoNum type="arabicPeriod"/>
            </a:pPr>
            <a:r>
              <a:rPr lang="en-US" dirty="0"/>
              <a:t>Read in the Classic Airline Data (into a </a:t>
            </a:r>
            <a:r>
              <a:rPr lang="en-US" dirty="0" err="1"/>
              <a:t>ts</a:t>
            </a:r>
            <a:r>
              <a:rPr lang="en-US" dirty="0"/>
              <a:t> object).</a:t>
            </a:r>
          </a:p>
          <a:p>
            <a:pPr marL="514350" indent="-514350">
              <a:buAutoNum type="arabicPeriod"/>
            </a:pPr>
            <a:r>
              <a:rPr lang="en-US" dirty="0"/>
              <a:t>Use two models to model the data through 1956.</a:t>
            </a:r>
          </a:p>
          <a:p>
            <a:pPr marL="514350" indent="-514350">
              <a:buAutoNum type="arabicPeriod"/>
            </a:pPr>
            <a:r>
              <a:rPr lang="en-US" dirty="0"/>
              <a:t>Use the models to predict 1957 through 1960.</a:t>
            </a:r>
          </a:p>
          <a:p>
            <a:pPr marL="514350" indent="-514350">
              <a:buAutoNum type="arabicPeriod"/>
            </a:pPr>
            <a:r>
              <a:rPr lang="en-US" dirty="0"/>
              <a:t>Use the accuracy() function to provide evidence of the best model.  Use AIC as well.</a:t>
            </a:r>
          </a:p>
          <a:p>
            <a:pPr marL="514350" indent="-514350">
              <a:buAutoNum type="arabicPeriod"/>
            </a:pPr>
            <a:r>
              <a:rPr lang="en-US" dirty="0"/>
              <a:t>Plot the data and both model’s estimates and predictions.  </a:t>
            </a:r>
          </a:p>
          <a:p>
            <a:pPr marL="514350" indent="-514350">
              <a:buAutoNum type="arabicPeriod"/>
            </a:pPr>
            <a:r>
              <a:rPr lang="en-US" dirty="0"/>
              <a:t>BONUS if time: create an ensemble model from the two models and compare that model to the performance of the other two.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4296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0F2E-E09A-5340-B5A1-242F77621BC3}"/>
              </a:ext>
            </a:extLst>
          </p:cNvPr>
          <p:cNvSpPr>
            <a:spLocks noGrp="1"/>
          </p:cNvSpPr>
          <p:nvPr>
            <p:ph type="title"/>
          </p:nvPr>
        </p:nvSpPr>
        <p:spPr/>
        <p:txBody>
          <a:bodyPr/>
          <a:lstStyle/>
          <a:p>
            <a:r>
              <a:rPr lang="en-US" dirty="0"/>
              <a:t>Break </a:t>
            </a:r>
            <a:r>
              <a:rPr lang="en-US"/>
              <a:t>Out 3: Bonus</a:t>
            </a:r>
            <a:endParaRPr lang="en-US" dirty="0"/>
          </a:p>
        </p:txBody>
      </p:sp>
      <p:sp>
        <p:nvSpPr>
          <p:cNvPr id="3" name="Content Placeholder 2">
            <a:extLst>
              <a:ext uri="{FF2B5EF4-FFF2-40B4-BE49-F238E27FC236}">
                <a16:creationId xmlns:a16="http://schemas.microsoft.com/office/drawing/2014/main" id="{7B6DCE25-77AB-644C-B6DE-D9B56FCE7266}"/>
              </a:ext>
            </a:extLst>
          </p:cNvPr>
          <p:cNvSpPr>
            <a:spLocks noGrp="1"/>
          </p:cNvSpPr>
          <p:nvPr>
            <p:ph idx="1"/>
          </p:nvPr>
        </p:nvSpPr>
        <p:spPr/>
        <p:txBody>
          <a:bodyPr/>
          <a:lstStyle/>
          <a:p>
            <a:r>
              <a:rPr lang="en-US" dirty="0"/>
              <a:t>Is there evidence that the number of melanomas is related to the number of sunspots?  Make a statistical argument.  </a:t>
            </a:r>
          </a:p>
        </p:txBody>
      </p:sp>
    </p:spTree>
    <p:extLst>
      <p:ext uri="{BB962C8B-B14F-4D97-AF65-F5344CB8AC3E}">
        <p14:creationId xmlns:p14="http://schemas.microsoft.com/office/powerpoint/2010/main" val="2199336552"/>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2813</TotalTime>
  <Words>218</Words>
  <Application>Microsoft Macintosh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2U</vt:lpstr>
      <vt:lpstr>Breakouts!</vt:lpstr>
      <vt:lpstr>Break Out 1</vt:lpstr>
      <vt:lpstr>Breakout 2 </vt:lpstr>
      <vt:lpstr>Break Out 3: Bonus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Breakouts!</dc:title>
  <dc:creator>Microsoft Office User</dc:creator>
  <cp:lastModifiedBy>Microsoft Office User</cp:lastModifiedBy>
  <cp:revision>13</cp:revision>
  <dcterms:created xsi:type="dcterms:W3CDTF">2018-11-22T00:20:34Z</dcterms:created>
  <dcterms:modified xsi:type="dcterms:W3CDTF">2019-07-26T01:28:38Z</dcterms:modified>
</cp:coreProperties>
</file>