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handoutMasterIdLst>
    <p:handoutMasterId r:id="rId49"/>
  </p:handoutMasterIdLst>
  <p:sldIdLst>
    <p:sldId id="489" r:id="rId3"/>
    <p:sldId id="595" r:id="rId4"/>
    <p:sldId id="643" r:id="rId5"/>
    <p:sldId id="558" r:id="rId6"/>
    <p:sldId id="592" r:id="rId7"/>
    <p:sldId id="598" r:id="rId8"/>
    <p:sldId id="642" r:id="rId9"/>
    <p:sldId id="593" r:id="rId10"/>
    <p:sldId id="601" r:id="rId11"/>
    <p:sldId id="609" r:id="rId12"/>
    <p:sldId id="604" r:id="rId13"/>
    <p:sldId id="610" r:id="rId14"/>
    <p:sldId id="612" r:id="rId15"/>
    <p:sldId id="613" r:id="rId16"/>
    <p:sldId id="614" r:id="rId17"/>
    <p:sldId id="631" r:id="rId18"/>
    <p:sldId id="626" r:id="rId19"/>
    <p:sldId id="627" r:id="rId20"/>
    <p:sldId id="629" r:id="rId21"/>
    <p:sldId id="628" r:id="rId22"/>
    <p:sldId id="624" r:id="rId23"/>
    <p:sldId id="617" r:id="rId24"/>
    <p:sldId id="608" r:id="rId25"/>
    <p:sldId id="641" r:id="rId26"/>
    <p:sldId id="602" r:id="rId27"/>
    <p:sldId id="596" r:id="rId28"/>
    <p:sldId id="597" r:id="rId29"/>
    <p:sldId id="603" r:id="rId30"/>
    <p:sldId id="632" r:id="rId31"/>
    <p:sldId id="633" r:id="rId32"/>
    <p:sldId id="635" r:id="rId33"/>
    <p:sldId id="634" r:id="rId34"/>
    <p:sldId id="574" r:id="rId35"/>
    <p:sldId id="575" r:id="rId36"/>
    <p:sldId id="576" r:id="rId37"/>
    <p:sldId id="636" r:id="rId38"/>
    <p:sldId id="579" r:id="rId39"/>
    <p:sldId id="580" r:id="rId40"/>
    <p:sldId id="637" r:id="rId41"/>
    <p:sldId id="583" r:id="rId42"/>
    <p:sldId id="638" r:id="rId43"/>
    <p:sldId id="584" r:id="rId44"/>
    <p:sldId id="639" r:id="rId45"/>
    <p:sldId id="640" r:id="rId46"/>
    <p:sldId id="590" r:id="rId4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8" autoAdjust="0"/>
    <p:restoredTop sz="91533" autoAdjust="0"/>
  </p:normalViewPr>
  <p:slideViewPr>
    <p:cSldViewPr>
      <p:cViewPr varScale="1">
        <p:scale>
          <a:sx n="104" d="100"/>
          <a:sy n="104" d="100"/>
        </p:scale>
        <p:origin x="1080" y="114"/>
      </p:cViewPr>
      <p:guideLst>
        <p:guide orient="horz" pos="2160"/>
        <p:guide pos="29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08A9794-C80A-481E-BE1B-872AA0B989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a:extLst>
              <a:ext uri="{FF2B5EF4-FFF2-40B4-BE49-F238E27FC236}">
                <a16:creationId xmlns:a16="http://schemas.microsoft.com/office/drawing/2014/main" id="{9E8CFF85-11B9-48E4-A9E2-DA661FC0A3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69AFFEE2-73EB-4D03-9694-3A7C1AFF6A94}" type="datetimeFigureOut">
              <a:rPr lang="zh-CN" altLang="en-US"/>
              <a:pPr>
                <a:defRPr/>
              </a:pPr>
              <a:t>2022/3/6/Sunday</a:t>
            </a:fld>
            <a:endParaRPr lang="zh-CN" altLang="en-US"/>
          </a:p>
        </p:txBody>
      </p:sp>
      <p:sp>
        <p:nvSpPr>
          <p:cNvPr id="4" name="页脚占位符 3">
            <a:extLst>
              <a:ext uri="{FF2B5EF4-FFF2-40B4-BE49-F238E27FC236}">
                <a16:creationId xmlns:a16="http://schemas.microsoft.com/office/drawing/2014/main" id="{50F0D75E-A095-4560-9D70-F440982C26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5" name="灯片编号占位符 4">
            <a:extLst>
              <a:ext uri="{FF2B5EF4-FFF2-40B4-BE49-F238E27FC236}">
                <a16:creationId xmlns:a16="http://schemas.microsoft.com/office/drawing/2014/main" id="{6D9B527E-EF2B-46DD-BB7C-79390D4C641E}"/>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EECA109-F880-4FAC-8197-F3A300EF0CDC}"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73B50A4-0EFB-47CD-8487-312FAA2ADEF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E41CF422-CB26-40FC-93EC-ADC156CBF5F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a:extLst>
              <a:ext uri="{FF2B5EF4-FFF2-40B4-BE49-F238E27FC236}">
                <a16:creationId xmlns:a16="http://schemas.microsoft.com/office/drawing/2014/main" id="{B2487400-C742-435B-9C6F-65393C3FCD3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82AEC5AA-C1EC-4731-9C9F-6D16E84B940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1C936FC-2AC2-42EA-855B-588D22C7745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985A6BA1-F9C1-4A72-AB9F-6031D3CFE0B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atin typeface="Calibri" panose="020F0502020204030204" pitchFamily="34" charset="0"/>
              </a:defRPr>
            </a:lvl1pPr>
          </a:lstStyle>
          <a:p>
            <a:fld id="{2D79BE21-0812-4BCA-BF69-A0791AF5D816}" type="slidenum">
              <a:rPr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D87C518A-E151-4D2B-858E-71FE1FFA0A9B}"/>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666FE617-EAF7-4CEB-AB75-4D0DEA0BACFB}"/>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6387" name="灯片编号占位符 3">
            <a:extLst>
              <a:ext uri="{FF2B5EF4-FFF2-40B4-BE49-F238E27FC236}">
                <a16:creationId xmlns:a16="http://schemas.microsoft.com/office/drawing/2014/main" id="{5BBB490B-D551-4B7D-96F5-45F82BF08DC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737815-ADD9-4DBF-8BF1-41976A022088}" type="slidenum">
              <a:rPr altLang="zh-CN"/>
              <a:pPr/>
              <a:t>1</a:t>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264874A3-0BDB-4C42-B804-49F99626D7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E43948B-1C36-4E96-866F-F64EFB018C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latin typeface="Arial" panose="020B0604020202020204" pitchFamily="34" charset="0"/>
              </a:rPr>
              <a:t>Implemented:</a:t>
            </a:r>
            <a:r>
              <a:rPr lang="zh-CN" altLang="en-US">
                <a:latin typeface="Arial" panose="020B0604020202020204" pitchFamily="34" charset="0"/>
              </a:rPr>
              <a:t>执行、实施</a:t>
            </a:r>
          </a:p>
        </p:txBody>
      </p:sp>
      <p:sp>
        <p:nvSpPr>
          <p:cNvPr id="46084" name="灯片编号占位符 3">
            <a:extLst>
              <a:ext uri="{FF2B5EF4-FFF2-40B4-BE49-F238E27FC236}">
                <a16:creationId xmlns:a16="http://schemas.microsoft.com/office/drawing/2014/main" id="{DC211342-2A3D-434D-B48E-1A929947E42F}"/>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49E4059-E4D0-4EBE-BC52-8D1BD854E54A}" type="slidenum">
              <a:rPr altLang="zh-CN">
                <a:latin typeface="Arial" panose="020B0604020202020204" pitchFamily="34" charset="0"/>
              </a:rPr>
              <a:pPr>
                <a:spcBef>
                  <a:spcPct val="0"/>
                </a:spcBef>
                <a:buFontTx/>
                <a:buNone/>
              </a:pPr>
              <a:t>17</a:t>
            </a:fld>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14E18A7E-DF71-4B73-8F0D-4BBF5C16EE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9F39DE05-DF7E-4ED3-9505-84DBCA8E04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latin typeface="Arial" panose="020B0604020202020204" pitchFamily="34" charset="0"/>
              </a:rPr>
              <a:t>Traffic</a:t>
            </a:r>
            <a:r>
              <a:rPr lang="zh-CN" altLang="en-US">
                <a:latin typeface="Arial" panose="020B0604020202020204" pitchFamily="34" charset="0"/>
              </a:rPr>
              <a:t>：</a:t>
            </a:r>
            <a:r>
              <a:rPr lang="en-US" altLang="zh-CN">
                <a:latin typeface="Arial" panose="020B0604020202020204" pitchFamily="34" charset="0"/>
              </a:rPr>
              <a:t> </a:t>
            </a:r>
            <a:r>
              <a:rPr lang="zh-CN" altLang="en-US">
                <a:latin typeface="Arial" panose="020B0604020202020204" pitchFamily="34" charset="0"/>
              </a:rPr>
              <a:t>运输 </a:t>
            </a:r>
            <a:endParaRPr lang="en-US" altLang="zh-CN">
              <a:latin typeface="Arial" panose="020B0604020202020204" pitchFamily="34" charset="0"/>
            </a:endParaRPr>
          </a:p>
          <a:p>
            <a:r>
              <a:rPr lang="en-US" altLang="zh-CN">
                <a:latin typeface="Arial" panose="020B0604020202020204" pitchFamily="34" charset="0"/>
              </a:rPr>
              <a:t>Logging</a:t>
            </a:r>
            <a:r>
              <a:rPr lang="zh-CN" altLang="en-US">
                <a:latin typeface="Arial" panose="020B0604020202020204" pitchFamily="34" charset="0"/>
              </a:rPr>
              <a:t>：日志记录</a:t>
            </a:r>
          </a:p>
        </p:txBody>
      </p:sp>
      <p:sp>
        <p:nvSpPr>
          <p:cNvPr id="47108" name="灯片编号占位符 3">
            <a:extLst>
              <a:ext uri="{FF2B5EF4-FFF2-40B4-BE49-F238E27FC236}">
                <a16:creationId xmlns:a16="http://schemas.microsoft.com/office/drawing/2014/main" id="{34E68A01-055B-49B8-82DC-3CA05ACBBC8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E890427-9F6C-4909-9FF4-5AE4C1ADB0DD}" type="slidenum">
              <a:rPr altLang="zh-CN">
                <a:latin typeface="Arial" panose="020B0604020202020204" pitchFamily="34" charset="0"/>
              </a:rPr>
              <a:pPr>
                <a:spcBef>
                  <a:spcPct val="0"/>
                </a:spcBef>
                <a:buFontTx/>
                <a:buNone/>
              </a:pPr>
              <a:t>18</a:t>
            </a:fld>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8B8FE06F-F03E-4150-BA4A-1267585D5E08}"/>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C5B8ADE-3B79-420F-B8BC-940F1455FDDC}" type="slidenum">
              <a:rPr altLang="zh-CN">
                <a:latin typeface="Arial" panose="020B0604020202020204" pitchFamily="34" charset="0"/>
              </a:rPr>
              <a:pPr>
                <a:spcBef>
                  <a:spcPct val="0"/>
                </a:spcBef>
                <a:buFontTx/>
                <a:buNone/>
              </a:pPr>
              <a:t>19</a:t>
            </a:fld>
            <a:endParaRPr lang="zh-CN" altLang="zh-CN">
              <a:latin typeface="Arial" panose="020B0604020202020204" pitchFamily="34" charset="0"/>
            </a:endParaRPr>
          </a:p>
        </p:txBody>
      </p:sp>
      <p:sp>
        <p:nvSpPr>
          <p:cNvPr id="58371" name="Rectangle 2">
            <a:extLst>
              <a:ext uri="{FF2B5EF4-FFF2-40B4-BE49-F238E27FC236}">
                <a16:creationId xmlns:a16="http://schemas.microsoft.com/office/drawing/2014/main" id="{7EBC22C1-13A9-4B53-854F-3A03EE3DF07C}"/>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D0479061-B34E-498E-A9B6-FF8766EB31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05A7ED1-D1D8-42BF-8060-3DB4BFDC4300}"/>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72CED2C-0E29-4BA6-B90C-E37ACFAE6E13}" type="slidenum">
              <a:rPr altLang="zh-CN">
                <a:latin typeface="Arial" panose="020B0604020202020204" pitchFamily="34" charset="0"/>
              </a:rPr>
              <a:pPr>
                <a:spcBef>
                  <a:spcPct val="0"/>
                </a:spcBef>
                <a:buFontTx/>
                <a:buNone/>
              </a:pPr>
              <a:t>20</a:t>
            </a:fld>
            <a:endParaRPr lang="zh-CN" altLang="zh-CN">
              <a:latin typeface="Arial" panose="020B0604020202020204" pitchFamily="34" charset="0"/>
            </a:endParaRPr>
          </a:p>
        </p:txBody>
      </p:sp>
      <p:sp>
        <p:nvSpPr>
          <p:cNvPr id="60419" name="Rectangle 2">
            <a:extLst>
              <a:ext uri="{FF2B5EF4-FFF2-40B4-BE49-F238E27FC236}">
                <a16:creationId xmlns:a16="http://schemas.microsoft.com/office/drawing/2014/main" id="{B4734A7E-A57E-41EF-A991-B586250DA508}"/>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AC39F420-1A02-4E6F-8267-B48DE9022F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F3EF550F-8E57-4DB3-AD51-092508C0A6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8604B588-B517-42A0-BAFF-8034A189D1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66F57404-E5AB-490A-8B86-B71FFBD16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54288C8D-AAB4-4D9C-A330-7CCB5E77D6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130C0CE5-A332-4369-9AA0-63A38935FFA5}"/>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D450C5E-8267-473E-B8F5-0E7ED18F867B}" type="slidenum">
              <a:rPr altLang="zh-CN">
                <a:latin typeface="Arial" panose="020B0604020202020204" pitchFamily="34" charset="0"/>
              </a:rPr>
              <a:pPr>
                <a:spcBef>
                  <a:spcPct val="0"/>
                </a:spcBef>
                <a:buFontTx/>
                <a:buNone/>
              </a:pPr>
              <a:t>27</a:t>
            </a:fld>
            <a:endParaRPr lang="zh-CN" altLang="zh-CN">
              <a:latin typeface="Arial" panose="020B0604020202020204" pitchFamily="34" charset="0"/>
            </a:endParaRPr>
          </a:p>
        </p:txBody>
      </p:sp>
      <p:sp>
        <p:nvSpPr>
          <p:cNvPr id="70659" name="幻灯片图像占位符 1">
            <a:extLst>
              <a:ext uri="{FF2B5EF4-FFF2-40B4-BE49-F238E27FC236}">
                <a16:creationId xmlns:a16="http://schemas.microsoft.com/office/drawing/2014/main" id="{3320E0A9-7828-4AF2-95F4-2DD8C83ABE07}"/>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备注占位符 2">
            <a:extLst>
              <a:ext uri="{FF2B5EF4-FFF2-40B4-BE49-F238E27FC236}">
                <a16:creationId xmlns:a16="http://schemas.microsoft.com/office/drawing/2014/main" id="{1C7990B8-BC2D-4220-B1FE-E2288DDE78DD}"/>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
        <p:nvSpPr>
          <p:cNvPr id="70661" name="灯片编号占位符 3">
            <a:extLst>
              <a:ext uri="{FF2B5EF4-FFF2-40B4-BE49-F238E27FC236}">
                <a16:creationId xmlns:a16="http://schemas.microsoft.com/office/drawing/2014/main" id="{8E891A7F-E594-4805-9C99-68EBD54C1EB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F9DF1A1-B48D-40B2-B8A7-E41BE85C8CC0}" type="slidenum">
              <a:rPr lang="en-US" altLang="zh-CN" sz="1800">
                <a:latin typeface="Arial" panose="020B0604020202020204" pitchFamily="34" charset="0"/>
              </a:rPr>
              <a:pPr algn="r" eaLnBrk="1" hangingPunct="1">
                <a:spcBef>
                  <a:spcPct val="0"/>
                </a:spcBef>
              </a:pPr>
              <a:t>27</a:t>
            </a:fld>
            <a:endParaRPr lang="en-US" altLang="zh-CN" sz="180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3A49BF05-E864-4333-BD3C-B4727365B65B}"/>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A592916-3407-4D74-A66F-05D15F3BF00C}" type="slidenum">
              <a:rPr altLang="zh-CN">
                <a:latin typeface="Arial" panose="020B0604020202020204" pitchFamily="34" charset="0"/>
              </a:rPr>
              <a:pPr>
                <a:spcBef>
                  <a:spcPct val="0"/>
                </a:spcBef>
                <a:buFontTx/>
                <a:buNone/>
              </a:pPr>
              <a:t>28</a:t>
            </a:fld>
            <a:endParaRPr lang="zh-CN" altLang="zh-CN">
              <a:latin typeface="Arial" panose="020B0604020202020204" pitchFamily="34" charset="0"/>
            </a:endParaRPr>
          </a:p>
        </p:txBody>
      </p:sp>
      <p:sp>
        <p:nvSpPr>
          <p:cNvPr id="72707" name="幻灯片图像占位符 1">
            <a:extLst>
              <a:ext uri="{FF2B5EF4-FFF2-40B4-BE49-F238E27FC236}">
                <a16:creationId xmlns:a16="http://schemas.microsoft.com/office/drawing/2014/main" id="{7F24F328-2E88-4268-BC18-D9B4CE5E5814}"/>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备注占位符 2">
            <a:extLst>
              <a:ext uri="{FF2B5EF4-FFF2-40B4-BE49-F238E27FC236}">
                <a16:creationId xmlns:a16="http://schemas.microsoft.com/office/drawing/2014/main" id="{21E567CB-05D3-4D0B-9715-09BBB74D4EDF}"/>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
        <p:nvSpPr>
          <p:cNvPr id="72709" name="灯片编号占位符 3">
            <a:extLst>
              <a:ext uri="{FF2B5EF4-FFF2-40B4-BE49-F238E27FC236}">
                <a16:creationId xmlns:a16="http://schemas.microsoft.com/office/drawing/2014/main" id="{12E6698D-DD19-410A-AE3B-12D7A9B6A24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C35B82E9-E5F4-4B8E-B02E-CA58020042BA}" type="slidenum">
              <a:rPr lang="en-US" altLang="zh-CN" sz="1800">
                <a:latin typeface="Arial" panose="020B0604020202020204" pitchFamily="34" charset="0"/>
              </a:rPr>
              <a:pPr algn="r" eaLnBrk="1" hangingPunct="1">
                <a:spcBef>
                  <a:spcPct val="0"/>
                </a:spcBef>
              </a:pPr>
              <a:t>28</a:t>
            </a:fld>
            <a:endParaRPr lang="en-US" altLang="zh-CN" sz="180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8673AFC0-F5D0-40E7-82BA-57612827FD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A2A13FA1-4B96-4EDE-993B-17126BAA8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CC3A3E98-8CD7-4305-956D-4F47B4CE05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a:extLst>
              <a:ext uri="{FF2B5EF4-FFF2-40B4-BE49-F238E27FC236}">
                <a16:creationId xmlns:a16="http://schemas.microsoft.com/office/drawing/2014/main" id="{BA39EA9C-6CC2-4EA0-BF4E-9A8D2E5769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A734E7E6-B6ED-44BA-B709-BA626AE0283F}"/>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54FABF-B66F-4031-A5A4-A8CBB2E332C2}" type="slidenum">
              <a:rPr altLang="en-US">
                <a:latin typeface="Calibri" panose="020F0502020204030204" pitchFamily="34" charset="0"/>
              </a:rPr>
              <a:pPr/>
              <a:t>31</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40B9C8F5-B0F0-4C90-A92F-73E60EF739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09830B30-D837-4416-987E-A0BB759579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4C65756-19D5-4284-9DD8-D7692CE5CFD0}"/>
              </a:ext>
            </a:extLst>
          </p:cNvPr>
          <p:cNvSpPr>
            <a:spLocks noGrp="1" noRot="1" noChangeAspect="1" noTextEdit="1"/>
          </p:cNvSpPr>
          <p:nvPr>
            <p:ph type="sldImg"/>
          </p:nvPr>
        </p:nvSpPr>
        <p:spPr bwMode="auto">
          <a:xfrm>
            <a:off x="1143000" y="685800"/>
            <a:ext cx="4568825"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32AD9140-ED8A-43E4-B97D-0C034677BE01}"/>
              </a:ext>
            </a:extLst>
          </p:cNvPr>
          <p:cNvSpPr>
            <a:spLocks noGrp="1" noRot="1"/>
          </p:cNvSpPr>
          <p:nvPr>
            <p:ph type="body"/>
          </p:nvPr>
        </p:nvSpPr>
        <p:spPr bwMode="auto">
          <a:xfrm>
            <a:off x="684213" y="4341813"/>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75AC2F86-C47D-432A-A617-CCF54F5C43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E8F97BBA-9BC7-4B12-8784-3E6BE24AD7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命令行窗口下</a:t>
            </a:r>
          </a:p>
        </p:txBody>
      </p:sp>
      <p:sp>
        <p:nvSpPr>
          <p:cNvPr id="4" name="灯片编号占位符 3">
            <a:extLst>
              <a:ext uri="{FF2B5EF4-FFF2-40B4-BE49-F238E27FC236}">
                <a16:creationId xmlns:a16="http://schemas.microsoft.com/office/drawing/2014/main" id="{D96A5ED2-7AA5-4434-ADA4-DB044304A8F3}"/>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98DC1F-5C24-42F4-9EE9-56B69DABC9F4}" type="slidenum">
              <a:rPr altLang="en-US">
                <a:latin typeface="Calibri" panose="020F0502020204030204" pitchFamily="34" charset="0"/>
              </a:rPr>
              <a:pPr/>
              <a:t>34</a:t>
            </a:fld>
            <a:endParaRPr lang="zh-CN"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AE23CA9B-E099-46A6-9ABC-872FB68218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a:extLst>
              <a:ext uri="{FF2B5EF4-FFF2-40B4-BE49-F238E27FC236}">
                <a16:creationId xmlns:a16="http://schemas.microsoft.com/office/drawing/2014/main" id="{195C80A9-9B72-4AB1-A697-F43EBE2A55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E6D0E7A5-95B7-4FC2-A6C8-284C6BF180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a:extLst>
              <a:ext uri="{FF2B5EF4-FFF2-40B4-BE49-F238E27FC236}">
                <a16:creationId xmlns:a16="http://schemas.microsoft.com/office/drawing/2014/main" id="{3EBC5D18-BC0A-4112-8CD8-7F5CF96D40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F4D33D02-9ECA-4FCF-94C5-56B904718503}"/>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461679-F13A-4153-93BE-C062059CF68E}" type="slidenum">
              <a:rPr altLang="en-US">
                <a:latin typeface="Calibri" panose="020F0502020204030204" pitchFamily="34" charset="0"/>
              </a:rPr>
              <a:pPr/>
              <a:t>41</a:t>
            </a:fld>
            <a:endParaRPr lang="zh-CN"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3490CAD5-ADE0-41AA-B7C1-8B60B604AF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a:extLst>
              <a:ext uri="{FF2B5EF4-FFF2-40B4-BE49-F238E27FC236}">
                <a16:creationId xmlns:a16="http://schemas.microsoft.com/office/drawing/2014/main" id="{85847B38-A0B3-4737-BEE7-2E312C3003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116B3632-3D72-4BA1-BA6F-DC2271DEA2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9B39B284-EEE8-45A5-AC5C-2D7331DB90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E7DB4A1D-B7B8-4DCC-A2C2-4C64A37D8B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D7949844-40CE-4DE8-98AA-77912FDEF9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0699FC5-84D9-4BFC-9C38-DD6C87B6F044}"/>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C3FC466-560C-4AF9-8C34-A547EACC3D8C}" type="slidenum">
              <a:rPr altLang="zh-CN">
                <a:latin typeface="Arial" panose="020B0604020202020204" pitchFamily="34" charset="0"/>
              </a:rPr>
              <a:pPr>
                <a:spcBef>
                  <a:spcPct val="0"/>
                </a:spcBef>
                <a:buFontTx/>
                <a:buNone/>
              </a:pPr>
              <a:t>7</a:t>
            </a:fld>
            <a:endParaRPr lang="zh-CN" altLang="zh-CN">
              <a:latin typeface="Arial" panose="020B0604020202020204" pitchFamily="34" charset="0"/>
            </a:endParaRPr>
          </a:p>
        </p:txBody>
      </p:sp>
      <p:sp>
        <p:nvSpPr>
          <p:cNvPr id="38915" name="Rectangle 7">
            <a:extLst>
              <a:ext uri="{FF2B5EF4-FFF2-40B4-BE49-F238E27FC236}">
                <a16:creationId xmlns:a16="http://schemas.microsoft.com/office/drawing/2014/main" id="{4B4CE1EA-EBD1-4157-B55C-D11C58BB421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C3E478B0-A93D-4FFA-BF29-E518063740E3}" type="slidenum">
              <a:rPr lang="en-US" altLang="zh-CN" sz="1800">
                <a:latin typeface="Arial" panose="020B0604020202020204" pitchFamily="34" charset="0"/>
              </a:rPr>
              <a:pPr algn="r" eaLnBrk="1" hangingPunct="1">
                <a:spcBef>
                  <a:spcPct val="0"/>
                </a:spcBef>
              </a:pPr>
              <a:t>7</a:t>
            </a:fld>
            <a:endParaRPr lang="en-US" altLang="zh-CN" sz="1800">
              <a:latin typeface="Arial" panose="020B0604020202020204" pitchFamily="34" charset="0"/>
            </a:endParaRPr>
          </a:p>
        </p:txBody>
      </p:sp>
      <p:sp>
        <p:nvSpPr>
          <p:cNvPr id="38916" name="Rectangle 2">
            <a:extLst>
              <a:ext uri="{FF2B5EF4-FFF2-40B4-BE49-F238E27FC236}">
                <a16:creationId xmlns:a16="http://schemas.microsoft.com/office/drawing/2014/main" id="{5E2E9E95-A3A4-439E-8C25-7A5098E22FB9}"/>
              </a:ext>
            </a:extLst>
          </p:cNvPr>
          <p:cNvSpPr>
            <a:spLocks noRo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3">
            <a:extLst>
              <a:ext uri="{FF2B5EF4-FFF2-40B4-BE49-F238E27FC236}">
                <a16:creationId xmlns:a16="http://schemas.microsoft.com/office/drawing/2014/main" id="{DDE175F9-D158-4A80-83C2-63C72937A906}"/>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C00668E-2498-4D3B-B656-0EC7D03B1269}"/>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F01E464-CBFC-47B0-B7ED-3FDF436C4107}" type="slidenum">
              <a:rPr altLang="zh-CN">
                <a:latin typeface="Arial" panose="020B0604020202020204" pitchFamily="34" charset="0"/>
              </a:rPr>
              <a:pPr>
                <a:spcBef>
                  <a:spcPct val="0"/>
                </a:spcBef>
                <a:buFontTx/>
                <a:buNone/>
              </a:pPr>
              <a:t>8</a:t>
            </a:fld>
            <a:endParaRPr lang="zh-CN" altLang="zh-CN">
              <a:latin typeface="Arial" panose="020B0604020202020204" pitchFamily="34" charset="0"/>
            </a:endParaRPr>
          </a:p>
        </p:txBody>
      </p:sp>
      <p:sp>
        <p:nvSpPr>
          <p:cNvPr id="40963" name="Rectangle 7">
            <a:extLst>
              <a:ext uri="{FF2B5EF4-FFF2-40B4-BE49-F238E27FC236}">
                <a16:creationId xmlns:a16="http://schemas.microsoft.com/office/drawing/2014/main" id="{8B9D0B92-BCDF-4C70-AE90-B3DBD35F0CB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4538EEF8-EA70-42F5-89A8-3AB851CEB727}" type="slidenum">
              <a:rPr lang="en-US" altLang="zh-CN" sz="1800">
                <a:latin typeface="Arial" panose="020B0604020202020204" pitchFamily="34" charset="0"/>
              </a:rPr>
              <a:pPr algn="r" eaLnBrk="1" hangingPunct="1">
                <a:spcBef>
                  <a:spcPct val="0"/>
                </a:spcBef>
              </a:pPr>
              <a:t>8</a:t>
            </a:fld>
            <a:endParaRPr lang="en-US" altLang="zh-CN" sz="1800">
              <a:latin typeface="Arial" panose="020B0604020202020204" pitchFamily="34" charset="0"/>
            </a:endParaRPr>
          </a:p>
        </p:txBody>
      </p:sp>
      <p:sp>
        <p:nvSpPr>
          <p:cNvPr id="40964" name="Rectangle 2">
            <a:extLst>
              <a:ext uri="{FF2B5EF4-FFF2-40B4-BE49-F238E27FC236}">
                <a16:creationId xmlns:a16="http://schemas.microsoft.com/office/drawing/2014/main" id="{32DCBF1A-0796-41E5-A601-6B40B80A0105}"/>
              </a:ext>
            </a:extLst>
          </p:cNvPr>
          <p:cNvSpPr>
            <a:spLocks noRo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3">
            <a:extLst>
              <a:ext uri="{FF2B5EF4-FFF2-40B4-BE49-F238E27FC236}">
                <a16:creationId xmlns:a16="http://schemas.microsoft.com/office/drawing/2014/main" id="{68AEC200-E834-4AAA-A3AB-307C1AB4FD2E}"/>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802342FD-9C4D-4C45-A182-8AF9BF55FA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01C8DC29-E77D-4CDA-8363-3BBA91115E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CE1E9F53-4C29-4C10-9CF5-A4511800AF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FA884D51-BD2C-4DE4-8485-5D19ADE809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a:latin typeface="楷体_GB2312"/>
              </a:rPr>
              <a:t>允许应用程序直接利用网络驱动程序发送和接收报文，避免了原来的协议栈处理过程。</a:t>
            </a:r>
          </a:p>
          <a:p>
            <a:endParaRPr lang="zh-CN" altLang="en-US"/>
          </a:p>
        </p:txBody>
      </p:sp>
      <p:sp>
        <p:nvSpPr>
          <p:cNvPr id="4" name="灯片编号占位符 3">
            <a:extLst>
              <a:ext uri="{FF2B5EF4-FFF2-40B4-BE49-F238E27FC236}">
                <a16:creationId xmlns:a16="http://schemas.microsoft.com/office/drawing/2014/main" id="{4605577E-775E-4156-9E18-AC3FEC08C678}"/>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AD4E51-432C-44B5-A93D-8E11B28F2D2B}" type="slidenum">
              <a:rPr altLang="en-US">
                <a:latin typeface="Calibri" panose="020F0502020204030204" pitchFamily="34" charset="0"/>
              </a:rPr>
              <a:pPr/>
              <a:t>13</a:t>
            </a:fld>
            <a:endParaRPr lang="zh-CN"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730CA69-08C5-444D-B800-D5D93BE6197A}"/>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0506981-7CA6-4C5D-AC5F-66102922EE35}" type="slidenum">
              <a:rPr altLang="zh-CN">
                <a:latin typeface="Arial" panose="020B0604020202020204" pitchFamily="34" charset="0"/>
              </a:rPr>
              <a:pPr>
                <a:spcBef>
                  <a:spcPct val="0"/>
                </a:spcBef>
                <a:buFontTx/>
                <a:buNone/>
              </a:pPr>
              <a:t>15</a:t>
            </a:fld>
            <a:endParaRPr lang="zh-CN" altLang="zh-CN">
              <a:latin typeface="Arial" panose="020B0604020202020204" pitchFamily="34" charset="0"/>
            </a:endParaRPr>
          </a:p>
        </p:txBody>
      </p:sp>
      <p:sp>
        <p:nvSpPr>
          <p:cNvPr id="51203" name="Rectangle 2">
            <a:extLst>
              <a:ext uri="{FF2B5EF4-FFF2-40B4-BE49-F238E27FC236}">
                <a16:creationId xmlns:a16="http://schemas.microsoft.com/office/drawing/2014/main" id="{84A2FAEF-ABD2-431B-88D2-0AED48C2472D}"/>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a:extLst>
              <a:ext uri="{FF2B5EF4-FFF2-40B4-BE49-F238E27FC236}">
                <a16:creationId xmlns:a16="http://schemas.microsoft.com/office/drawing/2014/main" id="{0E1D665A-E7A4-4503-9347-EF8DB8FF189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latin typeface="Arial" panose="020B0604020202020204" pitchFamily="34" charset="0"/>
              </a:rPr>
              <a:t>独立于系统的动态</a:t>
            </a:r>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BD8EE3D3-1337-4FAD-8A3C-3121D886CA6D}"/>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8C9D859A-C9E4-42EA-AED4-4750EBFF445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F4F9C2F-2794-4F06-9391-6BF25FA2974A}"/>
              </a:ext>
            </a:extLst>
          </p:cNvPr>
          <p:cNvSpPr>
            <a:spLocks noGrp="1"/>
          </p:cNvSpPr>
          <p:nvPr>
            <p:ph type="sldNum" sz="quarter" idx="12"/>
          </p:nvPr>
        </p:nvSpPr>
        <p:spPr/>
        <p:txBody>
          <a:bodyPr/>
          <a:lstStyle>
            <a:lvl1pPr>
              <a:defRPr/>
            </a:lvl1pPr>
          </a:lstStyle>
          <a:p>
            <a:fld id="{FE1CE3EE-E500-4101-82C5-52CAC115BB11}" type="slidenum">
              <a:rPr altLang="en-US"/>
              <a:pPr/>
              <a:t>‹#›</a:t>
            </a:fld>
            <a:endParaRPr lang="zh-CN" altLang="en-US"/>
          </a:p>
        </p:txBody>
      </p:sp>
    </p:spTree>
    <p:extLst>
      <p:ext uri="{BB962C8B-B14F-4D97-AF65-F5344CB8AC3E}">
        <p14:creationId xmlns:p14="http://schemas.microsoft.com/office/powerpoint/2010/main" val="27954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C75292B2-3445-4390-B8AF-393D6A22F672}"/>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272AA3CD-544C-43BF-913C-5597E4F7897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AC585C5-2077-47EB-AA90-4293BF761D65}"/>
              </a:ext>
            </a:extLst>
          </p:cNvPr>
          <p:cNvSpPr>
            <a:spLocks noGrp="1"/>
          </p:cNvSpPr>
          <p:nvPr>
            <p:ph type="sldNum" sz="quarter" idx="12"/>
          </p:nvPr>
        </p:nvSpPr>
        <p:spPr/>
        <p:txBody>
          <a:bodyPr/>
          <a:lstStyle>
            <a:lvl1pPr>
              <a:defRPr/>
            </a:lvl1pPr>
          </a:lstStyle>
          <a:p>
            <a:fld id="{3547256F-0871-4B59-87AE-D78D94CDC75A}" type="slidenum">
              <a:rPr altLang="en-US"/>
              <a:pPr/>
              <a:t>‹#›</a:t>
            </a:fld>
            <a:endParaRPr lang="zh-CN" altLang="en-US"/>
          </a:p>
        </p:txBody>
      </p:sp>
    </p:spTree>
    <p:extLst>
      <p:ext uri="{BB962C8B-B14F-4D97-AF65-F5344CB8AC3E}">
        <p14:creationId xmlns:p14="http://schemas.microsoft.com/office/powerpoint/2010/main" val="20585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1A39EEC-4904-4BF9-8BD1-4BD768664E6B}"/>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9F7DBB6D-2FE2-4A40-8FFE-0F33BF8BD12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1996DBE-3626-4780-9A75-E93D5864B3DD}"/>
              </a:ext>
            </a:extLst>
          </p:cNvPr>
          <p:cNvSpPr>
            <a:spLocks noGrp="1"/>
          </p:cNvSpPr>
          <p:nvPr>
            <p:ph type="sldNum" sz="quarter" idx="12"/>
          </p:nvPr>
        </p:nvSpPr>
        <p:spPr/>
        <p:txBody>
          <a:bodyPr/>
          <a:lstStyle>
            <a:lvl1pPr>
              <a:defRPr/>
            </a:lvl1pPr>
          </a:lstStyle>
          <a:p>
            <a:fld id="{5173AFF2-B552-4E0E-849D-1050A4FD4958}" type="slidenum">
              <a:rPr altLang="en-US"/>
              <a:pPr/>
              <a:t>‹#›</a:t>
            </a:fld>
            <a:endParaRPr lang="zh-CN" altLang="en-US"/>
          </a:p>
        </p:txBody>
      </p:sp>
    </p:spTree>
    <p:extLst>
      <p:ext uri="{BB962C8B-B14F-4D97-AF65-F5344CB8AC3E}">
        <p14:creationId xmlns:p14="http://schemas.microsoft.com/office/powerpoint/2010/main" val="1712268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A4836E0F-8D32-49F4-9C85-D45EB41A6514}"/>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54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10547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34E0E799-DAC4-4044-8F0C-B00CB186F791}"/>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08FC50D-9429-4C2C-93C1-FB1564370756}"/>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0575FBD-3641-47F6-9FB2-DB4A94022AB9}"/>
              </a:ext>
            </a:extLst>
          </p:cNvPr>
          <p:cNvSpPr>
            <a:spLocks noGrp="1" noChangeArrowheads="1"/>
          </p:cNvSpPr>
          <p:nvPr>
            <p:ph type="sldNum" sz="quarter" idx="12"/>
          </p:nvPr>
        </p:nvSpPr>
        <p:spPr>
          <a:xfrm>
            <a:off x="6553200" y="6248400"/>
            <a:ext cx="1905000" cy="457200"/>
          </a:xfrm>
        </p:spPr>
        <p:txBody>
          <a:bodyPr/>
          <a:lstStyle>
            <a:lvl1pPr>
              <a:defRPr/>
            </a:lvl1pPr>
          </a:lstStyle>
          <a:p>
            <a:fld id="{2F71BD84-4F67-4CD4-B8A0-5CF9B134892B}" type="slidenum">
              <a:rPr altLang="en-US"/>
              <a:pPr/>
              <a:t>‹#›</a:t>
            </a:fld>
            <a:endParaRPr lang="zh-CN" altLang="en-US"/>
          </a:p>
        </p:txBody>
      </p:sp>
    </p:spTree>
    <p:extLst>
      <p:ext uri="{BB962C8B-B14F-4D97-AF65-F5344CB8AC3E}">
        <p14:creationId xmlns:p14="http://schemas.microsoft.com/office/powerpoint/2010/main" val="1664699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E7C80D4D-559E-4673-BE4E-0FD6738EF01D}"/>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05A9D403-B211-4667-A34B-30DD11C6BF32}"/>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9855671C-6FDD-4769-9D09-CBCF2FD8BF5D}"/>
              </a:ext>
            </a:extLst>
          </p:cNvPr>
          <p:cNvSpPr>
            <a:spLocks noGrp="1"/>
          </p:cNvSpPr>
          <p:nvPr>
            <p:ph type="sldNum" sz="quarter" idx="12"/>
          </p:nvPr>
        </p:nvSpPr>
        <p:spPr/>
        <p:txBody>
          <a:bodyPr/>
          <a:lstStyle>
            <a:lvl1pPr>
              <a:defRPr/>
            </a:lvl1pPr>
          </a:lstStyle>
          <a:p>
            <a:fld id="{B057B70B-AB7E-4E83-B293-D22D138DAC28}" type="slidenum">
              <a:rPr altLang="en-US"/>
              <a:pPr/>
              <a:t>‹#›</a:t>
            </a:fld>
            <a:endParaRPr lang="zh-CN" altLang="en-US"/>
          </a:p>
        </p:txBody>
      </p:sp>
    </p:spTree>
    <p:extLst>
      <p:ext uri="{BB962C8B-B14F-4D97-AF65-F5344CB8AC3E}">
        <p14:creationId xmlns:p14="http://schemas.microsoft.com/office/powerpoint/2010/main" val="4138043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D131D8AE-FDE4-40EE-A7EA-477E894AA06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B4474578-0572-40D9-B296-A6BB6108C896}"/>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F8365F2-150D-4974-95D6-6C2C57351A6E}"/>
              </a:ext>
            </a:extLst>
          </p:cNvPr>
          <p:cNvSpPr>
            <a:spLocks noGrp="1"/>
          </p:cNvSpPr>
          <p:nvPr>
            <p:ph type="sldNum" sz="quarter" idx="12"/>
          </p:nvPr>
        </p:nvSpPr>
        <p:spPr/>
        <p:txBody>
          <a:bodyPr/>
          <a:lstStyle>
            <a:lvl1pPr>
              <a:defRPr/>
            </a:lvl1pPr>
          </a:lstStyle>
          <a:p>
            <a:fld id="{15ADE51E-396D-474F-9085-A5ECEF3BA50D}" type="slidenum">
              <a:rPr altLang="en-US"/>
              <a:pPr/>
              <a:t>‹#›</a:t>
            </a:fld>
            <a:endParaRPr lang="zh-CN" altLang="en-US"/>
          </a:p>
        </p:txBody>
      </p:sp>
    </p:spTree>
    <p:extLst>
      <p:ext uri="{BB962C8B-B14F-4D97-AF65-F5344CB8AC3E}">
        <p14:creationId xmlns:p14="http://schemas.microsoft.com/office/powerpoint/2010/main" val="1846397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FB7345E2-25C9-44F0-9DC1-5AA9D501D79D}"/>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C28688BC-35A9-417D-ABE2-7BF59EB6FD74}"/>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EB75455D-A3A0-4D7D-93CE-EF69970F7CDC}"/>
              </a:ext>
            </a:extLst>
          </p:cNvPr>
          <p:cNvSpPr>
            <a:spLocks noGrp="1"/>
          </p:cNvSpPr>
          <p:nvPr>
            <p:ph type="sldNum" sz="quarter" idx="12"/>
          </p:nvPr>
        </p:nvSpPr>
        <p:spPr/>
        <p:txBody>
          <a:bodyPr/>
          <a:lstStyle>
            <a:lvl1pPr>
              <a:defRPr/>
            </a:lvl1pPr>
          </a:lstStyle>
          <a:p>
            <a:fld id="{D41B9911-6433-4F45-9BFB-05D897B53D91}" type="slidenum">
              <a:rPr altLang="en-US"/>
              <a:pPr/>
              <a:t>‹#›</a:t>
            </a:fld>
            <a:endParaRPr lang="zh-CN" altLang="en-US"/>
          </a:p>
        </p:txBody>
      </p:sp>
    </p:spTree>
    <p:extLst>
      <p:ext uri="{BB962C8B-B14F-4D97-AF65-F5344CB8AC3E}">
        <p14:creationId xmlns:p14="http://schemas.microsoft.com/office/powerpoint/2010/main" val="1002124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B9F5CFB0-9573-494F-B860-815C360F52E6}"/>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56E1FDD5-0F07-4840-9993-4A0AF84AE860}"/>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36A6DCA7-194A-41B1-A131-8463C4709848}"/>
              </a:ext>
            </a:extLst>
          </p:cNvPr>
          <p:cNvSpPr>
            <a:spLocks noGrp="1"/>
          </p:cNvSpPr>
          <p:nvPr>
            <p:ph type="sldNum" sz="quarter" idx="12"/>
          </p:nvPr>
        </p:nvSpPr>
        <p:spPr/>
        <p:txBody>
          <a:bodyPr/>
          <a:lstStyle>
            <a:lvl1pPr>
              <a:defRPr/>
            </a:lvl1pPr>
          </a:lstStyle>
          <a:p>
            <a:fld id="{628F4C4F-69F0-47F4-9BC0-86D1F54E0CE3}" type="slidenum">
              <a:rPr altLang="en-US"/>
              <a:pPr/>
              <a:t>‹#›</a:t>
            </a:fld>
            <a:endParaRPr lang="zh-CN" altLang="en-US"/>
          </a:p>
        </p:txBody>
      </p:sp>
    </p:spTree>
    <p:extLst>
      <p:ext uri="{BB962C8B-B14F-4D97-AF65-F5344CB8AC3E}">
        <p14:creationId xmlns:p14="http://schemas.microsoft.com/office/powerpoint/2010/main" val="92026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0FDF388C-AC93-412C-B432-5D16F954012C}"/>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08A54B59-A5DB-4BE9-9752-546E36971787}"/>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ADE6799B-551C-48AC-BF8F-2610D0855E43}"/>
              </a:ext>
            </a:extLst>
          </p:cNvPr>
          <p:cNvSpPr>
            <a:spLocks noGrp="1"/>
          </p:cNvSpPr>
          <p:nvPr>
            <p:ph type="sldNum" sz="quarter" idx="12"/>
          </p:nvPr>
        </p:nvSpPr>
        <p:spPr/>
        <p:txBody>
          <a:bodyPr/>
          <a:lstStyle>
            <a:lvl1pPr>
              <a:defRPr/>
            </a:lvl1pPr>
          </a:lstStyle>
          <a:p>
            <a:fld id="{05CA6E73-DE5F-4F0B-BC92-8C55B85E4355}" type="slidenum">
              <a:rPr altLang="en-US"/>
              <a:pPr/>
              <a:t>‹#›</a:t>
            </a:fld>
            <a:endParaRPr lang="zh-CN" altLang="en-US"/>
          </a:p>
        </p:txBody>
      </p:sp>
    </p:spTree>
    <p:extLst>
      <p:ext uri="{BB962C8B-B14F-4D97-AF65-F5344CB8AC3E}">
        <p14:creationId xmlns:p14="http://schemas.microsoft.com/office/powerpoint/2010/main" val="2594533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EB0A5C1-E00B-4EF4-8581-E0FD3EC180C2}"/>
              </a:ext>
            </a:extLst>
          </p:cNvPr>
          <p:cNvSpPr>
            <a:spLocks noGrp="1" noChangeArrowheads="1"/>
          </p:cNvSpPr>
          <p:nvPr>
            <p:ph type="dt" sz="half" idx="10"/>
          </p:nvPr>
        </p:nvSpPr>
        <p:spPr/>
        <p:txBody>
          <a:bodyPr/>
          <a:lstStyle>
            <a:lvl1pPr>
              <a:defRPr/>
            </a:lvl1pPr>
          </a:lstStyle>
          <a:p>
            <a:pPr>
              <a:defRPr/>
            </a:pPr>
            <a:fld id="{99C5843C-843D-4B42-B800-1AB41CB91FBF}" type="datetimeFigureOut">
              <a:rPr lang="zh-CN" altLang="en-US"/>
              <a:pPr>
                <a:defRPr/>
              </a:pPr>
              <a:t>2022/3/6/Sunday</a:t>
            </a:fld>
            <a:endParaRPr lang="en-US" altLang="zh-CN"/>
          </a:p>
        </p:txBody>
      </p:sp>
      <p:sp>
        <p:nvSpPr>
          <p:cNvPr id="3" name="Rectangle 7">
            <a:extLst>
              <a:ext uri="{FF2B5EF4-FFF2-40B4-BE49-F238E27FC236}">
                <a16:creationId xmlns:a16="http://schemas.microsoft.com/office/drawing/2014/main" id="{F225920B-0ED1-4112-AACC-604F8C476C4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3549AD03-71A7-4E76-8F5D-C859B1226ED6}"/>
              </a:ext>
            </a:extLst>
          </p:cNvPr>
          <p:cNvSpPr>
            <a:spLocks noGrp="1" noChangeArrowheads="1"/>
          </p:cNvSpPr>
          <p:nvPr>
            <p:ph type="sldNum" sz="quarter" idx="12"/>
          </p:nvPr>
        </p:nvSpPr>
        <p:spPr/>
        <p:txBody>
          <a:bodyPr/>
          <a:lstStyle>
            <a:lvl1pPr>
              <a:defRPr/>
            </a:lvl1pPr>
          </a:lstStyle>
          <a:p>
            <a:fld id="{4BAFC799-A010-478F-9E31-CEE31578CF38}" type="slidenum">
              <a:rPr altLang="en-US"/>
              <a:pPr/>
              <a:t>‹#›</a:t>
            </a:fld>
            <a:endParaRPr lang="zh-CN" altLang="en-US"/>
          </a:p>
        </p:txBody>
      </p:sp>
    </p:spTree>
    <p:extLst>
      <p:ext uri="{BB962C8B-B14F-4D97-AF65-F5344CB8AC3E}">
        <p14:creationId xmlns:p14="http://schemas.microsoft.com/office/powerpoint/2010/main" val="969953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0C65E201-38A9-4399-AE1A-A5DBF0CB8C4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3EAF2AFF-0CA8-47B0-B0B2-901E21815947}"/>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4DE417BB-15E7-4CFC-BB40-1498906A23A5}"/>
              </a:ext>
            </a:extLst>
          </p:cNvPr>
          <p:cNvSpPr>
            <a:spLocks noGrp="1"/>
          </p:cNvSpPr>
          <p:nvPr>
            <p:ph type="sldNum" sz="quarter" idx="12"/>
          </p:nvPr>
        </p:nvSpPr>
        <p:spPr/>
        <p:txBody>
          <a:bodyPr/>
          <a:lstStyle>
            <a:lvl1pPr>
              <a:defRPr/>
            </a:lvl1pPr>
          </a:lstStyle>
          <a:p>
            <a:fld id="{CE4AEEAD-6CCE-452D-8B67-03BFE006B9A2}" type="slidenum">
              <a:rPr altLang="en-US"/>
              <a:pPr/>
              <a:t>‹#›</a:t>
            </a:fld>
            <a:endParaRPr lang="zh-CN" altLang="en-US"/>
          </a:p>
        </p:txBody>
      </p:sp>
    </p:spTree>
    <p:extLst>
      <p:ext uri="{BB962C8B-B14F-4D97-AF65-F5344CB8AC3E}">
        <p14:creationId xmlns:p14="http://schemas.microsoft.com/office/powerpoint/2010/main" val="152268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DD255F2C-D155-4CB0-84E2-B3F46D09C144}"/>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0EB789E5-AAC9-4082-B311-8D3DE92C46B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7995903-AFBF-4D26-8A0B-0FD35F7B1E31}"/>
              </a:ext>
            </a:extLst>
          </p:cNvPr>
          <p:cNvSpPr>
            <a:spLocks noGrp="1"/>
          </p:cNvSpPr>
          <p:nvPr>
            <p:ph type="sldNum" sz="quarter" idx="12"/>
          </p:nvPr>
        </p:nvSpPr>
        <p:spPr/>
        <p:txBody>
          <a:bodyPr/>
          <a:lstStyle>
            <a:lvl1pPr>
              <a:defRPr/>
            </a:lvl1pPr>
          </a:lstStyle>
          <a:p>
            <a:fld id="{59228C76-7967-40E9-BC0C-709EB78F2D8F}" type="slidenum">
              <a:rPr altLang="en-US"/>
              <a:pPr/>
              <a:t>‹#›</a:t>
            </a:fld>
            <a:endParaRPr lang="zh-CN" altLang="en-US"/>
          </a:p>
        </p:txBody>
      </p:sp>
    </p:spTree>
    <p:extLst>
      <p:ext uri="{BB962C8B-B14F-4D97-AF65-F5344CB8AC3E}">
        <p14:creationId xmlns:p14="http://schemas.microsoft.com/office/powerpoint/2010/main" val="2193955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1B9800DC-B534-471E-8940-B8EE82F1DA5B}"/>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6FBC731B-515F-4F85-BC76-83F1C4F66835}"/>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7337D4F6-01AF-4C1B-BBFE-7205FED5A39E}"/>
              </a:ext>
            </a:extLst>
          </p:cNvPr>
          <p:cNvSpPr>
            <a:spLocks noGrp="1"/>
          </p:cNvSpPr>
          <p:nvPr>
            <p:ph type="sldNum" sz="quarter" idx="12"/>
          </p:nvPr>
        </p:nvSpPr>
        <p:spPr/>
        <p:txBody>
          <a:bodyPr/>
          <a:lstStyle>
            <a:lvl1pPr>
              <a:defRPr/>
            </a:lvl1pPr>
          </a:lstStyle>
          <a:p>
            <a:fld id="{DC4CD2DE-1CAD-463A-A1EA-B30B0CB8BC13}" type="slidenum">
              <a:rPr altLang="en-US"/>
              <a:pPr/>
              <a:t>‹#›</a:t>
            </a:fld>
            <a:endParaRPr lang="zh-CN" altLang="en-US"/>
          </a:p>
        </p:txBody>
      </p:sp>
    </p:spTree>
    <p:extLst>
      <p:ext uri="{BB962C8B-B14F-4D97-AF65-F5344CB8AC3E}">
        <p14:creationId xmlns:p14="http://schemas.microsoft.com/office/powerpoint/2010/main" val="804794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EA7E1BCF-2DFB-4C7B-9D94-47432F86A97F}"/>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464963A4-D6F8-4F1E-8B29-716A56CE0474}"/>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C086E572-7639-468D-BF2B-3EFA52BB88F5}"/>
              </a:ext>
            </a:extLst>
          </p:cNvPr>
          <p:cNvSpPr>
            <a:spLocks noGrp="1"/>
          </p:cNvSpPr>
          <p:nvPr>
            <p:ph type="sldNum" sz="quarter" idx="12"/>
          </p:nvPr>
        </p:nvSpPr>
        <p:spPr/>
        <p:txBody>
          <a:bodyPr/>
          <a:lstStyle>
            <a:lvl1pPr>
              <a:defRPr/>
            </a:lvl1pPr>
          </a:lstStyle>
          <a:p>
            <a:fld id="{11C85416-5406-477F-BCD7-15C5CA225E5F}" type="slidenum">
              <a:rPr altLang="en-US"/>
              <a:pPr/>
              <a:t>‹#›</a:t>
            </a:fld>
            <a:endParaRPr lang="zh-CN" altLang="en-US"/>
          </a:p>
        </p:txBody>
      </p:sp>
    </p:spTree>
    <p:extLst>
      <p:ext uri="{BB962C8B-B14F-4D97-AF65-F5344CB8AC3E}">
        <p14:creationId xmlns:p14="http://schemas.microsoft.com/office/powerpoint/2010/main" val="10215607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B78F1AF-B321-411F-9347-BE582A67593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D056018E-A1D5-40DA-92AE-BACFC09E2EA9}"/>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9654111F-FF7B-424F-BD1B-94F123C22901}"/>
              </a:ext>
            </a:extLst>
          </p:cNvPr>
          <p:cNvSpPr>
            <a:spLocks noGrp="1"/>
          </p:cNvSpPr>
          <p:nvPr>
            <p:ph type="sldNum" sz="quarter" idx="12"/>
          </p:nvPr>
        </p:nvSpPr>
        <p:spPr/>
        <p:txBody>
          <a:bodyPr/>
          <a:lstStyle>
            <a:lvl1pPr>
              <a:defRPr/>
            </a:lvl1pPr>
          </a:lstStyle>
          <a:p>
            <a:fld id="{A4DD48C8-B116-48B7-8BB1-5D13BE86D866}" type="slidenum">
              <a:rPr altLang="en-US"/>
              <a:pPr/>
              <a:t>‹#›</a:t>
            </a:fld>
            <a:endParaRPr lang="zh-CN" altLang="en-US"/>
          </a:p>
        </p:txBody>
      </p:sp>
    </p:spTree>
    <p:extLst>
      <p:ext uri="{BB962C8B-B14F-4D97-AF65-F5344CB8AC3E}">
        <p14:creationId xmlns:p14="http://schemas.microsoft.com/office/powerpoint/2010/main" val="249088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D9FEED08-0DC5-416F-AD32-2D2E56D296B5}"/>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0B7694A3-A62B-4FF5-B070-74F84C1CD84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724B845-8306-4EA7-810F-07AB6A6D771D}"/>
              </a:ext>
            </a:extLst>
          </p:cNvPr>
          <p:cNvSpPr>
            <a:spLocks noGrp="1"/>
          </p:cNvSpPr>
          <p:nvPr>
            <p:ph type="sldNum" sz="quarter" idx="12"/>
          </p:nvPr>
        </p:nvSpPr>
        <p:spPr/>
        <p:txBody>
          <a:bodyPr/>
          <a:lstStyle>
            <a:lvl1pPr>
              <a:defRPr/>
            </a:lvl1pPr>
          </a:lstStyle>
          <a:p>
            <a:fld id="{1954E6FA-D370-497C-A136-104ACA67551B}" type="slidenum">
              <a:rPr altLang="en-US"/>
              <a:pPr/>
              <a:t>‹#›</a:t>
            </a:fld>
            <a:endParaRPr lang="zh-CN" altLang="en-US"/>
          </a:p>
        </p:txBody>
      </p:sp>
    </p:spTree>
    <p:extLst>
      <p:ext uri="{BB962C8B-B14F-4D97-AF65-F5344CB8AC3E}">
        <p14:creationId xmlns:p14="http://schemas.microsoft.com/office/powerpoint/2010/main" val="344884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2675D9BD-5BB2-4A5E-AC3C-078E1F241F50}"/>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FA03EB5B-B7AB-4543-8209-C9397B2DF79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2998662-71BF-447A-BBEE-FF70FA8015E9}"/>
              </a:ext>
            </a:extLst>
          </p:cNvPr>
          <p:cNvSpPr>
            <a:spLocks noGrp="1"/>
          </p:cNvSpPr>
          <p:nvPr>
            <p:ph type="sldNum" sz="quarter" idx="12"/>
          </p:nvPr>
        </p:nvSpPr>
        <p:spPr/>
        <p:txBody>
          <a:bodyPr/>
          <a:lstStyle>
            <a:lvl1pPr>
              <a:defRPr/>
            </a:lvl1pPr>
          </a:lstStyle>
          <a:p>
            <a:fld id="{0BC2D2DA-D149-4978-96F0-CF862EBC8F5C}" type="slidenum">
              <a:rPr altLang="en-US"/>
              <a:pPr/>
              <a:t>‹#›</a:t>
            </a:fld>
            <a:endParaRPr lang="zh-CN" altLang="en-US"/>
          </a:p>
        </p:txBody>
      </p:sp>
    </p:spTree>
    <p:extLst>
      <p:ext uri="{BB962C8B-B14F-4D97-AF65-F5344CB8AC3E}">
        <p14:creationId xmlns:p14="http://schemas.microsoft.com/office/powerpoint/2010/main" val="315074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540DA041-1571-4A58-A1A5-64E4703A77A4}"/>
              </a:ext>
            </a:extLst>
          </p:cNvPr>
          <p:cNvSpPr>
            <a:spLocks noGrp="1"/>
          </p:cNvSpPr>
          <p:nvPr>
            <p:ph type="dt" sz="half" idx="10"/>
          </p:nvPr>
        </p:nvSpPr>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DF722135-F560-4DFA-AD80-F7679108A50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98E7957-8B28-4C64-88A4-AA26FA8316A2}"/>
              </a:ext>
            </a:extLst>
          </p:cNvPr>
          <p:cNvSpPr>
            <a:spLocks noGrp="1"/>
          </p:cNvSpPr>
          <p:nvPr>
            <p:ph type="sldNum" sz="quarter" idx="12"/>
          </p:nvPr>
        </p:nvSpPr>
        <p:spPr/>
        <p:txBody>
          <a:bodyPr/>
          <a:lstStyle>
            <a:lvl1pPr>
              <a:defRPr/>
            </a:lvl1pPr>
          </a:lstStyle>
          <a:p>
            <a:fld id="{79BBBC90-6EC4-4A09-A88F-CC4D326DBBF9}" type="slidenum">
              <a:rPr altLang="en-US"/>
              <a:pPr/>
              <a:t>‹#›</a:t>
            </a:fld>
            <a:endParaRPr lang="zh-CN" altLang="en-US"/>
          </a:p>
        </p:txBody>
      </p:sp>
    </p:spTree>
    <p:extLst>
      <p:ext uri="{BB962C8B-B14F-4D97-AF65-F5344CB8AC3E}">
        <p14:creationId xmlns:p14="http://schemas.microsoft.com/office/powerpoint/2010/main" val="427232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C50A2C8-943E-4766-A254-A9B416500F6D}"/>
              </a:ext>
            </a:extLst>
          </p:cNvPr>
          <p:cNvSpPr>
            <a:spLocks noGrp="1"/>
          </p:cNvSpPr>
          <p:nvPr>
            <p:ph type="dt" sz="half" idx="10"/>
          </p:nvPr>
        </p:nvSpPr>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8B964899-BD7C-4684-9BA4-401258D7991E}"/>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F8B0FCC-E73A-4F85-BF29-A0F729477007}"/>
              </a:ext>
            </a:extLst>
          </p:cNvPr>
          <p:cNvSpPr>
            <a:spLocks noGrp="1"/>
          </p:cNvSpPr>
          <p:nvPr>
            <p:ph type="sldNum" sz="quarter" idx="12"/>
          </p:nvPr>
        </p:nvSpPr>
        <p:spPr/>
        <p:txBody>
          <a:bodyPr/>
          <a:lstStyle>
            <a:lvl1pPr>
              <a:defRPr/>
            </a:lvl1pPr>
          </a:lstStyle>
          <a:p>
            <a:fld id="{BC7BDBC6-1D2C-40B3-8192-41EA2286F647}" type="slidenum">
              <a:rPr altLang="en-US"/>
              <a:pPr/>
              <a:t>‹#›</a:t>
            </a:fld>
            <a:endParaRPr lang="zh-CN" altLang="en-US"/>
          </a:p>
        </p:txBody>
      </p:sp>
    </p:spTree>
    <p:extLst>
      <p:ext uri="{BB962C8B-B14F-4D97-AF65-F5344CB8AC3E}">
        <p14:creationId xmlns:p14="http://schemas.microsoft.com/office/powerpoint/2010/main" val="454182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8F2008F-9D7E-451F-B8E1-8BD4BAC06774}"/>
              </a:ext>
            </a:extLst>
          </p:cNvPr>
          <p:cNvSpPr>
            <a:spLocks noGrp="1"/>
          </p:cNvSpPr>
          <p:nvPr>
            <p:ph type="dt" sz="half" idx="10"/>
          </p:nvPr>
        </p:nvSpPr>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1C679885-474B-43BE-966E-D063E21FDF73}"/>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ECACC673-B312-4497-BBE3-E323A2BDBA4B}"/>
              </a:ext>
            </a:extLst>
          </p:cNvPr>
          <p:cNvSpPr>
            <a:spLocks noGrp="1"/>
          </p:cNvSpPr>
          <p:nvPr>
            <p:ph type="sldNum" sz="quarter" idx="12"/>
          </p:nvPr>
        </p:nvSpPr>
        <p:spPr/>
        <p:txBody>
          <a:bodyPr/>
          <a:lstStyle>
            <a:lvl1pPr>
              <a:defRPr/>
            </a:lvl1pPr>
          </a:lstStyle>
          <a:p>
            <a:fld id="{ECCC951E-DB30-4937-8587-C6511F68756F}" type="slidenum">
              <a:rPr altLang="en-US"/>
              <a:pPr/>
              <a:t>‹#›</a:t>
            </a:fld>
            <a:endParaRPr lang="zh-CN" altLang="en-US"/>
          </a:p>
        </p:txBody>
      </p:sp>
    </p:spTree>
    <p:extLst>
      <p:ext uri="{BB962C8B-B14F-4D97-AF65-F5344CB8AC3E}">
        <p14:creationId xmlns:p14="http://schemas.microsoft.com/office/powerpoint/2010/main" val="139448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765A46F5-860B-4220-BD62-03D44EE2B542}"/>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6AD8C9FC-808A-446C-B11E-449ED5AA477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4CF148C-F869-4252-AD18-99D326864B25}"/>
              </a:ext>
            </a:extLst>
          </p:cNvPr>
          <p:cNvSpPr>
            <a:spLocks noGrp="1"/>
          </p:cNvSpPr>
          <p:nvPr>
            <p:ph type="sldNum" sz="quarter" idx="12"/>
          </p:nvPr>
        </p:nvSpPr>
        <p:spPr/>
        <p:txBody>
          <a:bodyPr/>
          <a:lstStyle>
            <a:lvl1pPr>
              <a:defRPr/>
            </a:lvl1pPr>
          </a:lstStyle>
          <a:p>
            <a:fld id="{7EC03499-69FF-481F-949F-DEB8F1BB0EAD}" type="slidenum">
              <a:rPr altLang="en-US"/>
              <a:pPr/>
              <a:t>‹#›</a:t>
            </a:fld>
            <a:endParaRPr lang="zh-CN" altLang="en-US"/>
          </a:p>
        </p:txBody>
      </p:sp>
    </p:spTree>
    <p:extLst>
      <p:ext uri="{BB962C8B-B14F-4D97-AF65-F5344CB8AC3E}">
        <p14:creationId xmlns:p14="http://schemas.microsoft.com/office/powerpoint/2010/main" val="281367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9A30F679-F6AF-48CE-A4EA-AF82B158FE90}"/>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C50F3822-BE0C-4DDA-AB5D-DE5F8B98647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474716E-0061-45FF-880A-7F07BD8836C0}"/>
              </a:ext>
            </a:extLst>
          </p:cNvPr>
          <p:cNvSpPr>
            <a:spLocks noGrp="1"/>
          </p:cNvSpPr>
          <p:nvPr>
            <p:ph type="sldNum" sz="quarter" idx="12"/>
          </p:nvPr>
        </p:nvSpPr>
        <p:spPr/>
        <p:txBody>
          <a:bodyPr/>
          <a:lstStyle>
            <a:lvl1pPr>
              <a:defRPr/>
            </a:lvl1pPr>
          </a:lstStyle>
          <a:p>
            <a:fld id="{20191483-AEF2-40B5-95F8-03B0D505F076}" type="slidenum">
              <a:rPr altLang="en-US"/>
              <a:pPr/>
              <a:t>‹#›</a:t>
            </a:fld>
            <a:endParaRPr lang="zh-CN" altLang="en-US"/>
          </a:p>
        </p:txBody>
      </p:sp>
    </p:spTree>
    <p:extLst>
      <p:ext uri="{BB962C8B-B14F-4D97-AF65-F5344CB8AC3E}">
        <p14:creationId xmlns:p14="http://schemas.microsoft.com/office/powerpoint/2010/main" val="259898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6F15F776-A7C4-4A77-A051-380B99FBA8DD}"/>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59A52300-AB41-463A-8395-7AFA815DC20C}"/>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F5B6B82-2B10-491E-940B-2FA2A249DAE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5" name="页脚占位符 4">
            <a:extLst>
              <a:ext uri="{FF2B5EF4-FFF2-40B4-BE49-F238E27FC236}">
                <a16:creationId xmlns:a16="http://schemas.microsoft.com/office/drawing/2014/main" id="{576D4990-3EF2-4FBA-95F9-6FF306C4994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7127C4B4-21FF-474A-94AD-5FE50D47935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noProof="1">
                <a:solidFill>
                  <a:srgbClr val="898989"/>
                </a:solidFill>
                <a:latin typeface="Calibri" panose="020F0502020204030204" pitchFamily="34" charset="0"/>
              </a:defRPr>
            </a:lvl1pPr>
          </a:lstStyle>
          <a:p>
            <a:fld id="{D1CF944D-82B5-49F8-94E8-9880003F77AF}"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9A239C0-1745-4F1D-A8B3-B2D22C58B536}"/>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E45F5E31-5B03-43F3-98EC-00518D0F81B5}"/>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AutoShape 4">
            <a:extLst>
              <a:ext uri="{FF2B5EF4-FFF2-40B4-BE49-F238E27FC236}">
                <a16:creationId xmlns:a16="http://schemas.microsoft.com/office/drawing/2014/main" id="{A7549DAC-36EF-442E-A4B4-C4D6FC4117B8}"/>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70C0"/>
          </a:solidFill>
          <a:ln w="9525">
            <a:solidFill>
              <a:srgbClr val="0070C0"/>
            </a:solidFill>
            <a:round/>
            <a:headEnd/>
            <a:tailEnd/>
          </a:ln>
        </p:spPr>
        <p:txBody>
          <a:bodyPr/>
          <a:lstStyle/>
          <a:p>
            <a:endParaRPr lang="zh-CN" altLang="en-US"/>
          </a:p>
        </p:txBody>
      </p:sp>
      <p:sp>
        <p:nvSpPr>
          <p:cNvPr id="2053" name="Line 5">
            <a:extLst>
              <a:ext uri="{FF2B5EF4-FFF2-40B4-BE49-F238E27FC236}">
                <a16:creationId xmlns:a16="http://schemas.microsoft.com/office/drawing/2014/main" id="{A76455AB-497A-4A31-BB87-D0D185FC89C6}"/>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4" name="Rectangle 6">
            <a:extLst>
              <a:ext uri="{FF2B5EF4-FFF2-40B4-BE49-F238E27FC236}">
                <a16:creationId xmlns:a16="http://schemas.microsoft.com/office/drawing/2014/main" id="{3BBA0C02-2AF7-4A32-B358-7228E8F158B0}"/>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buFontTx/>
              <a:buNone/>
              <a:defRPr sz="1200">
                <a:latin typeface="+mn-lt"/>
                <a:ea typeface="宋体" panose="02010600030101010101" pitchFamily="2" charset="-122"/>
              </a:defRPr>
            </a:lvl1pPr>
          </a:lstStyle>
          <a:p>
            <a:pPr>
              <a:defRPr/>
            </a:pPr>
            <a:fld id="{AF0F3F2C-EB3B-40A2-9D09-41C94E5ACF24}" type="datetimeFigureOut">
              <a:rPr lang="zh-CN" altLang="en-US"/>
              <a:pPr>
                <a:defRPr/>
              </a:pPr>
              <a:t>2022/3/6/Sunday</a:t>
            </a:fld>
            <a:endParaRPr lang="en-US" altLang="zh-CN"/>
          </a:p>
        </p:txBody>
      </p:sp>
      <p:sp>
        <p:nvSpPr>
          <p:cNvPr id="104455" name="Rectangle 7">
            <a:extLst>
              <a:ext uri="{FF2B5EF4-FFF2-40B4-BE49-F238E27FC236}">
                <a16:creationId xmlns:a16="http://schemas.microsoft.com/office/drawing/2014/main" id="{7409858D-10B5-44F6-87C1-68960D60EC5B}"/>
              </a:ext>
            </a:extLst>
          </p:cNvPr>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buFontTx/>
              <a:buNone/>
              <a:defRPr sz="1200">
                <a:latin typeface="+mn-lt"/>
                <a:ea typeface="宋体" panose="02010600030101010101" pitchFamily="2" charset="-122"/>
              </a:defRPr>
            </a:lvl1pPr>
          </a:lstStyle>
          <a:p>
            <a:pPr>
              <a:defRPr/>
            </a:pPr>
            <a:endParaRPr lang="en-US" altLang="zh-CN"/>
          </a:p>
        </p:txBody>
      </p:sp>
      <p:sp>
        <p:nvSpPr>
          <p:cNvPr id="104456" name="Rectangle 8">
            <a:extLst>
              <a:ext uri="{FF2B5EF4-FFF2-40B4-BE49-F238E27FC236}">
                <a16:creationId xmlns:a16="http://schemas.microsoft.com/office/drawing/2014/main" id="{526FB8B7-7056-4CFB-8C67-EDC076C48469}"/>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noProof="1">
                <a:latin typeface="Verdana" panose="020B0604030504040204" pitchFamily="34" charset="0"/>
              </a:defRPr>
            </a:lvl1pPr>
          </a:lstStyle>
          <a:p>
            <a:fld id="{178EFCA2-B6F4-4CEC-9AFE-A5DFE08A8BCE}"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nmap.org/npcap/" TargetMode="External"/><Relationship Id="rId2" Type="http://schemas.openxmlformats.org/officeDocument/2006/relationships/hyperlink" Target="http://www.winpcap.org/install/default.htm"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hyperlink" Target="https://www.python.org/about/gettingstarted/" TargetMode="External"/><Relationship Id="rId2" Type="http://schemas.openxmlformats.org/officeDocument/2006/relationships/hyperlink" Target="https://wiki.python.org/moin/BeginnersGuide/Overview" TargetMode="External"/><Relationship Id="rId1" Type="http://schemas.openxmlformats.org/officeDocument/2006/relationships/slideLayout" Target="../slideLayouts/slideLayout13.xml"/><Relationship Id="rId4" Type="http://schemas.openxmlformats.org/officeDocument/2006/relationships/hyperlink" Target="https://wiki.python.org/moin/BeginnersGuideChines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liaoxuefeng.com/wiki/0014316089557264a6b348958f449949df42a6d3a2e542c000/001432523496782e0946b0f454549c0888d05959b99860f000"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ython.org/downloads/release/python-381/"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s://scapy.readthedocs.io/en/latest/introduction.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scapy.readthedocs.io/en/latest/installation.html#installing-scapy-v2-x" TargetMode="External"/><Relationship Id="rId2" Type="http://schemas.openxmlformats.org/officeDocument/2006/relationships/hyperlink" Target="https://nmap.org/npcap/"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http://scapy.readthedocs.io/en/latest/usage.html#first-steps"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scapy.readthedocs.io/en/latest/usage.html#first-steps"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BEA9D9F-E987-4EC0-A478-37AD6D7D15EC}"/>
              </a:ext>
            </a:extLst>
          </p:cNvPr>
          <p:cNvSpPr>
            <a:spLocks noGrp="1" noChangeArrowheads="1"/>
          </p:cNvSpPr>
          <p:nvPr>
            <p:ph type="title" idx="4294967295"/>
          </p:nvPr>
        </p:nvSpPr>
        <p:spPr>
          <a:xfrm>
            <a:off x="1331913" y="2205038"/>
            <a:ext cx="7127875" cy="1296987"/>
          </a:xfrm>
        </p:spPr>
        <p:txBody>
          <a:bodyPr/>
          <a:lstStyle/>
          <a:p>
            <a:pPr algn="ctr" eaLnBrk="1" hangingPunct="1">
              <a:lnSpc>
                <a:spcPct val="200000"/>
              </a:lnSpc>
            </a:pPr>
            <a:r>
              <a:rPr lang="zh-CN" altLang="en-US" sz="4000" b="1">
                <a:solidFill>
                  <a:schemeClr val="tx1"/>
                </a:solidFill>
                <a:latin typeface="楷体" panose="02010609060101010101" pitchFamily="49" charset="-122"/>
                <a:ea typeface="楷体" panose="02010609060101010101" pitchFamily="49" charset="-122"/>
              </a:rPr>
              <a:t>协议设计和分析模块基础知识</a:t>
            </a:r>
          </a:p>
        </p:txBody>
      </p:sp>
      <p:sp>
        <p:nvSpPr>
          <p:cNvPr id="2" name="矩形 1">
            <a:extLst>
              <a:ext uri="{FF2B5EF4-FFF2-40B4-BE49-F238E27FC236}">
                <a16:creationId xmlns:a16="http://schemas.microsoft.com/office/drawing/2014/main" id="{9CE7B650-BC7A-4EBF-8A4F-800D5F67C096}"/>
              </a:ext>
            </a:extLst>
          </p:cNvPr>
          <p:cNvSpPr/>
          <p:nvPr/>
        </p:nvSpPr>
        <p:spPr>
          <a:xfrm>
            <a:off x="539750" y="692150"/>
            <a:ext cx="5753100" cy="830263"/>
          </a:xfrm>
          <a:prstGeom prst="rect">
            <a:avLst/>
          </a:prstGeom>
        </p:spPr>
        <p:txBody>
          <a:bodyPr wrap="none">
            <a:spAutoFit/>
          </a:bodyPr>
          <a:lstStyle/>
          <a:p>
            <a:pPr>
              <a:defRPr/>
            </a:pPr>
            <a:r>
              <a:rPr lang="zh-CN" altLang="en-US" sz="4800" b="1" dirty="0">
                <a:latin typeface="楷体" panose="02010609060101010101" pitchFamily="49" charset="-122"/>
                <a:ea typeface="楷体" panose="02010609060101010101" pitchFamily="49" charset="-122"/>
                <a:cs typeface="+mj-cs"/>
              </a:rPr>
              <a:t>计算机网络课程设计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E12EEA4-9774-4C8D-8669-82F515CB0EEF}"/>
              </a:ext>
            </a:extLst>
          </p:cNvPr>
          <p:cNvSpPr>
            <a:spLocks noGrp="1" noChangeArrowheads="1"/>
          </p:cNvSpPr>
          <p:nvPr>
            <p:ph type="title"/>
          </p:nvPr>
        </p:nvSpPr>
        <p:spPr>
          <a:xfrm>
            <a:off x="566738" y="764704"/>
            <a:ext cx="8229600" cy="782960"/>
          </a:xfrm>
        </p:spPr>
        <p:txBody>
          <a:bodyPr rtlCol="0" anchor="ctr">
            <a:normAutofit/>
            <a:scene3d>
              <a:camera prst="orthographicFront"/>
              <a:lightRig rig="soft" dir="t"/>
            </a:scene3d>
            <a:sp3d prstMaterial="softEdge">
              <a:bevelT w="25400" h="25400"/>
            </a:sp3d>
          </a:bodyPr>
          <a:lstStyle/>
          <a:p>
            <a:pPr>
              <a:defRPr/>
            </a:pPr>
            <a:r>
              <a:rPr lang="zh-CN" altLang="en-US" sz="3600" b="1" dirty="0">
                <a:solidFill>
                  <a:schemeClr val="tx1"/>
                </a:solidFill>
                <a:latin typeface="Times New Roman" panose="02020603050405020304" pitchFamily="18" charset="0"/>
                <a:ea typeface="+mn-ea"/>
                <a:cs typeface="Times New Roman" panose="02020603050405020304" pitchFamily="18" charset="0"/>
              </a:rPr>
              <a:t>主要内容</a:t>
            </a:r>
          </a:p>
        </p:txBody>
      </p:sp>
      <p:sp>
        <p:nvSpPr>
          <p:cNvPr id="5" name="Rectangle 3">
            <a:extLst>
              <a:ext uri="{FF2B5EF4-FFF2-40B4-BE49-F238E27FC236}">
                <a16:creationId xmlns:a16="http://schemas.microsoft.com/office/drawing/2014/main" id="{C6EB3620-48B1-44AA-BF25-E695E46BBD4F}"/>
              </a:ext>
            </a:extLst>
          </p:cNvPr>
          <p:cNvSpPr txBox="1">
            <a:spLocks noChangeArrowheads="1"/>
          </p:cNvSpPr>
          <p:nvPr/>
        </p:nvSpPr>
        <p:spPr bwMode="auto">
          <a:xfrm>
            <a:off x="1116013" y="2060575"/>
            <a:ext cx="649128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1. </a:t>
            </a:r>
            <a:r>
              <a:rPr lang="zh-CN" altLang="en-US" sz="2800" b="1" kern="0" dirty="0">
                <a:latin typeface="Times New Roman" panose="02020603050405020304" pitchFamily="18" charset="0"/>
                <a:cs typeface="Times New Roman" panose="02020603050405020304" pitchFamily="18" charset="0"/>
              </a:rPr>
              <a:t>网络协议编辑与分析有关的典型应用</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2. </a:t>
            </a:r>
            <a:r>
              <a:rPr lang="zh-CN" altLang="en-US" sz="2800" b="1" kern="0" dirty="0">
                <a:latin typeface="Times New Roman" panose="02020603050405020304" pitchFamily="18" charset="0"/>
                <a:cs typeface="Times New Roman" panose="02020603050405020304" pitchFamily="18" charset="0"/>
              </a:rPr>
              <a:t>网络协议模型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solidFill>
                  <a:srgbClr val="FF0000"/>
                </a:solidFill>
                <a:latin typeface="Times New Roman" panose="02020603050405020304" pitchFamily="18" charset="0"/>
                <a:cs typeface="Times New Roman" panose="02020603050405020304" pitchFamily="18" charset="0"/>
              </a:rPr>
              <a:t>3. </a:t>
            </a:r>
            <a:r>
              <a:rPr lang="zh-CN" altLang="en-US" sz="2800" b="1" kern="0" dirty="0">
                <a:solidFill>
                  <a:srgbClr val="FF0000"/>
                </a:solidFill>
                <a:latin typeface="Times New Roman" panose="02020603050405020304" pitchFamily="18" charset="0"/>
                <a:cs typeface="Times New Roman" panose="02020603050405020304" pitchFamily="18" charset="0"/>
              </a:rPr>
              <a:t>网络协议接口</a:t>
            </a:r>
            <a:endParaRPr lang="en-US" altLang="zh-CN" sz="2800" b="1" kern="0" dirty="0">
              <a:solidFill>
                <a:srgbClr val="FF0000"/>
              </a:solidFill>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4. </a:t>
            </a:r>
            <a:r>
              <a:rPr lang="zh-CN" altLang="en-US" sz="2800" b="1" kern="0" dirty="0">
                <a:latin typeface="Times New Roman" panose="02020603050405020304" pitchFamily="18" charset="0"/>
                <a:cs typeface="Times New Roman" panose="02020603050405020304" pitchFamily="18" charset="0"/>
              </a:rPr>
              <a:t>网络字节序和主机字节序</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5. Python</a:t>
            </a:r>
            <a:r>
              <a:rPr lang="zh-CN" altLang="en-US" sz="2800" b="1" kern="0" dirty="0">
                <a:latin typeface="Times New Roman" panose="02020603050405020304" pitchFamily="18" charset="0"/>
                <a:cs typeface="Times New Roman" panose="02020603050405020304" pitchFamily="18" charset="0"/>
              </a:rPr>
              <a:t>语言简介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6. </a:t>
            </a:r>
            <a:r>
              <a:rPr lang="zh-CN" altLang="en-US" sz="2800" b="1" kern="0" dirty="0">
                <a:latin typeface="Times New Roman" panose="02020603050405020304" pitchFamily="18" charset="0"/>
                <a:cs typeface="Times New Roman" panose="02020603050405020304" pitchFamily="18" charset="0"/>
              </a:rPr>
              <a:t>开发环境搭建</a:t>
            </a:r>
            <a:endParaRPr lang="en-US" altLang="zh-CN" sz="2800" b="1"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FD37FB93-2ADB-4E35-B8CC-D5BE21A976DD}"/>
              </a:ext>
            </a:extLst>
          </p:cNvPr>
          <p:cNvSpPr>
            <a:spLocks noGrp="1"/>
          </p:cNvSpPr>
          <p:nvPr>
            <p:ph idx="1"/>
          </p:nvPr>
        </p:nvSpPr>
        <p:spPr>
          <a:xfrm>
            <a:off x="323850" y="1752600"/>
            <a:ext cx="8374063" cy="4267200"/>
          </a:xfrm>
        </p:spPr>
        <p:txBody>
          <a:bodyPr/>
          <a:lstStyle/>
          <a:p>
            <a:pPr marL="558800" indent="-342900">
              <a:lnSpc>
                <a:spcPct val="150000"/>
              </a:lnSpc>
              <a:buFont typeface="Wingdings" panose="05000000000000000000" pitchFamily="2" charset="2"/>
              <a:buChar char="Ø"/>
            </a:pPr>
            <a:r>
              <a:rPr lang="en-US" altLang="zh-CN" sz="2400" b="1">
                <a:latin typeface="Times New Roman" panose="02020603050405020304" pitchFamily="18" charset="0"/>
                <a:cs typeface="Times New Roman" panose="02020603050405020304" pitchFamily="18" charset="0"/>
              </a:rPr>
              <a:t>Libpcap(Packet Capture Library)-</a:t>
            </a:r>
            <a:r>
              <a:rPr lang="zh-CN" altLang="en-US" sz="2400">
                <a:latin typeface="Times New Roman" panose="02020603050405020304" pitchFamily="18" charset="0"/>
                <a:cs typeface="Times New Roman" panose="02020603050405020304" pitchFamily="18" charset="0"/>
              </a:rPr>
              <a:t>是</a:t>
            </a:r>
            <a:r>
              <a:rPr lang="zh-CN" altLang="en-US" sz="2400" b="1">
                <a:latin typeface="Times New Roman" panose="02020603050405020304" pitchFamily="18" charset="0"/>
                <a:cs typeface="Times New Roman" panose="02020603050405020304" pitchFamily="18" charset="0"/>
              </a:rPr>
              <a:t>开源的，</a:t>
            </a:r>
            <a:r>
              <a:rPr lang="en-US" altLang="zh-CN" sz="2400">
                <a:latin typeface="Times New Roman" panose="02020603050405020304" pitchFamily="18" charset="0"/>
                <a:cs typeface="Times New Roman" panose="02020603050405020304" pitchFamily="18" charset="0"/>
              </a:rPr>
              <a:t>Unix/Linux</a:t>
            </a:r>
            <a:r>
              <a:rPr lang="zh-CN" altLang="en-US" sz="2400">
                <a:latin typeface="Times New Roman" panose="02020603050405020304" pitchFamily="18" charset="0"/>
                <a:cs typeface="Times New Roman" panose="02020603050405020304" pitchFamily="18" charset="0"/>
              </a:rPr>
              <a:t>平台下的网络数据包捕获函数库，是独立于系统的用户层包捕获的</a:t>
            </a:r>
            <a:r>
              <a:rPr lang="en-US" altLang="zh-CN" sz="2400">
                <a:latin typeface="Times New Roman" panose="02020603050405020304" pitchFamily="18" charset="0"/>
                <a:cs typeface="Times New Roman" panose="02020603050405020304" pitchFamily="18" charset="0"/>
              </a:rPr>
              <a:t>API</a:t>
            </a:r>
            <a:r>
              <a:rPr lang="zh-CN" altLang="en-US" sz="2400">
                <a:latin typeface="Times New Roman" panose="02020603050405020304" pitchFamily="18" charset="0"/>
                <a:cs typeface="Times New Roman" panose="02020603050405020304" pitchFamily="18" charset="0"/>
              </a:rPr>
              <a:t>接口，为底层网络监测提供了一个可移植的框架。</a:t>
            </a:r>
            <a:endParaRPr lang="en-US" altLang="zh-CN" sz="2400">
              <a:latin typeface="Times New Roman" panose="02020603050405020304" pitchFamily="18" charset="0"/>
              <a:cs typeface="Times New Roman" panose="02020603050405020304" pitchFamily="18" charset="0"/>
            </a:endParaRPr>
          </a:p>
          <a:p>
            <a:pPr marL="558800" indent="-342900">
              <a:lnSpc>
                <a:spcPct val="150000"/>
              </a:lnSpc>
              <a:buFont typeface="Wingdings" panose="05000000000000000000" pitchFamily="2" charset="2"/>
              <a:buChar char="Ø"/>
            </a:pPr>
            <a:r>
              <a:rPr lang="en-US" altLang="zh-CN" sz="2400" b="1">
                <a:latin typeface="Times New Roman" panose="02020603050405020304" pitchFamily="18" charset="0"/>
                <a:cs typeface="Times New Roman" panose="02020603050405020304" pitchFamily="18" charset="0"/>
              </a:rPr>
              <a:t>WinPpcap/Npcap—</a:t>
            </a:r>
            <a:r>
              <a:rPr lang="zh-CN" altLang="en-US" sz="2400" b="1">
                <a:latin typeface="Times New Roman" panose="02020603050405020304" pitchFamily="18" charset="0"/>
                <a:cs typeface="Times New Roman" panose="02020603050405020304" pitchFamily="18" charset="0"/>
              </a:rPr>
              <a:t>是</a:t>
            </a:r>
            <a:r>
              <a:rPr lang="en-US" altLang="zh-CN" sz="2400">
                <a:latin typeface="Times New Roman" panose="02020603050405020304" pitchFamily="18" charset="0"/>
                <a:cs typeface="Times New Roman" panose="02020603050405020304" pitchFamily="18" charset="0"/>
              </a:rPr>
              <a:t>Libpcap</a:t>
            </a:r>
            <a:r>
              <a:rPr lang="zh-CN" altLang="en-US" sz="2400">
                <a:latin typeface="Times New Roman" panose="02020603050405020304" pitchFamily="18" charset="0"/>
                <a:cs typeface="Times New Roman" panose="02020603050405020304" pitchFamily="18" charset="0"/>
              </a:rPr>
              <a:t>库的</a:t>
            </a:r>
            <a:r>
              <a:rPr lang="en-US" altLang="zh-CN" sz="2400">
                <a:latin typeface="Times New Roman" panose="02020603050405020304" pitchFamily="18" charset="0"/>
                <a:cs typeface="Times New Roman" panose="02020603050405020304" pitchFamily="18" charset="0"/>
              </a:rPr>
              <a:t>Windows</a:t>
            </a:r>
            <a:r>
              <a:rPr lang="zh-CN" altLang="en-US" sz="2400">
                <a:latin typeface="Times New Roman" panose="02020603050405020304" pitchFamily="18" charset="0"/>
                <a:cs typeface="Times New Roman" panose="02020603050405020304" pitchFamily="18" charset="0"/>
              </a:rPr>
              <a:t>版本，</a:t>
            </a:r>
            <a:r>
              <a:rPr lang="en-US" altLang="zh-CN" sz="2400">
                <a:latin typeface="Times New Roman" panose="02020603050405020304" pitchFamily="18" charset="0"/>
                <a:cs typeface="Times New Roman" panose="02020603050405020304" pitchFamily="18" charset="0"/>
              </a:rPr>
              <a:t>WinPcap</a:t>
            </a:r>
            <a:r>
              <a:rPr lang="zh-CN" altLang="en-US" sz="2400">
                <a:latin typeface="Times New Roman" panose="02020603050405020304" pitchFamily="18" charset="0"/>
                <a:cs typeface="Times New Roman" panose="02020603050405020304" pitchFamily="18" charset="0"/>
              </a:rPr>
              <a:t>为</a:t>
            </a:r>
            <a:r>
              <a:rPr lang="en-US" altLang="zh-CN" sz="2400">
                <a:latin typeface="Times New Roman" panose="02020603050405020304" pitchFamily="18" charset="0"/>
                <a:cs typeface="Times New Roman" panose="02020603050405020304" pitchFamily="18" charset="0"/>
              </a:rPr>
              <a:t>win32</a:t>
            </a:r>
            <a:r>
              <a:rPr lang="zh-CN" altLang="en-US" sz="2400">
                <a:latin typeface="Times New Roman" panose="02020603050405020304" pitchFamily="18" charset="0"/>
                <a:cs typeface="Times New Roman" panose="02020603050405020304" pitchFamily="18" charset="0"/>
              </a:rPr>
              <a:t>应用程序提供访问网络底层的体系结构。必须安装</a:t>
            </a:r>
            <a:r>
              <a:rPr lang="en-US" altLang="zh-CN" sz="2400">
                <a:latin typeface="Times New Roman" panose="02020603050405020304" pitchFamily="18" charset="0"/>
                <a:cs typeface="Times New Roman" panose="02020603050405020304" pitchFamily="18" charset="0"/>
              </a:rPr>
              <a:t>WinPcap/Npcap</a:t>
            </a:r>
            <a:r>
              <a:rPr lang="zh-CN" altLang="en-US" sz="2400">
                <a:latin typeface="Times New Roman" panose="02020603050405020304" pitchFamily="18" charset="0"/>
                <a:cs typeface="Times New Roman" panose="02020603050405020304" pitchFamily="18" charset="0"/>
              </a:rPr>
              <a:t>其中之一才能捕获</a:t>
            </a:r>
            <a:r>
              <a:rPr lang="en-US" altLang="zh-CN" sz="2400">
                <a:latin typeface="Times New Roman" panose="02020603050405020304" pitchFamily="18" charset="0"/>
                <a:cs typeface="Times New Roman" panose="02020603050405020304" pitchFamily="18" charset="0"/>
              </a:rPr>
              <a:t>Windows</a:t>
            </a:r>
            <a:r>
              <a:rPr lang="zh-CN" altLang="en-US" sz="2400">
                <a:latin typeface="Times New Roman" panose="02020603050405020304" pitchFamily="18" charset="0"/>
                <a:cs typeface="Times New Roman" panose="02020603050405020304" pitchFamily="18" charset="0"/>
              </a:rPr>
              <a:t>上的实时网络流量。</a:t>
            </a:r>
            <a:endParaRPr lang="en-US" altLang="zh-CN" sz="2400">
              <a:latin typeface="Times New Roman" panose="02020603050405020304" pitchFamily="18" charset="0"/>
              <a:cs typeface="Times New Roman" panose="02020603050405020304" pitchFamily="18" charset="0"/>
            </a:endParaRPr>
          </a:p>
        </p:txBody>
      </p:sp>
      <p:sp>
        <p:nvSpPr>
          <p:cNvPr id="4098" name="Rectangle 2">
            <a:extLst>
              <a:ext uri="{FF2B5EF4-FFF2-40B4-BE49-F238E27FC236}">
                <a16:creationId xmlns:a16="http://schemas.microsoft.com/office/drawing/2014/main" id="{B3B7452A-9ED7-4B6A-9EFD-94011C1DF347}"/>
              </a:ext>
            </a:extLst>
          </p:cNvPr>
          <p:cNvSpPr>
            <a:spLocks noGrp="1" noChangeArrowheads="1"/>
          </p:cNvSpPr>
          <p:nvPr>
            <p:ph type="title"/>
          </p:nvPr>
        </p:nvSpPr>
        <p:spPr>
          <a:xfrm>
            <a:off x="467544" y="548680"/>
            <a:ext cx="8229600" cy="1143000"/>
          </a:xfrm>
        </p:spPr>
        <p:txBody>
          <a:bodyPr rtlCol="0" anchor="ctr">
            <a:normAutofit/>
            <a:scene3d>
              <a:camera prst="orthographicFront"/>
              <a:lightRig rig="soft" dir="t"/>
            </a:scene3d>
            <a:sp3d prstMaterial="softEdge">
              <a:bevelT w="25400" h="25400"/>
            </a:sp3d>
          </a:bodyPr>
          <a:lstStyle/>
          <a:p>
            <a:pPr fontAlgn="auto">
              <a:spcAft>
                <a:spcPts val="0"/>
              </a:spcAft>
              <a:defRPr/>
            </a:pPr>
            <a:r>
              <a:rPr lang="zh-CN" altLang="en-US" sz="4100" b="1" kern="1200" dirty="0">
                <a:effectLst>
                  <a:outerShdw blurRad="31750" dist="25400" dir="5400000" algn="tl" rotWithShape="0">
                    <a:srgbClr val="000000">
                      <a:alpha val="25000"/>
                    </a:srgbClr>
                  </a:outerShdw>
                </a:effectLst>
              </a:rPr>
              <a:t>网络协议接口</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24A06C8D-3B9E-4139-A5A2-0BBD4AABFF05}"/>
              </a:ext>
            </a:extLst>
          </p:cNvPr>
          <p:cNvSpPr>
            <a:spLocks noGrp="1"/>
          </p:cNvSpPr>
          <p:nvPr>
            <p:ph idx="1"/>
          </p:nvPr>
        </p:nvSpPr>
        <p:spPr>
          <a:xfrm>
            <a:off x="323850" y="1916113"/>
            <a:ext cx="8208963" cy="4267200"/>
          </a:xfrm>
        </p:spPr>
        <p:txBody>
          <a:bodyPr/>
          <a:lstStyle/>
          <a:p>
            <a:pPr marL="558800" indent="-342900">
              <a:lnSpc>
                <a:spcPct val="150000"/>
              </a:lnSpc>
              <a:buFont typeface="Wingdings" panose="05000000000000000000" pitchFamily="2" charset="2"/>
              <a:buChar char="Ø"/>
            </a:pPr>
            <a:r>
              <a:rPr lang="en-US" altLang="zh-CN" sz="2400" b="1">
                <a:latin typeface="Times New Roman" panose="02020603050405020304" pitchFamily="18" charset="0"/>
                <a:cs typeface="Times New Roman" panose="02020603050405020304" pitchFamily="18" charset="0"/>
              </a:rPr>
              <a:t>WinPcap </a:t>
            </a:r>
            <a:r>
              <a:rPr lang="zh-CN" altLang="en-US" sz="2400" b="1">
                <a:latin typeface="Times New Roman" panose="02020603050405020304" pitchFamily="18" charset="0"/>
                <a:cs typeface="Times New Roman" panose="02020603050405020304" pitchFamily="18" charset="0"/>
              </a:rPr>
              <a:t>是 </a:t>
            </a:r>
            <a:r>
              <a:rPr lang="en-US" altLang="zh-CN" sz="2400" b="1">
                <a:latin typeface="Times New Roman" panose="02020603050405020304" pitchFamily="18" charset="0"/>
                <a:cs typeface="Times New Roman" panose="02020603050405020304" pitchFamily="18" charset="0"/>
              </a:rPr>
              <a:t>BPF </a:t>
            </a:r>
            <a:r>
              <a:rPr lang="zh-CN" altLang="en-US" sz="2400" b="1">
                <a:latin typeface="Times New Roman" panose="02020603050405020304" pitchFamily="18" charset="0"/>
                <a:cs typeface="Times New Roman" panose="02020603050405020304" pitchFamily="18" charset="0"/>
              </a:rPr>
              <a:t>模型和</a:t>
            </a:r>
            <a:r>
              <a:rPr lang="en-US" altLang="zh-CN" sz="2400" b="1">
                <a:latin typeface="Times New Roman" panose="02020603050405020304" pitchFamily="18" charset="0"/>
                <a:cs typeface="Times New Roman" panose="02020603050405020304" pitchFamily="18" charset="0"/>
              </a:rPr>
              <a:t>UNIX</a:t>
            </a:r>
            <a:r>
              <a:rPr lang="zh-CN" altLang="en-US" sz="2400" b="1">
                <a:latin typeface="Times New Roman" panose="02020603050405020304" pitchFamily="18" charset="0"/>
                <a:cs typeface="Times New Roman" panose="02020603050405020304" pitchFamily="18" charset="0"/>
              </a:rPr>
              <a:t>下 </a:t>
            </a:r>
            <a:r>
              <a:rPr lang="en-US" altLang="zh-CN" sz="2400" b="1">
                <a:latin typeface="Times New Roman" panose="02020603050405020304" pitchFamily="18" charset="0"/>
                <a:cs typeface="Times New Roman" panose="02020603050405020304" pitchFamily="18" charset="0"/>
              </a:rPr>
              <a:t>Libpcap </a:t>
            </a:r>
            <a:r>
              <a:rPr lang="zh-CN" altLang="en-US" sz="2400" b="1">
                <a:latin typeface="Times New Roman" panose="02020603050405020304" pitchFamily="18" charset="0"/>
                <a:cs typeface="Times New Roman" panose="02020603050405020304" pitchFamily="18" charset="0"/>
              </a:rPr>
              <a:t>函数库在 </a:t>
            </a:r>
            <a:r>
              <a:rPr lang="en-US" altLang="zh-CN" sz="2400" b="1">
                <a:latin typeface="Times New Roman" panose="02020603050405020304" pitchFamily="18" charset="0"/>
                <a:cs typeface="Times New Roman" panose="02020603050405020304" pitchFamily="18" charset="0"/>
              </a:rPr>
              <a:t>Windows </a:t>
            </a:r>
            <a:r>
              <a:rPr lang="zh-CN" altLang="en-US" sz="2400" b="1">
                <a:latin typeface="Times New Roman" panose="02020603050405020304" pitchFamily="18" charset="0"/>
                <a:cs typeface="Times New Roman" panose="02020603050405020304" pitchFamily="18" charset="0"/>
              </a:rPr>
              <a:t>平台下网络数据包捕获和网络状态分析的一种体系结构。</a:t>
            </a:r>
            <a:endParaRPr lang="en-US" altLang="zh-CN" sz="2400" b="1">
              <a:latin typeface="Times New Roman" panose="02020603050405020304" pitchFamily="18" charset="0"/>
              <a:cs typeface="Times New Roman" panose="02020603050405020304" pitchFamily="18" charset="0"/>
            </a:endParaRPr>
          </a:p>
          <a:p>
            <a:pPr marL="558800" indent="-342900">
              <a:lnSpc>
                <a:spcPct val="150000"/>
              </a:lnSpc>
              <a:buFont typeface="Wingdings" panose="05000000000000000000" pitchFamily="2" charset="2"/>
              <a:buChar char="Ø"/>
            </a:pPr>
            <a:r>
              <a:rPr lang="zh-CN" altLang="en-US" sz="2400" b="1">
                <a:latin typeface="Times New Roman" panose="02020603050405020304" pitchFamily="18" charset="0"/>
                <a:cs typeface="Times New Roman" panose="02020603050405020304" pitchFamily="18" charset="0"/>
              </a:rPr>
              <a:t> 当应用程序需要访问原始数据包，即没有被操作系统利用网络协议处理过的数据包时，</a:t>
            </a:r>
            <a:r>
              <a:rPr lang="en-US" altLang="zh-CN" sz="2400" b="1">
                <a:latin typeface="Times New Roman" panose="02020603050405020304" pitchFamily="18" charset="0"/>
                <a:cs typeface="Times New Roman" panose="02020603050405020304" pitchFamily="18" charset="0"/>
              </a:rPr>
              <a:t>socket</a:t>
            </a:r>
            <a:r>
              <a:rPr lang="zh-CN" altLang="en-US" sz="2400" b="1">
                <a:latin typeface="Times New Roman" panose="02020603050405020304" pitchFamily="18" charset="0"/>
                <a:cs typeface="Times New Roman" panose="02020603050405020304" pitchFamily="18" charset="0"/>
              </a:rPr>
              <a:t>无法满足需要，</a:t>
            </a:r>
            <a:r>
              <a:rPr lang="en-US" altLang="zh-CN" sz="2400" b="1">
                <a:latin typeface="Times New Roman" panose="02020603050405020304" pitchFamily="18" charset="0"/>
                <a:cs typeface="Times New Roman" panose="02020603050405020304" pitchFamily="18" charset="0"/>
              </a:rPr>
              <a:t>WinPcap</a:t>
            </a:r>
            <a:r>
              <a:rPr lang="zh-CN" altLang="en-US" sz="2400" b="1">
                <a:latin typeface="Times New Roman" panose="02020603050405020304" pitchFamily="18" charset="0"/>
                <a:cs typeface="Times New Roman" panose="02020603050405020304" pitchFamily="18" charset="0"/>
              </a:rPr>
              <a:t>为</a:t>
            </a:r>
            <a:r>
              <a:rPr lang="en-US" altLang="zh-CN" sz="2400" b="1">
                <a:latin typeface="Times New Roman" panose="02020603050405020304" pitchFamily="18" charset="0"/>
                <a:cs typeface="Times New Roman" panose="02020603050405020304" pitchFamily="18" charset="0"/>
              </a:rPr>
              <a:t>Win32</a:t>
            </a:r>
            <a:r>
              <a:rPr lang="zh-CN" altLang="en-US" sz="2400" b="1">
                <a:latin typeface="Times New Roman" panose="02020603050405020304" pitchFamily="18" charset="0"/>
                <a:cs typeface="Times New Roman" panose="02020603050405020304" pitchFamily="18" charset="0"/>
              </a:rPr>
              <a:t>应用程序提供这种访问方式。</a:t>
            </a:r>
          </a:p>
        </p:txBody>
      </p:sp>
      <p:sp>
        <p:nvSpPr>
          <p:cNvPr id="4098" name="Rectangle 2">
            <a:extLst>
              <a:ext uri="{FF2B5EF4-FFF2-40B4-BE49-F238E27FC236}">
                <a16:creationId xmlns:a16="http://schemas.microsoft.com/office/drawing/2014/main" id="{B8B7F81A-5C94-439A-AC92-75813905B8BF}"/>
              </a:ext>
            </a:extLst>
          </p:cNvPr>
          <p:cNvSpPr>
            <a:spLocks noGrp="1" noChangeArrowheads="1"/>
          </p:cNvSpPr>
          <p:nvPr>
            <p:ph type="title"/>
          </p:nvPr>
        </p:nvSpPr>
        <p:spPr>
          <a:xfrm>
            <a:off x="467544" y="548680"/>
            <a:ext cx="8229600" cy="1143000"/>
          </a:xfrm>
        </p:spPr>
        <p:txBody>
          <a:bodyPr rtlCol="0" anchor="ctr">
            <a:normAutofit/>
            <a:scene3d>
              <a:camera prst="orthographicFront"/>
              <a:lightRig rig="soft" dir="t"/>
            </a:scene3d>
            <a:sp3d prstMaterial="softEdge">
              <a:bevelT w="25400" h="25400"/>
            </a:sp3d>
          </a:bodyPr>
          <a:lstStyle/>
          <a:p>
            <a:pPr fontAlgn="auto">
              <a:spcAft>
                <a:spcPts val="0"/>
              </a:spcAft>
              <a:defRPr/>
            </a:pPr>
            <a:r>
              <a:rPr lang="en-US" altLang="zh-CN" sz="3200" b="1" dirty="0" err="1">
                <a:latin typeface="Times New Roman" panose="02020603050405020304" pitchFamily="18" charset="0"/>
                <a:cs typeface="Times New Roman" panose="02020603050405020304" pitchFamily="18" charset="0"/>
              </a:rPr>
              <a:t>WinPcap</a:t>
            </a:r>
            <a:r>
              <a:rPr lang="zh-CN" altLang="en-US" sz="3200" b="1" dirty="0">
                <a:latin typeface="Times New Roman" panose="02020603050405020304" pitchFamily="18" charset="0"/>
                <a:cs typeface="Times New Roman" panose="02020603050405020304" pitchFamily="18" charset="0"/>
              </a:rPr>
              <a:t>简介</a:t>
            </a:r>
            <a:r>
              <a:rPr lang="en-US" altLang="zh-CN" sz="3200" b="1" dirty="0">
                <a:latin typeface="Times New Roman" panose="02020603050405020304" pitchFamily="18" charset="0"/>
                <a:cs typeface="Times New Roman" panose="02020603050405020304" pitchFamily="18" charset="0"/>
              </a:rPr>
              <a:t>--http://www.winpcap.org/ </a:t>
            </a:r>
            <a:endParaRPr lang="zh-CN" altLang="en-US" sz="4000" b="1" kern="1200" dirty="0">
              <a:effectLst>
                <a:outerShdw blurRad="31750" dist="25400" dir="5400000" algn="tl" rotWithShape="0">
                  <a:srgbClr val="000000">
                    <a:alpha val="25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29BA1EB9-87FD-43AC-930B-A7C310E0842C}"/>
              </a:ext>
            </a:extLst>
          </p:cNvPr>
          <p:cNvSpPr>
            <a:spLocks noGrp="1"/>
          </p:cNvSpPr>
          <p:nvPr>
            <p:ph idx="1"/>
          </p:nvPr>
        </p:nvSpPr>
        <p:spPr>
          <a:xfrm>
            <a:off x="323850" y="1916113"/>
            <a:ext cx="8208963" cy="4267200"/>
          </a:xfrm>
        </p:spPr>
        <p:txBody>
          <a:bodyPr/>
          <a:lstStyle/>
          <a:p>
            <a:pPr marL="215900" indent="0">
              <a:lnSpc>
                <a:spcPct val="150000"/>
              </a:lnSpc>
              <a:buFont typeface="Wingdings" panose="05000000000000000000" pitchFamily="2" charset="2"/>
              <a:buNone/>
              <a:defRPr/>
            </a:pPr>
            <a:r>
              <a:rPr lang="en-US" altLang="zh-CN" sz="2400" b="1" dirty="0" err="1">
                <a:latin typeface="Times New Roman" panose="02020603050405020304" pitchFamily="18" charset="0"/>
                <a:cs typeface="Times New Roman" panose="02020603050405020304" pitchFamily="18" charset="0"/>
              </a:rPr>
              <a:t>WinPcap</a:t>
            </a:r>
            <a:r>
              <a:rPr lang="zh-CN" altLang="en-US" sz="2400" b="1" dirty="0">
                <a:latin typeface="Times New Roman" panose="02020603050405020304" pitchFamily="18" charset="0"/>
                <a:cs typeface="Times New Roman" panose="02020603050405020304" pitchFamily="18" charset="0"/>
              </a:rPr>
              <a:t>提供了以下功能：</a:t>
            </a:r>
            <a:endParaRPr lang="en-US" altLang="zh-CN" sz="2400" b="1" dirty="0">
              <a:latin typeface="Times New Roman" panose="02020603050405020304" pitchFamily="18" charset="0"/>
              <a:cs typeface="Times New Roman" panose="02020603050405020304" pitchFamily="18" charset="0"/>
            </a:endParaRPr>
          </a:p>
          <a:p>
            <a:pPr marL="558800" indent="-342900">
              <a:lnSpc>
                <a:spcPct val="150000"/>
              </a:lnSpc>
              <a:buFont typeface="Wingdings" panose="05000000000000000000" pitchFamily="2" charset="2"/>
              <a:buChar char="Ø"/>
              <a:defRPr/>
            </a:pPr>
            <a:r>
              <a:rPr lang="zh-CN" altLang="en-US" sz="2400" b="1" dirty="0">
                <a:latin typeface="Times New Roman" panose="02020603050405020304" pitchFamily="18" charset="0"/>
                <a:cs typeface="Times New Roman" panose="02020603050405020304" pitchFamily="18" charset="0"/>
              </a:rPr>
              <a:t>捕获原始数据包，无论它是发往本机的，还是在其他设备（共享媒介）上交互的 。</a:t>
            </a:r>
          </a:p>
          <a:p>
            <a:pPr marL="558800" indent="-342900">
              <a:lnSpc>
                <a:spcPct val="150000"/>
              </a:lnSpc>
              <a:buFont typeface="Wingdings" panose="05000000000000000000" pitchFamily="2" charset="2"/>
              <a:buChar char="Ø"/>
              <a:defRPr/>
            </a:pPr>
            <a:r>
              <a:rPr lang="zh-CN" altLang="en-US" sz="2400" b="1" dirty="0">
                <a:latin typeface="Times New Roman" panose="02020603050405020304" pitchFamily="18" charset="0"/>
                <a:cs typeface="Times New Roman" panose="02020603050405020304" pitchFamily="18" charset="0"/>
              </a:rPr>
              <a:t>在数据包递交给某应用程序前，根据用户指定的规则过滤数据包 。</a:t>
            </a:r>
          </a:p>
          <a:p>
            <a:pPr marL="558800" indent="-342900">
              <a:lnSpc>
                <a:spcPct val="150000"/>
              </a:lnSpc>
              <a:buFont typeface="Wingdings" panose="05000000000000000000" pitchFamily="2" charset="2"/>
              <a:buChar char="Ø"/>
              <a:defRPr/>
            </a:pPr>
            <a:r>
              <a:rPr lang="zh-CN" altLang="en-US" sz="2400" b="1" dirty="0">
                <a:latin typeface="Times New Roman" panose="02020603050405020304" pitchFamily="18" charset="0"/>
                <a:cs typeface="Times New Roman" panose="02020603050405020304" pitchFamily="18" charset="0"/>
              </a:rPr>
              <a:t>将原始数据包通过网络发送出去 。</a:t>
            </a:r>
          </a:p>
          <a:p>
            <a:pPr marL="558800" indent="-342900">
              <a:lnSpc>
                <a:spcPct val="150000"/>
              </a:lnSpc>
              <a:buFont typeface="Wingdings" panose="05000000000000000000" pitchFamily="2" charset="2"/>
              <a:buChar char="Ø"/>
              <a:defRPr/>
            </a:pPr>
            <a:r>
              <a:rPr lang="zh-CN" altLang="en-US" sz="2400" b="1" dirty="0">
                <a:latin typeface="Times New Roman" panose="02020603050405020304" pitchFamily="18" charset="0"/>
                <a:cs typeface="Times New Roman" panose="02020603050405020304" pitchFamily="18" charset="0"/>
              </a:rPr>
              <a:t>收集并统计网络流量信息 。</a:t>
            </a:r>
          </a:p>
          <a:p>
            <a:pPr marL="558800" indent="-342900">
              <a:lnSpc>
                <a:spcPct val="150000"/>
              </a:lnSpc>
              <a:buFont typeface="Wingdings" panose="05000000000000000000" pitchFamily="2" charset="2"/>
              <a:buChar char="Ø"/>
              <a:defRPr/>
            </a:pPr>
            <a:endParaRPr lang="zh-CN" altLang="en-US" sz="2400" b="1" dirty="0">
              <a:latin typeface="Times New Roman" panose="02020603050405020304" pitchFamily="18" charset="0"/>
              <a:cs typeface="Times New Roman" panose="02020603050405020304" pitchFamily="18" charset="0"/>
            </a:endParaRPr>
          </a:p>
        </p:txBody>
      </p:sp>
      <p:sp>
        <p:nvSpPr>
          <p:cNvPr id="4098" name="Rectangle 2">
            <a:extLst>
              <a:ext uri="{FF2B5EF4-FFF2-40B4-BE49-F238E27FC236}">
                <a16:creationId xmlns:a16="http://schemas.microsoft.com/office/drawing/2014/main" id="{969478E8-0AF5-4A11-A2BE-86B760F6910D}"/>
              </a:ext>
            </a:extLst>
          </p:cNvPr>
          <p:cNvSpPr>
            <a:spLocks noGrp="1" noChangeArrowheads="1"/>
          </p:cNvSpPr>
          <p:nvPr>
            <p:ph type="title"/>
          </p:nvPr>
        </p:nvSpPr>
        <p:spPr>
          <a:xfrm>
            <a:off x="467544" y="548680"/>
            <a:ext cx="8229600" cy="1143000"/>
          </a:xfrm>
        </p:spPr>
        <p:txBody>
          <a:bodyPr rtlCol="0" anchor="ctr">
            <a:normAutofit/>
            <a:scene3d>
              <a:camera prst="orthographicFront"/>
              <a:lightRig rig="soft" dir="t"/>
            </a:scene3d>
            <a:sp3d prstMaterial="softEdge">
              <a:bevelT w="25400" h="25400"/>
            </a:sp3d>
          </a:bodyPr>
          <a:lstStyle/>
          <a:p>
            <a:pPr fontAlgn="auto">
              <a:spcAft>
                <a:spcPts val="0"/>
              </a:spcAft>
              <a:defRPr/>
            </a:pPr>
            <a:r>
              <a:rPr lang="en-US" altLang="zh-CN" sz="3200" b="1" dirty="0" err="1">
                <a:latin typeface="Times New Roman" panose="02020603050405020304" pitchFamily="18" charset="0"/>
                <a:cs typeface="Times New Roman" panose="02020603050405020304" pitchFamily="18" charset="0"/>
              </a:rPr>
              <a:t>WinPcap</a:t>
            </a:r>
            <a:r>
              <a:rPr lang="zh-CN" altLang="en-US" sz="3200" b="1" dirty="0">
                <a:latin typeface="Times New Roman" panose="02020603050405020304" pitchFamily="18" charset="0"/>
                <a:cs typeface="Times New Roman" panose="02020603050405020304" pitchFamily="18" charset="0"/>
              </a:rPr>
              <a:t>简介</a:t>
            </a:r>
            <a:r>
              <a:rPr lang="en-US" altLang="zh-CN" sz="3200" b="1" dirty="0">
                <a:latin typeface="Times New Roman" panose="02020603050405020304" pitchFamily="18" charset="0"/>
                <a:cs typeface="Times New Roman" panose="02020603050405020304" pitchFamily="18" charset="0"/>
              </a:rPr>
              <a:t>--http://www.winpcap.org/ </a:t>
            </a:r>
            <a:endParaRPr lang="zh-CN" altLang="en-US" sz="4000" b="1" kern="1200" dirty="0">
              <a:effectLst>
                <a:outerShdw blurRad="31750" dist="25400" dir="5400000" algn="tl" rotWithShape="0">
                  <a:srgbClr val="000000">
                    <a:alpha val="25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3EF2E39-1E66-4053-8E91-418A988495F3}"/>
              </a:ext>
            </a:extLst>
          </p:cNvPr>
          <p:cNvSpPr>
            <a:spLocks noGrp="1" noChangeArrowheads="1"/>
          </p:cNvSpPr>
          <p:nvPr>
            <p:ph type="title"/>
          </p:nvPr>
        </p:nvSpPr>
        <p:spPr/>
        <p:txBody>
          <a:bodyPr/>
          <a:lstStyle/>
          <a:p>
            <a:pPr eaLnBrk="1" hangingPunct="1"/>
            <a:r>
              <a:rPr lang="zh-CN" altLang="en-US" sz="3200" b="1">
                <a:latin typeface="Times New Roman" panose="02020603050405020304" pitchFamily="18" charset="0"/>
                <a:cs typeface="Times New Roman" panose="02020603050405020304" pitchFamily="18" charset="0"/>
              </a:rPr>
              <a:t>什么是</a:t>
            </a:r>
            <a:r>
              <a:rPr lang="en-US" altLang="zh-CN" sz="3200" b="1">
                <a:latin typeface="Times New Roman" panose="02020603050405020304" pitchFamily="18" charset="0"/>
                <a:cs typeface="Times New Roman" panose="02020603050405020304" pitchFamily="18" charset="0"/>
              </a:rPr>
              <a:t>WinPcap</a:t>
            </a:r>
            <a:r>
              <a:rPr lang="zh-CN" altLang="en-US" sz="3200" b="1">
                <a:latin typeface="Times New Roman" panose="02020603050405020304" pitchFamily="18" charset="0"/>
                <a:cs typeface="Times New Roman" panose="02020603050405020304" pitchFamily="18" charset="0"/>
              </a:rPr>
              <a:t>做不到的？</a:t>
            </a:r>
          </a:p>
        </p:txBody>
      </p:sp>
      <p:sp>
        <p:nvSpPr>
          <p:cNvPr id="49155" name="Rectangle 3">
            <a:extLst>
              <a:ext uri="{FF2B5EF4-FFF2-40B4-BE49-F238E27FC236}">
                <a16:creationId xmlns:a16="http://schemas.microsoft.com/office/drawing/2014/main" id="{984C5345-7AD1-4EA1-8AD4-507D1080F546}"/>
              </a:ext>
            </a:extLst>
          </p:cNvPr>
          <p:cNvSpPr>
            <a:spLocks noGrp="1" noChangeArrowheads="1"/>
          </p:cNvSpPr>
          <p:nvPr>
            <p:ph type="body" idx="1"/>
          </p:nvPr>
        </p:nvSpPr>
        <p:spPr>
          <a:xfrm>
            <a:off x="595313" y="1989138"/>
            <a:ext cx="8001000" cy="4267200"/>
          </a:xfrm>
        </p:spPr>
        <p:txBody>
          <a:bodyPr/>
          <a:lstStyle/>
          <a:p>
            <a:pPr marL="0" indent="0" eaLnBrk="1" hangingPunct="1">
              <a:lnSpc>
                <a:spcPct val="150000"/>
              </a:lnSpc>
              <a:buFont typeface="Wingdings" panose="05000000000000000000" pitchFamily="2" charset="2"/>
              <a:buNone/>
            </a:pPr>
            <a:r>
              <a:rPr lang="en-US" altLang="zh-CN" sz="2400" b="1"/>
              <a:t>      WinPcap</a:t>
            </a:r>
            <a:r>
              <a:rPr lang="zh-CN" altLang="en-US" sz="2400" b="1">
                <a:solidFill>
                  <a:srgbClr val="FF0000"/>
                </a:solidFill>
              </a:rPr>
              <a:t>不能阻止、过滤或操纵</a:t>
            </a:r>
            <a:r>
              <a:rPr lang="zh-CN" altLang="en-US" sz="2400" b="1"/>
              <a:t>同一机器上的其他应用程序的通讯：它仅仅能简单地“监视”在网络上传输的数据包。所以，它不能提供以下支持：</a:t>
            </a:r>
          </a:p>
          <a:p>
            <a:pPr lvl="1" eaLnBrk="1" hangingPunct="1">
              <a:lnSpc>
                <a:spcPct val="150000"/>
              </a:lnSpc>
              <a:buFont typeface="Wingdings" panose="05000000000000000000" pitchFamily="2" charset="2"/>
              <a:buChar char="Ø"/>
            </a:pPr>
            <a:r>
              <a:rPr lang="zh-CN" altLang="en-US" sz="2400" b="1"/>
              <a:t>网络流量控制</a:t>
            </a:r>
          </a:p>
          <a:p>
            <a:pPr lvl="1" eaLnBrk="1" hangingPunct="1">
              <a:lnSpc>
                <a:spcPct val="150000"/>
              </a:lnSpc>
              <a:buFont typeface="Wingdings" panose="05000000000000000000" pitchFamily="2" charset="2"/>
              <a:buChar char="Ø"/>
            </a:pPr>
            <a:r>
              <a:rPr lang="zh-CN" altLang="en-US" sz="2400" b="1"/>
              <a:t>服务质量调度</a:t>
            </a:r>
          </a:p>
          <a:p>
            <a:pPr lvl="1" eaLnBrk="1" hangingPunct="1">
              <a:lnSpc>
                <a:spcPct val="150000"/>
              </a:lnSpc>
              <a:buFont typeface="Wingdings" panose="05000000000000000000" pitchFamily="2" charset="2"/>
              <a:buChar char="Ø"/>
            </a:pPr>
            <a:r>
              <a:rPr lang="zh-CN" altLang="en-US" sz="2400" b="1"/>
              <a:t>个人防火墙</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738412A-6890-4C57-833D-1CAAFDB6310E}"/>
              </a:ext>
            </a:extLst>
          </p:cNvPr>
          <p:cNvSpPr>
            <a:spLocks noGrp="1" noChangeArrowheads="1"/>
          </p:cNvSpPr>
          <p:nvPr>
            <p:ph type="title"/>
          </p:nvPr>
        </p:nvSpPr>
        <p:spPr>
          <a:xfrm>
            <a:off x="571500" y="563563"/>
            <a:ext cx="8001000" cy="936625"/>
          </a:xfrm>
        </p:spPr>
        <p:txBody>
          <a:bodyPr/>
          <a:lstStyle/>
          <a:p>
            <a:pPr eaLnBrk="1" hangingPunct="1"/>
            <a:r>
              <a:rPr lang="en-US" altLang="zh-CN" b="1"/>
              <a:t>WinPcap</a:t>
            </a:r>
            <a:r>
              <a:rPr lang="zh-CN" altLang="en-US" b="1"/>
              <a:t>组成</a:t>
            </a:r>
          </a:p>
        </p:txBody>
      </p:sp>
      <p:pic>
        <p:nvPicPr>
          <p:cNvPr id="50179" name="Picture 3" descr="internals-arch">
            <a:extLst>
              <a:ext uri="{FF2B5EF4-FFF2-40B4-BE49-F238E27FC236}">
                <a16:creationId xmlns:a16="http://schemas.microsoft.com/office/drawing/2014/main" id="{9B9A11EA-2820-4EC2-BCAC-8BDDB45F9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913" y="1881188"/>
            <a:ext cx="3606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0" name="Rectangle 4">
            <a:extLst>
              <a:ext uri="{FF2B5EF4-FFF2-40B4-BE49-F238E27FC236}">
                <a16:creationId xmlns:a16="http://schemas.microsoft.com/office/drawing/2014/main" id="{FD91D43A-F959-4A0E-AD2A-DC814F8B5950}"/>
              </a:ext>
            </a:extLst>
          </p:cNvPr>
          <p:cNvSpPr>
            <a:spLocks noChangeArrowheads="1"/>
          </p:cNvSpPr>
          <p:nvPr/>
        </p:nvSpPr>
        <p:spPr bwMode="auto">
          <a:xfrm>
            <a:off x="611188" y="1844675"/>
            <a:ext cx="47244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i="1">
                <a:latin typeface="Arial" panose="020B0604020202020204" pitchFamily="34" charset="0"/>
              </a:rPr>
              <a:t>WinPcap is an </a:t>
            </a:r>
            <a:r>
              <a:rPr lang="en-US" altLang="zh-CN" sz="2000" i="1">
                <a:solidFill>
                  <a:srgbClr val="FF0000"/>
                </a:solidFill>
                <a:latin typeface="Arial" panose="020B0604020202020204" pitchFamily="34" charset="0"/>
              </a:rPr>
              <a:t>architecture </a:t>
            </a:r>
            <a:r>
              <a:rPr lang="en-US" altLang="zh-CN" sz="2000" i="1">
                <a:latin typeface="Arial" panose="020B0604020202020204" pitchFamily="34" charset="0"/>
              </a:rPr>
              <a:t>for packet capture and network analysis for the Win32 platforms. It includes a kernel-level packet filter(</a:t>
            </a:r>
            <a:r>
              <a:rPr lang="en-US" altLang="zh-CN" sz="2000" i="1">
                <a:solidFill>
                  <a:srgbClr val="FF0000"/>
                </a:solidFill>
                <a:latin typeface="Arial" panose="020B0604020202020204" pitchFamily="34" charset="0"/>
              </a:rPr>
              <a:t>NPF</a:t>
            </a:r>
            <a:r>
              <a:rPr lang="en-US" altLang="zh-CN" sz="2000" i="1">
                <a:latin typeface="Arial" panose="020B0604020202020204" pitchFamily="34" charset="0"/>
              </a:rPr>
              <a:t>), a low-level dynamic link library (</a:t>
            </a:r>
            <a:r>
              <a:rPr lang="en-US" altLang="zh-CN" sz="2000" i="1">
                <a:solidFill>
                  <a:srgbClr val="FF0000"/>
                </a:solidFill>
                <a:latin typeface="Arial" panose="020B0604020202020204" pitchFamily="34" charset="0"/>
              </a:rPr>
              <a:t>packet.dll</a:t>
            </a:r>
            <a:r>
              <a:rPr lang="en-US" altLang="zh-CN" sz="2000" i="1">
                <a:latin typeface="Arial" panose="020B0604020202020204" pitchFamily="34" charset="0"/>
              </a:rPr>
              <a:t>), and a high-level and system-independent library (</a:t>
            </a:r>
            <a:r>
              <a:rPr lang="en-US" altLang="zh-CN" sz="2000" i="1">
                <a:solidFill>
                  <a:srgbClr val="FF0000"/>
                </a:solidFill>
                <a:latin typeface="Arial" panose="020B0604020202020204" pitchFamily="34" charset="0"/>
              </a:rPr>
              <a:t>wpcap.dll</a:t>
            </a:r>
            <a:r>
              <a:rPr lang="en-US" altLang="zh-CN" sz="2000" i="1">
                <a:latin typeface="Arial" panose="020B0604020202020204" pitchFamily="34" charset="0"/>
              </a:rPr>
              <a:t>).</a:t>
            </a:r>
            <a:endParaRPr lang="en-US" altLang="zh-CN" sz="2000">
              <a:latin typeface="Arial" panose="020B0604020202020204" pitchFamily="34" charset="0"/>
            </a:endParaRPr>
          </a:p>
          <a:p>
            <a:pPr>
              <a:spcBef>
                <a:spcPct val="0"/>
              </a:spcBef>
              <a:buClrTx/>
              <a:buFontTx/>
              <a:buNone/>
            </a:pPr>
            <a:endParaRPr lang="en-US" altLang="zh-CN" sz="2000">
              <a:latin typeface="Arial" panose="020B0604020202020204" pitchFamily="34" charset="0"/>
            </a:endParaRPr>
          </a:p>
        </p:txBody>
      </p:sp>
      <p:sp>
        <p:nvSpPr>
          <p:cNvPr id="5" name="矩形标注 4">
            <a:extLst>
              <a:ext uri="{FF2B5EF4-FFF2-40B4-BE49-F238E27FC236}">
                <a16:creationId xmlns:a16="http://schemas.microsoft.com/office/drawing/2014/main" id="{9EF38210-D33E-4FC3-84CC-BEEF54E820DF}"/>
              </a:ext>
            </a:extLst>
          </p:cNvPr>
          <p:cNvSpPr/>
          <p:nvPr/>
        </p:nvSpPr>
        <p:spPr>
          <a:xfrm>
            <a:off x="2286000" y="4429125"/>
            <a:ext cx="2500313" cy="1857375"/>
          </a:xfrm>
          <a:prstGeom prst="wedgeRectCallout">
            <a:avLst>
              <a:gd name="adj1" fmla="val 84057"/>
              <a:gd name="adj2" fmla="val -15621"/>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defRPr/>
            </a:pPr>
            <a:r>
              <a:rPr lang="zh-CN" altLang="en-US" b="1" dirty="0">
                <a:solidFill>
                  <a:schemeClr val="tx1"/>
                </a:solidFill>
              </a:rPr>
              <a:t>设备驱动</a:t>
            </a:r>
            <a:endParaRPr lang="en-US" altLang="zh-CN" b="1" dirty="0">
              <a:solidFill>
                <a:schemeClr val="tx1"/>
              </a:solidFill>
            </a:endParaRPr>
          </a:p>
          <a:p>
            <a:pPr>
              <a:defRPr/>
            </a:pPr>
            <a:r>
              <a:rPr lang="en-US" altLang="zh-CN" dirty="0">
                <a:solidFill>
                  <a:schemeClr val="tx1"/>
                </a:solidFill>
              </a:rPr>
              <a:t>---</a:t>
            </a:r>
            <a:r>
              <a:rPr lang="zh-CN" altLang="en-US" dirty="0">
                <a:solidFill>
                  <a:schemeClr val="tx1"/>
                </a:solidFill>
              </a:rPr>
              <a:t>数据捕获</a:t>
            </a:r>
            <a:endParaRPr lang="en-US" altLang="zh-CN" dirty="0">
              <a:solidFill>
                <a:schemeClr val="tx1"/>
              </a:solidFill>
            </a:endParaRPr>
          </a:p>
          <a:p>
            <a:pPr>
              <a:defRPr/>
            </a:pPr>
            <a:r>
              <a:rPr lang="en-US" altLang="zh-CN" dirty="0">
                <a:solidFill>
                  <a:schemeClr val="tx1"/>
                </a:solidFill>
              </a:rPr>
              <a:t>---</a:t>
            </a:r>
            <a:r>
              <a:rPr lang="zh-CN" altLang="en-US" dirty="0">
                <a:solidFill>
                  <a:schemeClr val="tx1"/>
                </a:solidFill>
              </a:rPr>
              <a:t>数据发送</a:t>
            </a:r>
            <a:endParaRPr lang="en-US" altLang="zh-CN" dirty="0">
              <a:solidFill>
                <a:schemeClr val="tx1"/>
              </a:solidFill>
            </a:endParaRPr>
          </a:p>
          <a:p>
            <a:pPr>
              <a:defRPr/>
            </a:pPr>
            <a:r>
              <a:rPr lang="en-US" altLang="zh-CN" dirty="0">
                <a:solidFill>
                  <a:schemeClr val="tx1"/>
                </a:solidFill>
              </a:rPr>
              <a:t>---</a:t>
            </a:r>
            <a:r>
              <a:rPr lang="zh-CN" altLang="en-US" dirty="0">
                <a:solidFill>
                  <a:schemeClr val="tx1"/>
                </a:solidFill>
              </a:rPr>
              <a:t>可编程的过滤系统</a:t>
            </a:r>
            <a:endParaRPr lang="en-US" altLang="zh-CN" dirty="0">
              <a:solidFill>
                <a:schemeClr val="tx1"/>
              </a:solidFill>
            </a:endParaRPr>
          </a:p>
          <a:p>
            <a:pPr>
              <a:defRPr/>
            </a:pPr>
            <a:r>
              <a:rPr lang="en-US" altLang="zh-CN" dirty="0">
                <a:solidFill>
                  <a:schemeClr val="tx1"/>
                </a:solidFill>
              </a:rPr>
              <a:t>---</a:t>
            </a:r>
            <a:r>
              <a:rPr lang="zh-CN" altLang="en-US" dirty="0">
                <a:solidFill>
                  <a:schemeClr val="tx1"/>
                </a:solidFill>
              </a:rPr>
              <a:t>监听引擎</a:t>
            </a:r>
            <a:endParaRPr lang="en-US" altLang="zh-CN" dirty="0">
              <a:solidFill>
                <a:schemeClr val="tx1"/>
              </a:solidFill>
            </a:endParaRPr>
          </a:p>
          <a:p>
            <a:pPr>
              <a:defRPr/>
            </a:pPr>
            <a:r>
              <a:rPr lang="en-US" altLang="zh-CN" dirty="0">
                <a:solidFill>
                  <a:schemeClr val="tx1"/>
                </a:solidFill>
              </a:rPr>
              <a:t>---……</a:t>
            </a:r>
            <a:endParaRPr lang="zh-CN" altLang="en-US" dirty="0">
              <a:solidFill>
                <a:schemeClr val="tx1"/>
              </a:solidFill>
            </a:endParaRPr>
          </a:p>
        </p:txBody>
      </p:sp>
      <p:sp>
        <p:nvSpPr>
          <p:cNvPr id="6" name="右大括号 5">
            <a:extLst>
              <a:ext uri="{FF2B5EF4-FFF2-40B4-BE49-F238E27FC236}">
                <a16:creationId xmlns:a16="http://schemas.microsoft.com/office/drawing/2014/main" id="{636ACDA7-01BC-4DCD-AB1E-6828AD3B3C28}"/>
              </a:ext>
            </a:extLst>
          </p:cNvPr>
          <p:cNvSpPr/>
          <p:nvPr/>
        </p:nvSpPr>
        <p:spPr>
          <a:xfrm>
            <a:off x="7643813" y="2857500"/>
            <a:ext cx="428625" cy="714375"/>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7" name="矩形标注 6">
            <a:extLst>
              <a:ext uri="{FF2B5EF4-FFF2-40B4-BE49-F238E27FC236}">
                <a16:creationId xmlns:a16="http://schemas.microsoft.com/office/drawing/2014/main" id="{CC1193CC-4F4A-4340-A96B-B6FD44190CBC}"/>
              </a:ext>
            </a:extLst>
          </p:cNvPr>
          <p:cNvSpPr/>
          <p:nvPr/>
        </p:nvSpPr>
        <p:spPr>
          <a:xfrm>
            <a:off x="8143875" y="2714625"/>
            <a:ext cx="857250" cy="642938"/>
          </a:xfrm>
          <a:prstGeom prst="wedgeRectCallout">
            <a:avLst>
              <a:gd name="adj1" fmla="val -77922"/>
              <a:gd name="adj2" fmla="val 2644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tx1"/>
                </a:solidFill>
              </a:rPr>
              <a:t>接口</a:t>
            </a:r>
          </a:p>
        </p:txBody>
      </p:sp>
      <p:sp>
        <p:nvSpPr>
          <p:cNvPr id="8" name="Rectangle 5">
            <a:extLst>
              <a:ext uri="{FF2B5EF4-FFF2-40B4-BE49-F238E27FC236}">
                <a16:creationId xmlns:a16="http://schemas.microsoft.com/office/drawing/2014/main" id="{7009B376-8A63-4146-9604-438CD5DDF832}"/>
              </a:ext>
            </a:extLst>
          </p:cNvPr>
          <p:cNvSpPr>
            <a:spLocks noChangeArrowheads="1"/>
          </p:cNvSpPr>
          <p:nvPr/>
        </p:nvSpPr>
        <p:spPr bwMode="auto">
          <a:xfrm>
            <a:off x="5334000" y="3200400"/>
            <a:ext cx="2667000" cy="685800"/>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ndParaRPr>
          </a:p>
        </p:txBody>
      </p:sp>
      <p:sp>
        <p:nvSpPr>
          <p:cNvPr id="9" name="Rectangle 5">
            <a:extLst>
              <a:ext uri="{FF2B5EF4-FFF2-40B4-BE49-F238E27FC236}">
                <a16:creationId xmlns:a16="http://schemas.microsoft.com/office/drawing/2014/main" id="{AF22A8EC-7D4C-472B-A22B-27BEC35427CD}"/>
              </a:ext>
            </a:extLst>
          </p:cNvPr>
          <p:cNvSpPr>
            <a:spLocks noChangeArrowheads="1"/>
          </p:cNvSpPr>
          <p:nvPr/>
        </p:nvSpPr>
        <p:spPr bwMode="auto">
          <a:xfrm>
            <a:off x="5360988" y="2455863"/>
            <a:ext cx="2667000" cy="685800"/>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ndParaRPr>
          </a:p>
        </p:txBody>
      </p:sp>
      <p:sp>
        <p:nvSpPr>
          <p:cNvPr id="10" name="Rectangle 5">
            <a:extLst>
              <a:ext uri="{FF2B5EF4-FFF2-40B4-BE49-F238E27FC236}">
                <a16:creationId xmlns:a16="http://schemas.microsoft.com/office/drawing/2014/main" id="{9D4262A9-D5C8-4A14-B6FA-5515DCCA2C96}"/>
              </a:ext>
            </a:extLst>
          </p:cNvPr>
          <p:cNvSpPr>
            <a:spLocks noChangeArrowheads="1"/>
          </p:cNvSpPr>
          <p:nvPr/>
        </p:nvSpPr>
        <p:spPr bwMode="auto">
          <a:xfrm flipV="1">
            <a:off x="5370513" y="4086225"/>
            <a:ext cx="2586037" cy="1790700"/>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utoUpdateAnimBg="0"/>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8BE5A12-0865-4BC7-906F-B84F96D97978}"/>
              </a:ext>
            </a:extLst>
          </p:cNvPr>
          <p:cNvSpPr>
            <a:spLocks noGrp="1" noChangeArrowheads="1"/>
          </p:cNvSpPr>
          <p:nvPr>
            <p:ph type="title"/>
          </p:nvPr>
        </p:nvSpPr>
        <p:spPr/>
        <p:txBody>
          <a:bodyPr/>
          <a:lstStyle/>
          <a:p>
            <a:pPr eaLnBrk="1" hangingPunct="1"/>
            <a:r>
              <a:rPr lang="en-US" altLang="zh-CN" b="1"/>
              <a:t>WinPcap</a:t>
            </a:r>
            <a:r>
              <a:rPr lang="zh-CN" altLang="en-US" b="1"/>
              <a:t>组成</a:t>
            </a:r>
            <a:r>
              <a:rPr lang="en-US" altLang="zh-CN" b="1"/>
              <a:t>--NPF</a:t>
            </a:r>
            <a:endParaRPr lang="zh-CN" altLang="en-US"/>
          </a:p>
        </p:txBody>
      </p:sp>
      <p:sp>
        <p:nvSpPr>
          <p:cNvPr id="17411" name="Rectangle 3">
            <a:extLst>
              <a:ext uri="{FF2B5EF4-FFF2-40B4-BE49-F238E27FC236}">
                <a16:creationId xmlns:a16="http://schemas.microsoft.com/office/drawing/2014/main" id="{B1BE77C2-4BAF-4C97-8EF4-28B958DA1E55}"/>
              </a:ext>
            </a:extLst>
          </p:cNvPr>
          <p:cNvSpPr>
            <a:spLocks noGrp="1" noChangeArrowheads="1"/>
          </p:cNvSpPr>
          <p:nvPr>
            <p:ph type="body" idx="1"/>
          </p:nvPr>
        </p:nvSpPr>
        <p:spPr>
          <a:xfrm>
            <a:off x="428625" y="1844675"/>
            <a:ext cx="4459288" cy="4513263"/>
          </a:xfrm>
        </p:spPr>
        <p:txBody>
          <a:bodyPr/>
          <a:lstStyle/>
          <a:p>
            <a:pPr marL="0" indent="0" eaLnBrk="1" hangingPunct="1">
              <a:lnSpc>
                <a:spcPct val="90000"/>
              </a:lnSpc>
              <a:buFont typeface="Wingdings" panose="05000000000000000000" pitchFamily="2" charset="2"/>
              <a:buNone/>
              <a:defRPr/>
            </a:pPr>
            <a:r>
              <a:rPr lang="en-US" altLang="zh-CN" sz="2800" dirty="0">
                <a:latin typeface="Times New Roman" panose="02020603050405020304" pitchFamily="18" charset="0"/>
                <a:cs typeface="Times New Roman" panose="02020603050405020304" pitchFamily="18" charset="0"/>
              </a:rPr>
              <a:t>NPF(</a:t>
            </a:r>
            <a:r>
              <a:rPr lang="en-US" altLang="zh-CN" sz="2800" dirty="0" err="1">
                <a:latin typeface="Times New Roman" panose="02020603050405020304" pitchFamily="18" charset="0"/>
                <a:cs typeface="Times New Roman" panose="02020603050405020304" pitchFamily="18" charset="0"/>
              </a:rPr>
              <a:t>Netgroup</a:t>
            </a:r>
            <a:r>
              <a:rPr lang="en-US" altLang="zh-CN" sz="2800" dirty="0">
                <a:latin typeface="Times New Roman" panose="02020603050405020304" pitchFamily="18" charset="0"/>
                <a:cs typeface="Times New Roman" panose="02020603050405020304" pitchFamily="18" charset="0"/>
              </a:rPr>
              <a:t> Packet Filter)</a:t>
            </a:r>
          </a:p>
          <a:p>
            <a:pPr marL="0" indent="271463" eaLnBrk="1" hangingPunct="1">
              <a:lnSpc>
                <a:spcPct val="150000"/>
              </a:lnSpc>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一个数据包捕捉系统需要不经过系统协议栈的实现，直接访问网络上传输的原始数据，这种功能的实现需要</a:t>
            </a:r>
            <a:r>
              <a:rPr lang="zh-CN" altLang="en-US" sz="2000" dirty="0">
                <a:solidFill>
                  <a:srgbClr val="FF0000"/>
                </a:solidFill>
                <a:latin typeface="Times New Roman" panose="02020603050405020304" pitchFamily="18" charset="0"/>
                <a:cs typeface="Times New Roman" panose="02020603050405020304" pitchFamily="18" charset="0"/>
              </a:rPr>
              <a:t>在系统内核</a:t>
            </a:r>
            <a:r>
              <a:rPr lang="zh-CN" altLang="en-US" sz="2000" dirty="0">
                <a:latin typeface="Times New Roman" panose="02020603050405020304" pitchFamily="18" charset="0"/>
                <a:cs typeface="Times New Roman" panose="02020603050405020304" pitchFamily="18" charset="0"/>
              </a:rPr>
              <a:t>运行组件与网卡直接打交道，由于需要与系统交互，因此与操作系统的依赖性非常强，对于不同的操作系统，都需要提供不同版本的</a:t>
            </a:r>
            <a:r>
              <a:rPr lang="en-US" altLang="zh-CN" sz="2000" dirty="0">
                <a:latin typeface="Times New Roman" panose="02020603050405020304" pitchFamily="18" charset="0"/>
                <a:cs typeface="Times New Roman" panose="02020603050405020304" pitchFamily="18" charset="0"/>
              </a:rPr>
              <a:t>NPF</a:t>
            </a:r>
            <a:r>
              <a:rPr lang="zh-CN" altLang="en-US" sz="2000" dirty="0">
                <a:latin typeface="Times New Roman" panose="02020603050405020304" pitchFamily="18" charset="0"/>
                <a:cs typeface="Times New Roman" panose="02020603050405020304" pitchFamily="18" charset="0"/>
              </a:rPr>
              <a:t>与系统交互。</a:t>
            </a:r>
          </a:p>
          <a:p>
            <a:pPr eaLnBrk="1" hangingPunct="1">
              <a:lnSpc>
                <a:spcPct val="90000"/>
              </a:lnSpc>
              <a:defRPr/>
            </a:pPr>
            <a:endParaRPr lang="en-US" altLang="zh-CN" dirty="0">
              <a:latin typeface="Times New Roman" panose="02020603050405020304" pitchFamily="18" charset="0"/>
              <a:cs typeface="Times New Roman" panose="02020603050405020304" pitchFamily="18" charset="0"/>
            </a:endParaRPr>
          </a:p>
        </p:txBody>
      </p:sp>
      <p:pic>
        <p:nvPicPr>
          <p:cNvPr id="52228" name="Picture 4" descr="internals-arch">
            <a:extLst>
              <a:ext uri="{FF2B5EF4-FFF2-40B4-BE49-F238E27FC236}">
                <a16:creationId xmlns:a16="http://schemas.microsoft.com/office/drawing/2014/main" id="{8A7413ED-E5B8-4CFA-BFC7-B9A59F9D2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1700213"/>
            <a:ext cx="3714750"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9" name="Rectangle 5">
            <a:extLst>
              <a:ext uri="{FF2B5EF4-FFF2-40B4-BE49-F238E27FC236}">
                <a16:creationId xmlns:a16="http://schemas.microsoft.com/office/drawing/2014/main" id="{801C473B-F6CD-4908-AFD8-3E853E4D975F}"/>
              </a:ext>
            </a:extLst>
          </p:cNvPr>
          <p:cNvSpPr>
            <a:spLocks noChangeArrowheads="1"/>
          </p:cNvSpPr>
          <p:nvPr/>
        </p:nvSpPr>
        <p:spPr bwMode="auto">
          <a:xfrm>
            <a:off x="5143500" y="3717925"/>
            <a:ext cx="2357438" cy="2000250"/>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13F9C92-5785-4565-B04F-3E143D394743}"/>
              </a:ext>
            </a:extLst>
          </p:cNvPr>
          <p:cNvSpPr>
            <a:spLocks noGrp="1" noChangeArrowheads="1"/>
          </p:cNvSpPr>
          <p:nvPr>
            <p:ph type="title"/>
          </p:nvPr>
        </p:nvSpPr>
        <p:spPr/>
        <p:txBody>
          <a:bodyPr/>
          <a:lstStyle/>
          <a:p>
            <a:pPr eaLnBrk="1" hangingPunct="1"/>
            <a:r>
              <a:rPr lang="en-US" altLang="zh-CN" b="1"/>
              <a:t>WinPcap</a:t>
            </a:r>
            <a:r>
              <a:rPr lang="zh-CN" altLang="en-US" b="1"/>
              <a:t>组成</a:t>
            </a:r>
            <a:r>
              <a:rPr lang="en-US" altLang="zh-CN" b="1"/>
              <a:t>--NPF</a:t>
            </a:r>
            <a:endParaRPr lang="zh-CN" altLang="en-US"/>
          </a:p>
        </p:txBody>
      </p:sp>
      <p:sp>
        <p:nvSpPr>
          <p:cNvPr id="53251" name="Rectangle 3">
            <a:extLst>
              <a:ext uri="{FF2B5EF4-FFF2-40B4-BE49-F238E27FC236}">
                <a16:creationId xmlns:a16="http://schemas.microsoft.com/office/drawing/2014/main" id="{4B73B8D7-16F3-4DBB-BEF7-6B82EDE5C37D}"/>
              </a:ext>
            </a:extLst>
          </p:cNvPr>
          <p:cNvSpPr>
            <a:spLocks noGrp="1" noChangeArrowheads="1"/>
          </p:cNvSpPr>
          <p:nvPr>
            <p:ph type="body" idx="1"/>
          </p:nvPr>
        </p:nvSpPr>
        <p:spPr>
          <a:xfrm>
            <a:off x="684213" y="1844675"/>
            <a:ext cx="3816350" cy="504825"/>
          </a:xfrm>
        </p:spPr>
        <p:txBody>
          <a:bodyPr/>
          <a:lstStyle/>
          <a:p>
            <a:pPr eaLnBrk="1" hangingPunct="1"/>
            <a:r>
              <a:rPr lang="en-US" altLang="zh-CN" sz="2800">
                <a:latin typeface="Times New Roman" panose="02020603050405020304" pitchFamily="18" charset="0"/>
                <a:cs typeface="Times New Roman" panose="02020603050405020304" pitchFamily="18" charset="0"/>
              </a:rPr>
              <a:t>NPF</a:t>
            </a:r>
            <a:r>
              <a:rPr lang="zh-CN" altLang="en-US" sz="2800">
                <a:latin typeface="Times New Roman" panose="02020603050405020304" pitchFamily="18" charset="0"/>
                <a:cs typeface="Times New Roman" panose="02020603050405020304" pitchFamily="18" charset="0"/>
              </a:rPr>
              <a:t>的</a:t>
            </a:r>
            <a:r>
              <a:rPr lang="zh-CN" altLang="en-US" sz="2800"/>
              <a:t>位置</a:t>
            </a:r>
            <a:endParaRPr lang="en-US" altLang="zh-CN"/>
          </a:p>
          <a:p>
            <a:pPr eaLnBrk="1" hangingPunct="1"/>
            <a:endParaRPr lang="en-US" altLang="zh-CN"/>
          </a:p>
        </p:txBody>
      </p:sp>
      <p:pic>
        <p:nvPicPr>
          <p:cNvPr id="53252" name="Picture 4" descr="npf-ndis">
            <a:extLst>
              <a:ext uri="{FF2B5EF4-FFF2-40B4-BE49-F238E27FC236}">
                <a16:creationId xmlns:a16="http://schemas.microsoft.com/office/drawing/2014/main" id="{918F523C-13B6-42A5-9D8B-0A5053A32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800" y="1916113"/>
            <a:ext cx="54737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3A3EA24-04EB-45CD-A9C2-2109ED9E82CA}"/>
              </a:ext>
            </a:extLst>
          </p:cNvPr>
          <p:cNvSpPr>
            <a:spLocks noGrp="1" noChangeArrowheads="1"/>
          </p:cNvSpPr>
          <p:nvPr>
            <p:ph type="title"/>
          </p:nvPr>
        </p:nvSpPr>
        <p:spPr>
          <a:xfrm>
            <a:off x="566738" y="333375"/>
            <a:ext cx="8001000" cy="1216025"/>
          </a:xfrm>
        </p:spPr>
        <p:txBody>
          <a:bodyPr/>
          <a:lstStyle/>
          <a:p>
            <a:pPr eaLnBrk="1" hangingPunct="1"/>
            <a:r>
              <a:rPr lang="en-US" altLang="zh-CN" b="1">
                <a:latin typeface="Times New Roman" panose="02020603050405020304" pitchFamily="18" charset="0"/>
                <a:cs typeface="Times New Roman" panose="02020603050405020304" pitchFamily="18" charset="0"/>
              </a:rPr>
              <a:t>WinPcap</a:t>
            </a:r>
            <a:r>
              <a:rPr lang="zh-CN" altLang="en-US" b="1">
                <a:latin typeface="Times New Roman" panose="02020603050405020304" pitchFamily="18" charset="0"/>
                <a:cs typeface="Times New Roman" panose="02020603050405020304" pitchFamily="18" charset="0"/>
              </a:rPr>
              <a:t>组成</a:t>
            </a:r>
            <a:r>
              <a:rPr lang="en-US" altLang="zh-CN" b="1">
                <a:latin typeface="Times New Roman" panose="02020603050405020304" pitchFamily="18" charset="0"/>
                <a:cs typeface="Times New Roman" panose="02020603050405020304" pitchFamily="18" charset="0"/>
              </a:rPr>
              <a:t>--NPF</a:t>
            </a:r>
            <a:endParaRPr lang="zh-CN" altLang="en-US">
              <a:latin typeface="Times New Roman" panose="02020603050405020304" pitchFamily="18" charset="0"/>
              <a:cs typeface="Times New Roman" panose="02020603050405020304" pitchFamily="18" charset="0"/>
            </a:endParaRPr>
          </a:p>
        </p:txBody>
      </p:sp>
      <p:sp>
        <p:nvSpPr>
          <p:cNvPr id="157699" name="Rectangle 3">
            <a:extLst>
              <a:ext uri="{FF2B5EF4-FFF2-40B4-BE49-F238E27FC236}">
                <a16:creationId xmlns:a16="http://schemas.microsoft.com/office/drawing/2014/main" id="{E734CAA9-096F-487D-B179-60E659D01A83}"/>
              </a:ext>
            </a:extLst>
          </p:cNvPr>
          <p:cNvSpPr>
            <a:spLocks noGrp="1" noChangeArrowheads="1"/>
          </p:cNvSpPr>
          <p:nvPr>
            <p:ph type="body" idx="1"/>
          </p:nvPr>
        </p:nvSpPr>
        <p:spPr/>
        <p:txBody>
          <a:bodyPr/>
          <a:lstStyle/>
          <a:p>
            <a:pPr eaLnBrk="1" hangingPunct="1"/>
            <a:r>
              <a:rPr lang="en-US" altLang="zh-CN" sz="2400">
                <a:latin typeface="Times New Roman" panose="02020603050405020304" pitchFamily="18" charset="0"/>
                <a:cs typeface="Times New Roman" panose="02020603050405020304" pitchFamily="18" charset="0"/>
              </a:rPr>
              <a:t>NPF</a:t>
            </a:r>
            <a:r>
              <a:rPr lang="zh-CN" altLang="en-US" sz="2400">
                <a:latin typeface="Times New Roman" panose="02020603050405020304" pitchFamily="18" charset="0"/>
                <a:cs typeface="Times New Roman" panose="02020603050405020304" pitchFamily="18" charset="0"/>
              </a:rPr>
              <a:t>功能</a:t>
            </a:r>
            <a:r>
              <a:rPr lang="en-US" altLang="zh-CN" sz="2400">
                <a:latin typeface="Times New Roman" panose="02020603050405020304" pitchFamily="18" charset="0"/>
                <a:cs typeface="Times New Roman" panose="02020603050405020304" pitchFamily="18" charset="0"/>
              </a:rPr>
              <a:t>:</a:t>
            </a:r>
          </a:p>
          <a:p>
            <a:pPr lvl="1" eaLnBrk="1" hangingPunct="1"/>
            <a:r>
              <a:rPr lang="en-US" altLang="zh-CN" sz="2400">
                <a:latin typeface="Times New Roman" panose="02020603050405020304" pitchFamily="18" charset="0"/>
                <a:cs typeface="Times New Roman" panose="02020603050405020304" pitchFamily="18" charset="0"/>
              </a:rPr>
              <a:t>dump to disk</a:t>
            </a:r>
            <a:r>
              <a:rPr lang="zh-CN" altLang="en-US" sz="2400">
                <a:latin typeface="Times New Roman" panose="02020603050405020304" pitchFamily="18" charset="0"/>
                <a:cs typeface="Times New Roman" panose="02020603050405020304" pitchFamily="18" charset="0"/>
              </a:rPr>
              <a:t>（转存到磁盘）</a:t>
            </a:r>
            <a:endParaRPr lang="en-US" altLang="zh-CN" sz="2400">
              <a:latin typeface="Times New Roman" panose="02020603050405020304" pitchFamily="18" charset="0"/>
              <a:cs typeface="Times New Roman" panose="02020603050405020304" pitchFamily="18" charset="0"/>
            </a:endParaRPr>
          </a:p>
          <a:p>
            <a:pPr lvl="1" eaLnBrk="1" hangingPunct="1"/>
            <a:r>
              <a:rPr lang="zh-CN" altLang="en-US" sz="2400">
                <a:latin typeface="Times New Roman" panose="02020603050405020304" pitchFamily="18" charset="0"/>
                <a:cs typeface="Times New Roman" panose="02020603050405020304" pitchFamily="18" charset="0"/>
              </a:rPr>
              <a:t>数据捕获</a:t>
            </a:r>
            <a:endParaRPr lang="en-US" altLang="zh-CN" sz="2400">
              <a:latin typeface="Times New Roman" panose="02020603050405020304" pitchFamily="18" charset="0"/>
              <a:cs typeface="Times New Roman" panose="02020603050405020304" pitchFamily="18" charset="0"/>
            </a:endParaRPr>
          </a:p>
          <a:p>
            <a:pPr lvl="1" eaLnBrk="1" hangingPunct="1"/>
            <a:r>
              <a:rPr lang="zh-CN" altLang="en-US" sz="2400">
                <a:latin typeface="Times New Roman" panose="02020603050405020304" pitchFamily="18" charset="0"/>
                <a:cs typeface="Times New Roman" panose="02020603050405020304" pitchFamily="18" charset="0"/>
              </a:rPr>
              <a:t>流量监测</a:t>
            </a:r>
            <a:endParaRPr lang="en-US" altLang="zh-CN" sz="2400">
              <a:latin typeface="Times New Roman" panose="02020603050405020304" pitchFamily="18" charset="0"/>
              <a:cs typeface="Times New Roman" panose="02020603050405020304" pitchFamily="18" charset="0"/>
            </a:endParaRPr>
          </a:p>
          <a:p>
            <a:pPr lvl="1" eaLnBrk="1" hangingPunct="1"/>
            <a:r>
              <a:rPr lang="zh-CN" altLang="en-US" sz="2400">
                <a:latin typeface="Times New Roman" panose="02020603050405020304" pitchFamily="18" charset="0"/>
                <a:cs typeface="Times New Roman" panose="02020603050405020304" pitchFamily="18" charset="0"/>
              </a:rPr>
              <a:t>数据发送</a:t>
            </a:r>
            <a:r>
              <a:rPr lang="en-US" altLang="zh-CN" sz="2400">
                <a:latin typeface="Times New Roman" panose="02020603050405020304" pitchFamily="18" charset="0"/>
                <a:cs typeface="Times New Roman" panose="02020603050405020304" pitchFamily="18" charset="0"/>
              </a:rPr>
              <a:t> </a:t>
            </a:r>
          </a:p>
        </p:txBody>
      </p:sp>
      <p:pic>
        <p:nvPicPr>
          <p:cNvPr id="157700" name="Picture 4" descr="npf-dump">
            <a:extLst>
              <a:ext uri="{FF2B5EF4-FFF2-40B4-BE49-F238E27FC236}">
                <a16:creationId xmlns:a16="http://schemas.microsoft.com/office/drawing/2014/main" id="{D4503911-F730-4E01-9B0F-C78A8220A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2852738"/>
            <a:ext cx="5724525" cy="267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7" dur="500"/>
                                        <p:tgtEl>
                                          <p:spTgt spid="157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2" dur="500"/>
                                        <p:tgtEl>
                                          <p:spTgt spid="1576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17" dur="500"/>
                                        <p:tgtEl>
                                          <p:spTgt spid="1576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2" dur="500"/>
                                        <p:tgtEl>
                                          <p:spTgt spid="1576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7700"/>
                                        </p:tgtEl>
                                        <p:attrNameLst>
                                          <p:attrName>style.visibility</p:attrName>
                                        </p:attrNameLst>
                                      </p:cBhvr>
                                      <p:to>
                                        <p:strVal val="visible"/>
                                      </p:to>
                                    </p:set>
                                    <p:animEffect transition="in" filter="blinds(horizontal)">
                                      <p:cBhvr>
                                        <p:cTn id="27" dur="500"/>
                                        <p:tgtEl>
                                          <p:spTgt spid="157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0AAB3CD3-2708-4436-B47B-40ADD1182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416" t="9547" r="8203" b="8855"/>
          <a:stretch>
            <a:fillRect/>
          </a:stretch>
        </p:blipFill>
        <p:spPr bwMode="auto">
          <a:xfrm>
            <a:off x="0" y="0"/>
            <a:ext cx="8929688" cy="671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141C077-603C-4C7E-9A51-5616B4274FB1}"/>
              </a:ext>
            </a:extLst>
          </p:cNvPr>
          <p:cNvSpPr>
            <a:spLocks noGrp="1" noChangeArrowheads="1"/>
          </p:cNvSpPr>
          <p:nvPr>
            <p:ph type="title" idx="4294967295"/>
          </p:nvPr>
        </p:nvSpPr>
        <p:spPr>
          <a:xfrm>
            <a:off x="320675" y="493713"/>
            <a:ext cx="5418138" cy="649287"/>
          </a:xfrm>
        </p:spPr>
        <p:txBody>
          <a:bodyPr/>
          <a:lstStyle/>
          <a:p>
            <a:pPr eaLnBrk="1" hangingPunct="1">
              <a:defRPr/>
            </a:pPr>
            <a:r>
              <a:rPr lang="zh-CN" altLang="en-US" sz="3600" b="1" kern="1200" dirty="0">
                <a:solidFill>
                  <a:srgbClr val="0070C0"/>
                </a:solidFill>
              </a:rPr>
              <a:t>网络上拦截下来的数据</a:t>
            </a:r>
          </a:p>
        </p:txBody>
      </p:sp>
      <p:sp>
        <p:nvSpPr>
          <p:cNvPr id="29699" name="Text Box 3">
            <a:extLst>
              <a:ext uri="{FF2B5EF4-FFF2-40B4-BE49-F238E27FC236}">
                <a16:creationId xmlns:a16="http://schemas.microsoft.com/office/drawing/2014/main" id="{6D402656-8BD0-48D8-AE25-A801121A171C}"/>
              </a:ext>
            </a:extLst>
          </p:cNvPr>
          <p:cNvSpPr txBox="1">
            <a:spLocks noChangeArrowheads="1"/>
          </p:cNvSpPr>
          <p:nvPr/>
        </p:nvSpPr>
        <p:spPr bwMode="auto">
          <a:xfrm>
            <a:off x="346075" y="1258888"/>
            <a:ext cx="8377238"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pPr>
            <a:r>
              <a:rPr lang="en-US" altLang="zh-CN" sz="2800" b="1" i="1">
                <a:solidFill>
                  <a:srgbClr val="000000"/>
                </a:solidFill>
                <a:latin typeface="Times New Roman" panose="02020603050405020304" pitchFamily="18" charset="0"/>
              </a:rPr>
              <a:t>            </a:t>
            </a:r>
            <a:r>
              <a:rPr lang="zh-CN" altLang="en-US" sz="2800" b="1" i="1">
                <a:solidFill>
                  <a:srgbClr val="000000"/>
                </a:solidFill>
                <a:latin typeface="Times New Roman" panose="02020603050405020304" pitchFamily="18" charset="0"/>
              </a:rPr>
              <a:t>一个从</a:t>
            </a:r>
            <a:r>
              <a:rPr lang="en-US" altLang="zh-CN" sz="2800" b="1" i="1">
                <a:solidFill>
                  <a:srgbClr val="000000"/>
                </a:solidFill>
                <a:latin typeface="Times New Roman" panose="02020603050405020304" pitchFamily="18" charset="0"/>
              </a:rPr>
              <a:t>Internet</a:t>
            </a:r>
            <a:r>
              <a:rPr lang="zh-CN" altLang="en-US" sz="2800" b="1" i="1">
                <a:solidFill>
                  <a:srgbClr val="000000"/>
                </a:solidFill>
                <a:latin typeface="Times New Roman" panose="02020603050405020304" pitchFamily="18" charset="0"/>
              </a:rPr>
              <a:t>上拦截下来的实际比特流</a:t>
            </a:r>
            <a:endParaRPr lang="zh-CN" altLang="en-US" sz="2800">
              <a:solidFill>
                <a:srgbClr val="000000"/>
              </a:solidFill>
              <a:latin typeface="Times New Roman" panose="02020603050405020304" pitchFamily="18" charset="0"/>
            </a:endParaRPr>
          </a:p>
          <a:p>
            <a:pPr algn="just" eaLnBrk="1" hangingPunct="1">
              <a:spcBef>
                <a:spcPct val="10000"/>
              </a:spcBef>
            </a:pPr>
            <a:r>
              <a:rPr lang="en-US" altLang="zh-CN" sz="2800">
                <a:solidFill>
                  <a:srgbClr val="000000"/>
                </a:solidFill>
                <a:latin typeface="Times New Roman" panose="02020603050405020304" pitchFamily="18" charset="0"/>
              </a:rPr>
              <a:t>101010101010……10101011000000001000000010101101000110000101110110001110010100100101010010101011001000111110101101110000000010000000000001000101000000000000000000101000001110000111011001000000000000000100000000000110111110110100111111000000101010000000000001111101110010100110001001111011100000100000100000011000000000000101000000110010000001011110010110000101000110011001011010100000000110110101000000000100000000000000000011001111001100010000000000000000001000000010000000100000001000000010000000100000</a:t>
            </a:r>
            <a:endParaRPr lang="en-US" altLang="zh-CN" sz="2800">
              <a:latin typeface="Times New Roman" panose="02020603050405020304" pitchFamily="18" charset="0"/>
            </a:endParaRPr>
          </a:p>
        </p:txBody>
      </p:sp>
      <p:sp>
        <p:nvSpPr>
          <p:cNvPr id="16388" name="Text Box 4">
            <a:extLst>
              <a:ext uri="{FF2B5EF4-FFF2-40B4-BE49-F238E27FC236}">
                <a16:creationId xmlns:a16="http://schemas.microsoft.com/office/drawing/2014/main" id="{1E07ADC4-F21F-4E2B-BD29-F0AF006C5EDD}"/>
              </a:ext>
            </a:extLst>
          </p:cNvPr>
          <p:cNvSpPr txBox="1">
            <a:spLocks noChangeArrowheads="1"/>
          </p:cNvSpPr>
          <p:nvPr/>
        </p:nvSpPr>
        <p:spPr bwMode="auto">
          <a:xfrm>
            <a:off x="0" y="1208088"/>
            <a:ext cx="9144000" cy="5649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p:txBody>
      </p:sp>
      <p:sp>
        <p:nvSpPr>
          <p:cNvPr id="16389" name="Text Box 5">
            <a:extLst>
              <a:ext uri="{FF2B5EF4-FFF2-40B4-BE49-F238E27FC236}">
                <a16:creationId xmlns:a16="http://schemas.microsoft.com/office/drawing/2014/main" id="{AA464DFA-D275-420F-99C3-C3220E8609A4}"/>
              </a:ext>
            </a:extLst>
          </p:cNvPr>
          <p:cNvSpPr txBox="1">
            <a:spLocks noChangeArrowheads="1"/>
          </p:cNvSpPr>
          <p:nvPr/>
        </p:nvSpPr>
        <p:spPr bwMode="auto">
          <a:xfrm>
            <a:off x="320675" y="1422400"/>
            <a:ext cx="845185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a:solidFill>
                  <a:srgbClr val="000000"/>
                </a:solidFill>
                <a:latin typeface="Times New Roman" panose="02020603050405020304" pitchFamily="18" charset="0"/>
              </a:rPr>
              <a:t>                          </a:t>
            </a:r>
            <a:r>
              <a:rPr lang="zh-CN" altLang="en-US" sz="2800">
                <a:solidFill>
                  <a:srgbClr val="FF0000"/>
                </a:solidFill>
                <a:latin typeface="Times New Roman" panose="02020603050405020304" pitchFamily="18" charset="0"/>
              </a:rPr>
              <a:t>上述比特流的含义</a:t>
            </a:r>
          </a:p>
          <a:p>
            <a:pPr algn="just" eaLnBrk="1" hangingPunct="1"/>
            <a:r>
              <a:rPr lang="en-US" altLang="zh-CN" sz="2800" i="1">
                <a:solidFill>
                  <a:srgbClr val="3366FF"/>
                </a:solidFill>
                <a:latin typeface="Times New Roman" panose="02020603050405020304" pitchFamily="18" charset="0"/>
              </a:rPr>
              <a:t>101010101010……101010</a:t>
            </a:r>
            <a:r>
              <a:rPr lang="en-US" altLang="zh-CN" sz="2800" i="1">
                <a:solidFill>
                  <a:srgbClr val="800000"/>
                </a:solidFill>
                <a:latin typeface="Times New Roman" panose="02020603050405020304" pitchFamily="18" charset="0"/>
              </a:rPr>
              <a:t>11</a:t>
            </a:r>
            <a:r>
              <a:rPr lang="en-US" altLang="zh-CN" sz="2800">
                <a:solidFill>
                  <a:srgbClr val="33CCCC"/>
                </a:solidFill>
                <a:latin typeface="Times New Roman" panose="02020603050405020304" pitchFamily="18" charset="0"/>
              </a:rPr>
              <a:t>0000000010000000101011010001100001011101100011100101001001010100101010110010001111101011011100000000100000000000</a:t>
            </a:r>
            <a:r>
              <a:rPr lang="en-US" altLang="zh-CN" sz="2800">
                <a:solidFill>
                  <a:srgbClr val="000080"/>
                </a:solidFill>
                <a:latin typeface="Times New Roman" panose="02020603050405020304" pitchFamily="18" charset="0"/>
              </a:rPr>
              <a:t>0100010100000000000000000010100000111000011101100100000000000000010000000000011011111011010011111100000010101000000000000111110111001010011000100111101110000010</a:t>
            </a:r>
            <a:r>
              <a:rPr lang="en-US" altLang="zh-CN" sz="2800">
                <a:solidFill>
                  <a:srgbClr val="00FF00"/>
                </a:solidFill>
                <a:latin typeface="Times New Roman" panose="02020603050405020304" pitchFamily="18" charset="0"/>
              </a:rPr>
              <a:t>000010000001100000000000010100000011001000000101111001011000010100011001100101101010000000011011010100000000010000000000000000001100111100110001</a:t>
            </a:r>
            <a:r>
              <a:rPr lang="en-US" altLang="zh-CN" sz="2800">
                <a:solidFill>
                  <a:srgbClr val="3366FF"/>
                </a:solidFill>
                <a:latin typeface="Times New Roman" panose="02020603050405020304" pitchFamily="18" charset="0"/>
              </a:rPr>
              <a:t>0000000000000000001000000010000000100000001000000010000000100000</a:t>
            </a:r>
          </a:p>
        </p:txBody>
      </p:sp>
      <p:sp>
        <p:nvSpPr>
          <p:cNvPr id="16390" name="AutoShape 6">
            <a:extLst>
              <a:ext uri="{FF2B5EF4-FFF2-40B4-BE49-F238E27FC236}">
                <a16:creationId xmlns:a16="http://schemas.microsoft.com/office/drawing/2014/main" id="{AACB280B-6F45-4CD5-9728-27030B2824B9}"/>
              </a:ext>
            </a:extLst>
          </p:cNvPr>
          <p:cNvSpPr>
            <a:spLocks noChangeArrowheads="1"/>
          </p:cNvSpPr>
          <p:nvPr/>
        </p:nvSpPr>
        <p:spPr bwMode="auto">
          <a:xfrm>
            <a:off x="3871913" y="631825"/>
            <a:ext cx="1978025" cy="765175"/>
          </a:xfrm>
          <a:prstGeom prst="wedgeRoundRectCallout">
            <a:avLst>
              <a:gd name="adj1" fmla="val -132102"/>
              <a:gd name="adj2" fmla="val 147718"/>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同步序列</a:t>
            </a:r>
            <a:r>
              <a:rPr lang="en-US" altLang="zh-CN" sz="2400">
                <a:latin typeface="Times New Roman" panose="02020603050405020304" pitchFamily="18" charset="0"/>
              </a:rPr>
              <a:t>,</a:t>
            </a:r>
          </a:p>
          <a:p>
            <a:pPr algn="ctr" eaLnBrk="1" hangingPunct="1"/>
            <a:r>
              <a:rPr lang="en-US" altLang="zh-CN" sz="2400">
                <a:latin typeface="Times New Roman" panose="02020603050405020304" pitchFamily="18" charset="0"/>
              </a:rPr>
              <a:t>(≧ 8</a:t>
            </a:r>
            <a:r>
              <a:rPr lang="zh-CN" altLang="en-US" sz="2400">
                <a:latin typeface="Times New Roman" panose="02020603050405020304" pitchFamily="18" charset="0"/>
              </a:rPr>
              <a:t>字节</a:t>
            </a:r>
            <a:r>
              <a:rPr lang="en-US" altLang="zh-CN" sz="2400">
                <a:latin typeface="Times New Roman" panose="02020603050405020304" pitchFamily="18" charset="0"/>
              </a:rPr>
              <a:t>)</a:t>
            </a:r>
          </a:p>
        </p:txBody>
      </p:sp>
      <p:sp>
        <p:nvSpPr>
          <p:cNvPr id="16391" name="AutoShape 7">
            <a:extLst>
              <a:ext uri="{FF2B5EF4-FFF2-40B4-BE49-F238E27FC236}">
                <a16:creationId xmlns:a16="http://schemas.microsoft.com/office/drawing/2014/main" id="{052A6B30-479B-49A5-8CB0-02C67EC6026F}"/>
              </a:ext>
            </a:extLst>
          </p:cNvPr>
          <p:cNvSpPr>
            <a:spLocks noChangeArrowheads="1"/>
          </p:cNvSpPr>
          <p:nvPr/>
        </p:nvSpPr>
        <p:spPr bwMode="auto">
          <a:xfrm>
            <a:off x="6238875" y="1647825"/>
            <a:ext cx="1976438" cy="790575"/>
          </a:xfrm>
          <a:prstGeom prst="wedgeRoundRectCallout">
            <a:avLst>
              <a:gd name="adj1" fmla="val -72491"/>
              <a:gd name="adj2" fmla="val 120282"/>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FF0000"/>
                </a:solidFill>
                <a:latin typeface="Times New Roman" panose="02020603050405020304" pitchFamily="18" charset="0"/>
              </a:rPr>
              <a:t>以太帧头</a:t>
            </a:r>
          </a:p>
          <a:p>
            <a:pPr algn="ctr" eaLnBrk="1" hangingPunct="1"/>
            <a:r>
              <a:rPr lang="en-US" altLang="zh-CN" sz="2400">
                <a:solidFill>
                  <a:srgbClr val="FF0000"/>
                </a:solidFill>
                <a:latin typeface="Times New Roman" panose="02020603050405020304" pitchFamily="18" charset="0"/>
              </a:rPr>
              <a:t>(14</a:t>
            </a:r>
            <a:r>
              <a:rPr lang="zh-CN" altLang="en-US" sz="2400">
                <a:solidFill>
                  <a:srgbClr val="FF0000"/>
                </a:solidFill>
                <a:latin typeface="Times New Roman" panose="02020603050405020304" pitchFamily="18" charset="0"/>
              </a:rPr>
              <a:t>字节</a:t>
            </a:r>
            <a:r>
              <a:rPr lang="en-US" altLang="zh-CN" sz="2400">
                <a:solidFill>
                  <a:srgbClr val="FF0000"/>
                </a:solidFill>
                <a:latin typeface="Times New Roman" panose="02020603050405020304" pitchFamily="18" charset="0"/>
              </a:rPr>
              <a:t>)</a:t>
            </a:r>
          </a:p>
        </p:txBody>
      </p:sp>
      <p:sp>
        <p:nvSpPr>
          <p:cNvPr id="16392" name="AutoShape 8">
            <a:extLst>
              <a:ext uri="{FF2B5EF4-FFF2-40B4-BE49-F238E27FC236}">
                <a16:creationId xmlns:a16="http://schemas.microsoft.com/office/drawing/2014/main" id="{538E93ED-FB17-4CBE-9930-093C492CC777}"/>
              </a:ext>
            </a:extLst>
          </p:cNvPr>
          <p:cNvSpPr>
            <a:spLocks noChangeArrowheads="1"/>
          </p:cNvSpPr>
          <p:nvPr/>
        </p:nvSpPr>
        <p:spPr bwMode="auto">
          <a:xfrm>
            <a:off x="5978525" y="2995613"/>
            <a:ext cx="1952625" cy="741362"/>
          </a:xfrm>
          <a:prstGeom prst="wedgeRoundRectCallout">
            <a:avLst>
              <a:gd name="adj1" fmla="val -56421"/>
              <a:gd name="adj2" fmla="val 117023"/>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rPr>
              <a:t>IP</a:t>
            </a:r>
            <a:r>
              <a:rPr lang="zh-CN" altLang="en-US" sz="2400">
                <a:latin typeface="Times New Roman" panose="02020603050405020304" pitchFamily="18" charset="0"/>
              </a:rPr>
              <a:t>报头</a:t>
            </a:r>
          </a:p>
          <a:p>
            <a:pPr algn="ctr" eaLnBrk="1" hangingPunct="1"/>
            <a:r>
              <a:rPr lang="en-US" altLang="zh-CN" sz="2400">
                <a:latin typeface="Times New Roman" panose="02020603050405020304" pitchFamily="18" charset="0"/>
              </a:rPr>
              <a:t>(20</a:t>
            </a:r>
            <a:r>
              <a:rPr lang="zh-CN" altLang="en-US" sz="2400">
                <a:latin typeface="Times New Roman" panose="02020603050405020304" pitchFamily="18" charset="0"/>
              </a:rPr>
              <a:t>字节</a:t>
            </a:r>
            <a:r>
              <a:rPr lang="en-US" altLang="zh-CN" sz="2400">
                <a:latin typeface="Times New Roman" panose="02020603050405020304" pitchFamily="18" charset="0"/>
              </a:rPr>
              <a:t>)</a:t>
            </a:r>
          </a:p>
        </p:txBody>
      </p:sp>
      <p:sp>
        <p:nvSpPr>
          <p:cNvPr id="16393" name="AutoShape 9">
            <a:extLst>
              <a:ext uri="{FF2B5EF4-FFF2-40B4-BE49-F238E27FC236}">
                <a16:creationId xmlns:a16="http://schemas.microsoft.com/office/drawing/2014/main" id="{4DEA7169-2EC2-4E3B-8E66-1969779F36DB}"/>
              </a:ext>
            </a:extLst>
          </p:cNvPr>
          <p:cNvSpPr>
            <a:spLocks noChangeArrowheads="1"/>
          </p:cNvSpPr>
          <p:nvPr/>
        </p:nvSpPr>
        <p:spPr bwMode="auto">
          <a:xfrm>
            <a:off x="4433888" y="4438650"/>
            <a:ext cx="2247900" cy="741363"/>
          </a:xfrm>
          <a:prstGeom prst="wedgeRoundRectCallout">
            <a:avLst>
              <a:gd name="adj1" fmla="val -43713"/>
              <a:gd name="adj2" fmla="val 113597"/>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F0000"/>
                </a:solidFill>
                <a:latin typeface="Times New Roman" panose="02020603050405020304" pitchFamily="18" charset="0"/>
              </a:rPr>
              <a:t>TCP</a:t>
            </a:r>
            <a:r>
              <a:rPr lang="zh-CN" altLang="en-US" sz="2400">
                <a:solidFill>
                  <a:srgbClr val="FF0000"/>
                </a:solidFill>
                <a:latin typeface="Times New Roman" panose="02020603050405020304" pitchFamily="18" charset="0"/>
              </a:rPr>
              <a:t>报头</a:t>
            </a:r>
          </a:p>
          <a:p>
            <a:pPr algn="ctr" eaLnBrk="1" hangingPunct="1"/>
            <a:r>
              <a:rPr lang="en-US" altLang="zh-CN" sz="2400">
                <a:solidFill>
                  <a:srgbClr val="FF0000"/>
                </a:solidFill>
                <a:latin typeface="Times New Roman" panose="02020603050405020304" pitchFamily="18" charset="0"/>
              </a:rPr>
              <a:t>(20</a:t>
            </a:r>
            <a:r>
              <a:rPr lang="zh-CN" altLang="en-US" sz="2400">
                <a:solidFill>
                  <a:srgbClr val="FF0000"/>
                </a:solidFill>
                <a:latin typeface="Times New Roman" panose="02020603050405020304" pitchFamily="18" charset="0"/>
              </a:rPr>
              <a:t>字节</a:t>
            </a:r>
            <a:r>
              <a:rPr lang="en-US" altLang="zh-CN" sz="2400">
                <a:solidFill>
                  <a:srgbClr val="FF0000"/>
                </a:solidFill>
                <a:latin typeface="Times New Roman" panose="02020603050405020304" pitchFamily="18" charset="0"/>
              </a:rPr>
              <a:t>)</a:t>
            </a:r>
          </a:p>
        </p:txBody>
      </p:sp>
      <p:sp>
        <p:nvSpPr>
          <p:cNvPr id="16394" name="AutoShape 10">
            <a:extLst>
              <a:ext uri="{FF2B5EF4-FFF2-40B4-BE49-F238E27FC236}">
                <a16:creationId xmlns:a16="http://schemas.microsoft.com/office/drawing/2014/main" id="{E636C7E3-0045-4A1D-8C0F-84272B50CF7B}"/>
              </a:ext>
            </a:extLst>
          </p:cNvPr>
          <p:cNvSpPr>
            <a:spLocks noChangeArrowheads="1"/>
          </p:cNvSpPr>
          <p:nvPr/>
        </p:nvSpPr>
        <p:spPr bwMode="auto">
          <a:xfrm>
            <a:off x="6535738" y="5256213"/>
            <a:ext cx="1854200" cy="754062"/>
          </a:xfrm>
          <a:prstGeom prst="wedgeRoundRectCallout">
            <a:avLst>
              <a:gd name="adj1" fmla="val -93065"/>
              <a:gd name="adj2" fmla="val 73579"/>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Times New Roman" panose="02020603050405020304" pitchFamily="18" charset="0"/>
              </a:rPr>
              <a:t>数据</a:t>
            </a:r>
          </a:p>
        </p:txBody>
      </p:sp>
      <p:sp>
        <p:nvSpPr>
          <p:cNvPr id="16395" name="AutoShape 11">
            <a:extLst>
              <a:ext uri="{FF2B5EF4-FFF2-40B4-BE49-F238E27FC236}">
                <a16:creationId xmlns:a16="http://schemas.microsoft.com/office/drawing/2014/main" id="{640E4AA3-F019-418F-9AFC-002C46EA861B}"/>
              </a:ext>
            </a:extLst>
          </p:cNvPr>
          <p:cNvSpPr>
            <a:spLocks noChangeArrowheads="1"/>
          </p:cNvSpPr>
          <p:nvPr/>
        </p:nvSpPr>
        <p:spPr bwMode="auto">
          <a:xfrm>
            <a:off x="6308725" y="690563"/>
            <a:ext cx="1978025" cy="836612"/>
          </a:xfrm>
          <a:prstGeom prst="wedgeRoundRectCallout">
            <a:avLst>
              <a:gd name="adj1" fmla="val -138204"/>
              <a:gd name="adj2" fmla="val 119259"/>
              <a:gd name="adj3" fmla="val 16667"/>
            </a:avLst>
          </a:prstGeom>
          <a:solidFill>
            <a:srgbClr val="00E4A8"/>
          </a:solidFill>
          <a:ln w="9525">
            <a:solidFill>
              <a:schemeClr val="tx1"/>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同步结束</a:t>
            </a:r>
            <a:r>
              <a:rPr lang="en-US" altLang="zh-CN" sz="2400">
                <a:latin typeface="Times New Roman" panose="02020603050405020304" pitchFamily="18" charset="0"/>
              </a:rPr>
              <a:t>,</a:t>
            </a:r>
            <a:r>
              <a:rPr lang="zh-CN" altLang="en-US" sz="2400">
                <a:latin typeface="Times New Roman" panose="02020603050405020304" pitchFamily="18" charset="0"/>
              </a:rPr>
              <a:t>数据开始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1+#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9">
                                            <p:txEl>
                                              <p:pRg st="0" end="0"/>
                                            </p:txEl>
                                          </p:spTgt>
                                        </p:tgtEl>
                                        <p:attrNameLst>
                                          <p:attrName>style.visibility</p:attrName>
                                        </p:attrNameLst>
                                      </p:cBhvr>
                                      <p:to>
                                        <p:strVal val="visible"/>
                                      </p:to>
                                    </p:set>
                                    <p:anim calcmode="lin" valueType="num">
                                      <p:cBhvr additive="base">
                                        <p:cTn id="13" dur="500" fill="hold"/>
                                        <p:tgtEl>
                                          <p:spTgt spid="1638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3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89">
                                            <p:txEl>
                                              <p:pRg st="1" end="1"/>
                                            </p:txEl>
                                          </p:spTgt>
                                        </p:tgtEl>
                                        <p:attrNameLst>
                                          <p:attrName>style.visibility</p:attrName>
                                        </p:attrNameLst>
                                      </p:cBhvr>
                                      <p:to>
                                        <p:strVal val="visible"/>
                                      </p:to>
                                    </p:set>
                                    <p:anim calcmode="lin" valueType="num">
                                      <p:cBhvr additive="base">
                                        <p:cTn id="19" dur="500" fill="hold"/>
                                        <p:tgtEl>
                                          <p:spTgt spid="1638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3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390"/>
                                        </p:tgtEl>
                                        <p:attrNameLst>
                                          <p:attrName>style.visibility</p:attrName>
                                        </p:attrNameLst>
                                      </p:cBhvr>
                                      <p:to>
                                        <p:strVal val="visible"/>
                                      </p:to>
                                    </p:set>
                                    <p:anim calcmode="lin" valueType="num">
                                      <p:cBhvr additive="base">
                                        <p:cTn id="25" dur="500" fill="hold"/>
                                        <p:tgtEl>
                                          <p:spTgt spid="16390"/>
                                        </p:tgtEl>
                                        <p:attrNameLst>
                                          <p:attrName>ppt_x</p:attrName>
                                        </p:attrNameLst>
                                      </p:cBhvr>
                                      <p:tavLst>
                                        <p:tav tm="0">
                                          <p:val>
                                            <p:strVal val="1+#ppt_w/2"/>
                                          </p:val>
                                        </p:tav>
                                        <p:tav tm="100000">
                                          <p:val>
                                            <p:strVal val="#ppt_x"/>
                                          </p:val>
                                        </p:tav>
                                      </p:tavLst>
                                    </p:anim>
                                    <p:anim calcmode="lin" valueType="num">
                                      <p:cBhvr additive="base">
                                        <p:cTn id="26"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395"/>
                                        </p:tgtEl>
                                        <p:attrNameLst>
                                          <p:attrName>style.visibility</p:attrName>
                                        </p:attrNameLst>
                                      </p:cBhvr>
                                      <p:to>
                                        <p:strVal val="visible"/>
                                      </p:to>
                                    </p:set>
                                    <p:anim calcmode="lin" valueType="num">
                                      <p:cBhvr additive="base">
                                        <p:cTn id="31" dur="500" fill="hold"/>
                                        <p:tgtEl>
                                          <p:spTgt spid="16395"/>
                                        </p:tgtEl>
                                        <p:attrNameLst>
                                          <p:attrName>ppt_x</p:attrName>
                                        </p:attrNameLst>
                                      </p:cBhvr>
                                      <p:tavLst>
                                        <p:tav tm="0">
                                          <p:val>
                                            <p:strVal val="1+#ppt_w/2"/>
                                          </p:val>
                                        </p:tav>
                                        <p:tav tm="100000">
                                          <p:val>
                                            <p:strVal val="#ppt_x"/>
                                          </p:val>
                                        </p:tav>
                                      </p:tavLst>
                                    </p:anim>
                                    <p:anim calcmode="lin" valueType="num">
                                      <p:cBhvr additive="base">
                                        <p:cTn id="32" dur="500" fill="hold"/>
                                        <p:tgtEl>
                                          <p:spTgt spid="1639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391"/>
                                        </p:tgtEl>
                                        <p:attrNameLst>
                                          <p:attrName>style.visibility</p:attrName>
                                        </p:attrNameLst>
                                      </p:cBhvr>
                                      <p:to>
                                        <p:strVal val="visible"/>
                                      </p:to>
                                    </p:set>
                                    <p:anim calcmode="lin" valueType="num">
                                      <p:cBhvr additive="base">
                                        <p:cTn id="37" dur="500" fill="hold"/>
                                        <p:tgtEl>
                                          <p:spTgt spid="16391"/>
                                        </p:tgtEl>
                                        <p:attrNameLst>
                                          <p:attrName>ppt_x</p:attrName>
                                        </p:attrNameLst>
                                      </p:cBhvr>
                                      <p:tavLst>
                                        <p:tav tm="0">
                                          <p:val>
                                            <p:strVal val="1+#ppt_w/2"/>
                                          </p:val>
                                        </p:tav>
                                        <p:tav tm="100000">
                                          <p:val>
                                            <p:strVal val="#ppt_x"/>
                                          </p:val>
                                        </p:tav>
                                      </p:tavLst>
                                    </p:anim>
                                    <p:anim calcmode="lin" valueType="num">
                                      <p:cBhvr additive="base">
                                        <p:cTn id="38"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6392"/>
                                        </p:tgtEl>
                                        <p:attrNameLst>
                                          <p:attrName>style.visibility</p:attrName>
                                        </p:attrNameLst>
                                      </p:cBhvr>
                                      <p:to>
                                        <p:strVal val="visible"/>
                                      </p:to>
                                    </p:set>
                                    <p:anim calcmode="lin" valueType="num">
                                      <p:cBhvr additive="base">
                                        <p:cTn id="43" dur="500" fill="hold"/>
                                        <p:tgtEl>
                                          <p:spTgt spid="16392"/>
                                        </p:tgtEl>
                                        <p:attrNameLst>
                                          <p:attrName>ppt_x</p:attrName>
                                        </p:attrNameLst>
                                      </p:cBhvr>
                                      <p:tavLst>
                                        <p:tav tm="0">
                                          <p:val>
                                            <p:strVal val="1+#ppt_w/2"/>
                                          </p:val>
                                        </p:tav>
                                        <p:tav tm="100000">
                                          <p:val>
                                            <p:strVal val="#ppt_x"/>
                                          </p:val>
                                        </p:tav>
                                      </p:tavLst>
                                    </p:anim>
                                    <p:anim calcmode="lin" valueType="num">
                                      <p:cBhvr additive="base">
                                        <p:cTn id="44" dur="500" fill="hold"/>
                                        <p:tgtEl>
                                          <p:spTgt spid="1639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6393"/>
                                        </p:tgtEl>
                                        <p:attrNameLst>
                                          <p:attrName>style.visibility</p:attrName>
                                        </p:attrNameLst>
                                      </p:cBhvr>
                                      <p:to>
                                        <p:strVal val="visible"/>
                                      </p:to>
                                    </p:set>
                                    <p:anim calcmode="lin" valueType="num">
                                      <p:cBhvr additive="base">
                                        <p:cTn id="49" dur="500" fill="hold"/>
                                        <p:tgtEl>
                                          <p:spTgt spid="16393"/>
                                        </p:tgtEl>
                                        <p:attrNameLst>
                                          <p:attrName>ppt_x</p:attrName>
                                        </p:attrNameLst>
                                      </p:cBhvr>
                                      <p:tavLst>
                                        <p:tav tm="0">
                                          <p:val>
                                            <p:strVal val="1+#ppt_w/2"/>
                                          </p:val>
                                        </p:tav>
                                        <p:tav tm="100000">
                                          <p:val>
                                            <p:strVal val="#ppt_x"/>
                                          </p:val>
                                        </p:tav>
                                      </p:tavLst>
                                    </p:anim>
                                    <p:anim calcmode="lin" valueType="num">
                                      <p:cBhvr additive="base">
                                        <p:cTn id="50" dur="500" fill="hold"/>
                                        <p:tgtEl>
                                          <p:spTgt spid="1639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6394"/>
                                        </p:tgtEl>
                                        <p:attrNameLst>
                                          <p:attrName>style.visibility</p:attrName>
                                        </p:attrNameLst>
                                      </p:cBhvr>
                                      <p:to>
                                        <p:strVal val="visible"/>
                                      </p:to>
                                    </p:set>
                                    <p:anim calcmode="lin" valueType="num">
                                      <p:cBhvr additive="base">
                                        <p:cTn id="55" dur="500" fill="hold"/>
                                        <p:tgtEl>
                                          <p:spTgt spid="16394"/>
                                        </p:tgtEl>
                                        <p:attrNameLst>
                                          <p:attrName>ppt_x</p:attrName>
                                        </p:attrNameLst>
                                      </p:cBhvr>
                                      <p:tavLst>
                                        <p:tav tm="0">
                                          <p:val>
                                            <p:strVal val="1+#ppt_w/2"/>
                                          </p:val>
                                        </p:tav>
                                        <p:tav tm="100000">
                                          <p:val>
                                            <p:strVal val="#ppt_x"/>
                                          </p:val>
                                        </p:tav>
                                      </p:tavLst>
                                    </p:anim>
                                    <p:anim calcmode="lin" valueType="num">
                                      <p:cBhvr additive="base">
                                        <p:cTn id="56" dur="500" fill="hold"/>
                                        <p:tgtEl>
                                          <p:spTgt spid="16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89" grpId="0" build="p"/>
      <p:bldP spid="16390" grpId="0" animBg="1"/>
      <p:bldP spid="16391" grpId="0" animBg="1"/>
      <p:bldP spid="16392" grpId="0" animBg="1"/>
      <p:bldP spid="16393" grpId="0" animBg="1"/>
      <p:bldP spid="16394" grpId="0" animBg="1"/>
      <p:bldP spid="1639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5" descr="npf-npf">
            <a:extLst>
              <a:ext uri="{FF2B5EF4-FFF2-40B4-BE49-F238E27FC236}">
                <a16:creationId xmlns:a16="http://schemas.microsoft.com/office/drawing/2014/main" id="{EBC129F9-0423-45BD-AFDA-CB752FAD1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8913"/>
            <a:ext cx="7200900"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3">
            <a:extLst>
              <a:ext uri="{FF2B5EF4-FFF2-40B4-BE49-F238E27FC236}">
                <a16:creationId xmlns:a16="http://schemas.microsoft.com/office/drawing/2014/main" id="{B1CF8DAB-E843-458F-BB53-2BE557D5B506}"/>
              </a:ext>
            </a:extLst>
          </p:cNvPr>
          <p:cNvSpPr>
            <a:spLocks noGrp="1"/>
          </p:cNvSpPr>
          <p:nvPr>
            <p:ph idx="1"/>
          </p:nvPr>
        </p:nvSpPr>
        <p:spPr>
          <a:xfrm>
            <a:off x="325438" y="6381750"/>
            <a:ext cx="7772400" cy="381000"/>
          </a:xfrm>
        </p:spPr>
        <p:txBody>
          <a:bodyPr/>
          <a:lstStyle/>
          <a:p>
            <a:pPr indent="-254000" algn="ctr">
              <a:lnSpc>
                <a:spcPct val="90000"/>
              </a:lnSpc>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WinPcap </a:t>
            </a:r>
            <a:r>
              <a:rPr lang="zh-CN" altLang="en-US" sz="2000">
                <a:latin typeface="Times New Roman" panose="02020603050405020304" pitchFamily="18" charset="0"/>
                <a:cs typeface="Times New Roman" panose="02020603050405020304" pitchFamily="18" charset="0"/>
              </a:rPr>
              <a:t>结构图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8B84AF7C-1292-489C-AD03-C5185B0FD102}"/>
              </a:ext>
            </a:extLst>
          </p:cNvPr>
          <p:cNvSpPr>
            <a:spLocks noGrp="1"/>
          </p:cNvSpPr>
          <p:nvPr>
            <p:ph idx="1"/>
          </p:nvPr>
        </p:nvSpPr>
        <p:spPr>
          <a:xfrm>
            <a:off x="647700" y="1844675"/>
            <a:ext cx="7848600" cy="4298950"/>
          </a:xfrm>
        </p:spPr>
        <p:txBody>
          <a:bodyPr/>
          <a:lstStyle/>
          <a:p>
            <a:pPr marL="469900" lvl="1" indent="0">
              <a:lnSpc>
                <a:spcPct val="150000"/>
              </a:lnSpc>
              <a:buFont typeface="Wingdings" panose="05000000000000000000" pitchFamily="2" charset="2"/>
              <a:buNone/>
            </a:pPr>
            <a:r>
              <a:rPr lang="zh-CN" altLang="en-US" sz="2000">
                <a:latin typeface="Times New Roman" panose="02020603050405020304" pitchFamily="18" charset="0"/>
                <a:cs typeface="Times New Roman" panose="02020603050405020304" pitchFamily="18" charset="0"/>
              </a:rPr>
              <a:t>底层的动态连接库</a:t>
            </a:r>
            <a:r>
              <a:rPr lang="en-US" altLang="zh-CN" sz="2000">
                <a:latin typeface="Times New Roman" panose="02020603050405020304" pitchFamily="18" charset="0"/>
                <a:cs typeface="Times New Roman" panose="02020603050405020304" pitchFamily="18" charset="0"/>
              </a:rPr>
              <a:t>Packet.dll</a:t>
            </a:r>
            <a:r>
              <a:rPr lang="zh-CN" altLang="en-US" sz="2000" b="1">
                <a:latin typeface="楷体_GB2312"/>
                <a:ea typeface="楷体_GB2312"/>
                <a:cs typeface="楷体_GB2312"/>
              </a:rPr>
              <a:t>（</a:t>
            </a:r>
            <a:r>
              <a:rPr lang="en-US" altLang="zh-CN" sz="2000" b="1">
                <a:latin typeface="楷体_GB2312"/>
                <a:ea typeface="楷体_GB2312"/>
                <a:cs typeface="楷体_GB2312"/>
              </a:rPr>
              <a:t>Packet Driver API)</a:t>
            </a:r>
            <a:endParaRPr lang="en-US" altLang="zh-CN" sz="2000">
              <a:latin typeface="Times New Roman" panose="02020603050405020304" pitchFamily="18" charset="0"/>
              <a:cs typeface="Times New Roman" panose="02020603050405020304" pitchFamily="18" charset="0"/>
            </a:endParaRPr>
          </a:p>
          <a:p>
            <a:pPr marL="0" lvl="2" indent="355600">
              <a:lnSpc>
                <a:spcPct val="150000"/>
              </a:lnSpc>
              <a:buFont typeface="Wingdings" panose="05000000000000000000" pitchFamily="2" charset="2"/>
              <a:buChar char="Ø"/>
            </a:pPr>
            <a:r>
              <a:rPr lang="zh-CN" altLang="en-US" sz="2000" b="1">
                <a:latin typeface="楷体_GB2312"/>
                <a:ea typeface="楷体_GB2312"/>
                <a:cs typeface="楷体_GB2312"/>
              </a:rPr>
              <a:t>直接映射了内核的调用，提供了一个底层的</a:t>
            </a:r>
            <a:r>
              <a:rPr lang="en-US" altLang="zh-CN" sz="2000" b="1">
                <a:latin typeface="楷体_GB2312"/>
                <a:ea typeface="楷体_GB2312"/>
                <a:cs typeface="楷体_GB2312"/>
              </a:rPr>
              <a:t>API</a:t>
            </a:r>
            <a:r>
              <a:rPr lang="zh-CN" altLang="en-US" sz="2000" b="1">
                <a:latin typeface="楷体_GB2312"/>
                <a:ea typeface="楷体_GB2312"/>
                <a:cs typeface="楷体_GB2312"/>
              </a:rPr>
              <a:t>访问接口，可以直接访问网卡，</a:t>
            </a:r>
            <a:r>
              <a:rPr lang="zh-CN" altLang="en-US" sz="2000">
                <a:latin typeface="Times New Roman" panose="02020603050405020304" pitchFamily="18" charset="0"/>
                <a:cs typeface="Times New Roman" panose="02020603050405020304" pitchFamily="18" charset="0"/>
              </a:rPr>
              <a:t>为不同的</a:t>
            </a:r>
            <a:r>
              <a:rPr lang="en-US" altLang="zh-CN" sz="2000">
                <a:latin typeface="Times New Roman" panose="02020603050405020304" pitchFamily="18" charset="0"/>
                <a:cs typeface="Times New Roman" panose="02020603050405020304" pitchFamily="18" charset="0"/>
              </a:rPr>
              <a:t>win32</a:t>
            </a:r>
            <a:r>
              <a:rPr lang="zh-CN" altLang="en-US" sz="2000">
                <a:latin typeface="Times New Roman" panose="02020603050405020304" pitchFamily="18" charset="0"/>
                <a:cs typeface="Times New Roman" panose="02020603050405020304" pitchFamily="18" charset="0"/>
              </a:rPr>
              <a:t>平台提供了一个公共的调用接口。</a:t>
            </a:r>
            <a:endParaRPr lang="en-US" altLang="zh-CN" sz="2000">
              <a:latin typeface="Times New Roman" panose="02020603050405020304" pitchFamily="18" charset="0"/>
              <a:cs typeface="Times New Roman" panose="02020603050405020304" pitchFamily="18" charset="0"/>
            </a:endParaRPr>
          </a:p>
          <a:p>
            <a:pPr marL="0" lvl="2" indent="355600">
              <a:lnSpc>
                <a:spcPct val="150000"/>
              </a:lnSpc>
              <a:buFont typeface="Wingdings" panose="05000000000000000000" pitchFamily="2" charset="2"/>
              <a:buChar char="Ø"/>
            </a:pPr>
            <a:r>
              <a:rPr lang="zh-CN" altLang="en-US" sz="2000">
                <a:latin typeface="Times New Roman" panose="02020603050405020304" pitchFamily="18" charset="0"/>
                <a:cs typeface="Times New Roman" panose="02020603050405020304" pitchFamily="18" charset="0"/>
              </a:rPr>
              <a:t>不同版本的</a:t>
            </a:r>
            <a:r>
              <a:rPr lang="en-US" altLang="zh-CN" sz="2000">
                <a:latin typeface="Times New Roman" panose="02020603050405020304" pitchFamily="18" charset="0"/>
                <a:cs typeface="Times New Roman" panose="02020603050405020304" pitchFamily="18" charset="0"/>
              </a:rPr>
              <a:t>Windows</a:t>
            </a:r>
            <a:r>
              <a:rPr lang="zh-CN" altLang="en-US" sz="2000">
                <a:latin typeface="Times New Roman" panose="02020603050405020304" pitchFamily="18" charset="0"/>
                <a:cs typeface="Times New Roman" panose="02020603050405020304" pitchFamily="18" charset="0"/>
              </a:rPr>
              <a:t>系统都有自己的内核模块和用户层模块，</a:t>
            </a:r>
            <a:r>
              <a:rPr lang="en-US" altLang="zh-CN" sz="2000">
                <a:latin typeface="Times New Roman" panose="02020603050405020304" pitchFamily="18" charset="0"/>
                <a:cs typeface="Times New Roman" panose="02020603050405020304" pitchFamily="18" charset="0"/>
              </a:rPr>
              <a:t>Packet.dll</a:t>
            </a:r>
            <a:r>
              <a:rPr lang="zh-CN" altLang="en-US" sz="2000">
                <a:latin typeface="Times New Roman" panose="02020603050405020304" pitchFamily="18" charset="0"/>
                <a:cs typeface="Times New Roman" panose="02020603050405020304" pitchFamily="18" charset="0"/>
              </a:rPr>
              <a:t>用于解决这些不同。</a:t>
            </a:r>
            <a:endParaRPr lang="en-US" altLang="zh-CN" sz="2000">
              <a:latin typeface="Times New Roman" panose="02020603050405020304" pitchFamily="18" charset="0"/>
              <a:cs typeface="Times New Roman" panose="02020603050405020304" pitchFamily="18" charset="0"/>
            </a:endParaRPr>
          </a:p>
          <a:p>
            <a:pPr marL="0" lvl="2" indent="355600">
              <a:lnSpc>
                <a:spcPct val="150000"/>
              </a:lnSpc>
              <a:buFont typeface="Wingdings" panose="05000000000000000000" pitchFamily="2" charset="2"/>
              <a:buChar char="Ø"/>
            </a:pPr>
            <a:r>
              <a:rPr lang="zh-CN" altLang="en-US" sz="2000">
                <a:latin typeface="Times New Roman" panose="02020603050405020304" pitchFamily="18" charset="0"/>
                <a:cs typeface="Times New Roman" panose="02020603050405020304" pitchFamily="18" charset="0"/>
              </a:rPr>
              <a:t>调用</a:t>
            </a:r>
            <a:r>
              <a:rPr lang="en-US" altLang="zh-CN" sz="2000">
                <a:latin typeface="Times New Roman" panose="02020603050405020304" pitchFamily="18" charset="0"/>
                <a:cs typeface="Times New Roman" panose="02020603050405020304" pitchFamily="18" charset="0"/>
              </a:rPr>
              <a:t>Packet.dll</a:t>
            </a:r>
            <a:r>
              <a:rPr lang="zh-CN" altLang="en-US" sz="2000">
                <a:latin typeface="Times New Roman" panose="02020603050405020304" pitchFamily="18" charset="0"/>
                <a:cs typeface="Times New Roman" panose="02020603050405020304" pitchFamily="18" charset="0"/>
              </a:rPr>
              <a:t>的程序可以运行在不同版本的</a:t>
            </a:r>
            <a:r>
              <a:rPr lang="en-US" altLang="zh-CN" sz="2000">
                <a:latin typeface="Times New Roman" panose="02020603050405020304" pitchFamily="18" charset="0"/>
                <a:cs typeface="Times New Roman" panose="02020603050405020304" pitchFamily="18" charset="0"/>
              </a:rPr>
              <a:t>Windows</a:t>
            </a:r>
            <a:r>
              <a:rPr lang="zh-CN" altLang="en-US" sz="2000">
                <a:latin typeface="Times New Roman" panose="02020603050405020304" pitchFamily="18" charset="0"/>
                <a:cs typeface="Times New Roman" panose="02020603050405020304" pitchFamily="18" charset="0"/>
              </a:rPr>
              <a:t>平台上，而无需重新编译。 </a:t>
            </a:r>
            <a:br>
              <a:rPr lang="zh-CN" altLang="en-US" sz="2000">
                <a:latin typeface="Times New Roman" panose="02020603050405020304" pitchFamily="18" charset="0"/>
                <a:cs typeface="Times New Roman" panose="02020603050405020304" pitchFamily="18" charset="0"/>
              </a:rPr>
            </a:br>
            <a:r>
              <a:rPr lang="zh-CN" altLang="en-US" sz="2000">
                <a:latin typeface="Times New Roman" panose="02020603050405020304" pitchFamily="18" charset="0"/>
                <a:cs typeface="Times New Roman" panose="02020603050405020304" pitchFamily="18" charset="0"/>
              </a:rPr>
              <a:t> </a:t>
            </a:r>
          </a:p>
        </p:txBody>
      </p:sp>
      <p:sp>
        <p:nvSpPr>
          <p:cNvPr id="61443" name="Rectangle 2">
            <a:extLst>
              <a:ext uri="{FF2B5EF4-FFF2-40B4-BE49-F238E27FC236}">
                <a16:creationId xmlns:a16="http://schemas.microsoft.com/office/drawing/2014/main" id="{08793C07-0A83-444B-9C43-832D3E6F7994}"/>
              </a:ext>
            </a:extLst>
          </p:cNvPr>
          <p:cNvSpPr>
            <a:spLocks noGrp="1" noChangeArrowheads="1"/>
          </p:cNvSpPr>
          <p:nvPr>
            <p:ph type="title"/>
          </p:nvPr>
        </p:nvSpPr>
        <p:spPr>
          <a:xfrm>
            <a:off x="571500" y="563563"/>
            <a:ext cx="8001000" cy="936625"/>
          </a:xfrm>
        </p:spPr>
        <p:txBody>
          <a:bodyPr/>
          <a:lstStyle/>
          <a:p>
            <a:pPr eaLnBrk="1" hangingPunct="1"/>
            <a:r>
              <a:rPr lang="en-US" altLang="zh-CN" b="1"/>
              <a:t>WinPcap</a:t>
            </a:r>
            <a:r>
              <a:rPr lang="zh-CN" altLang="en-US" b="1"/>
              <a:t>组成</a:t>
            </a:r>
            <a:r>
              <a:rPr lang="en-US" altLang="zh-CN" b="1"/>
              <a:t>--</a:t>
            </a:r>
            <a:r>
              <a:rPr lang="en-US" altLang="zh-CN" sz="4000">
                <a:latin typeface="Times New Roman" panose="02020603050405020304" pitchFamily="18" charset="0"/>
                <a:cs typeface="Times New Roman" panose="02020603050405020304" pitchFamily="18" charset="0"/>
              </a:rPr>
              <a:t> Packet.dll</a:t>
            </a:r>
            <a:endParaRPr lang="zh-CN" altLang="en-US" b="1"/>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F9B10E4-9EE3-48C8-9003-4404B7DA5D4F}"/>
              </a:ext>
            </a:extLst>
          </p:cNvPr>
          <p:cNvSpPr>
            <a:spLocks noGrp="1" noChangeArrowheads="1"/>
          </p:cNvSpPr>
          <p:nvPr>
            <p:ph type="title"/>
          </p:nvPr>
        </p:nvSpPr>
        <p:spPr>
          <a:xfrm>
            <a:off x="611188" y="933450"/>
            <a:ext cx="7162800" cy="593725"/>
          </a:xfrm>
        </p:spPr>
        <p:txBody>
          <a:bodyPr/>
          <a:lstStyle/>
          <a:p>
            <a:pPr eaLnBrk="1" hangingPunct="1"/>
            <a:r>
              <a:rPr lang="en-US" altLang="zh-CN" b="1">
                <a:latin typeface="Times New Roman" panose="02020603050405020304" pitchFamily="18" charset="0"/>
                <a:cs typeface="Times New Roman" panose="02020603050405020304" pitchFamily="18" charset="0"/>
              </a:rPr>
              <a:t>WinPcap</a:t>
            </a:r>
            <a:r>
              <a:rPr lang="zh-CN" altLang="en-US" b="1">
                <a:latin typeface="Times New Roman" panose="02020603050405020304" pitchFamily="18" charset="0"/>
                <a:cs typeface="Times New Roman" panose="02020603050405020304" pitchFamily="18" charset="0"/>
              </a:rPr>
              <a:t>组成</a:t>
            </a:r>
            <a:r>
              <a:rPr lang="en-US" altLang="zh-CN" b="1">
                <a:latin typeface="Times New Roman" panose="02020603050405020304" pitchFamily="18" charset="0"/>
                <a:cs typeface="Times New Roman" panose="02020603050405020304" pitchFamily="18" charset="0"/>
              </a:rPr>
              <a:t>--</a:t>
            </a:r>
            <a:r>
              <a:rPr lang="en-US" altLang="zh-CN" sz="400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Wpcap.dll</a:t>
            </a:r>
            <a:endParaRPr lang="zh-CN" altLang="en-US">
              <a:latin typeface="Times New Roman" panose="02020603050405020304" pitchFamily="18" charset="0"/>
              <a:cs typeface="Times New Roman" panose="02020603050405020304" pitchFamily="18" charset="0"/>
            </a:endParaRPr>
          </a:p>
        </p:txBody>
      </p:sp>
      <p:sp>
        <p:nvSpPr>
          <p:cNvPr id="149507" name="Rectangle 3">
            <a:extLst>
              <a:ext uri="{FF2B5EF4-FFF2-40B4-BE49-F238E27FC236}">
                <a16:creationId xmlns:a16="http://schemas.microsoft.com/office/drawing/2014/main" id="{A7DBD3F7-616B-45AB-A122-A21D6915F80B}"/>
              </a:ext>
            </a:extLst>
          </p:cNvPr>
          <p:cNvSpPr>
            <a:spLocks noGrp="1" noChangeArrowheads="1"/>
          </p:cNvSpPr>
          <p:nvPr>
            <p:ph type="body" idx="1"/>
          </p:nvPr>
        </p:nvSpPr>
        <p:spPr>
          <a:xfrm>
            <a:off x="447675" y="2133600"/>
            <a:ext cx="4862513" cy="4572000"/>
          </a:xfrm>
        </p:spPr>
        <p:txBody>
          <a:bodyPr/>
          <a:lstStyle/>
          <a:p>
            <a:pPr marL="0" lvl="2" indent="0">
              <a:buFont typeface="Wingdings" panose="05000000000000000000" pitchFamily="2" charset="2"/>
              <a:buNone/>
              <a:tabLst>
                <a:tab pos="0" algn="l"/>
              </a:tabLst>
            </a:pPr>
            <a:r>
              <a:rPr lang="zh-CN" altLang="en-US" sz="2000">
                <a:latin typeface="Times New Roman" panose="02020603050405020304" pitchFamily="18" charset="0"/>
                <a:cs typeface="Times New Roman" panose="02020603050405020304" pitchFamily="18" charset="0"/>
              </a:rPr>
              <a:t>一个高层的独立于系统的函数库 ，提供了更加高层、抽象的函数。功能：</a:t>
            </a:r>
            <a:endParaRPr lang="en-US" altLang="zh-CN" sz="2000">
              <a:latin typeface="Times New Roman" panose="02020603050405020304" pitchFamily="18" charset="0"/>
              <a:cs typeface="Times New Roman" panose="02020603050405020304" pitchFamily="18" charset="0"/>
            </a:endParaRPr>
          </a:p>
          <a:p>
            <a:pPr marL="698500" lvl="1" indent="-342900" eaLnBrk="1" hangingPunct="1">
              <a:buFont typeface="Wingdings" panose="05000000000000000000" pitchFamily="2" charset="2"/>
              <a:buChar char="Ø"/>
              <a:tabLst>
                <a:tab pos="0" algn="l"/>
              </a:tabLst>
            </a:pPr>
            <a:r>
              <a:rPr lang="zh-CN" altLang="en-US" sz="2000">
                <a:latin typeface="Times New Roman" panose="02020603050405020304" pitchFamily="18" charset="0"/>
                <a:cs typeface="Times New Roman" panose="02020603050405020304" pitchFamily="18" charset="0"/>
              </a:rPr>
              <a:t>获取网络适配器列表</a:t>
            </a:r>
            <a:endParaRPr lang="en-US" altLang="zh-CN" sz="2000">
              <a:latin typeface="Times New Roman" panose="02020603050405020304" pitchFamily="18" charset="0"/>
              <a:cs typeface="Times New Roman" panose="02020603050405020304" pitchFamily="18" charset="0"/>
            </a:endParaRPr>
          </a:p>
          <a:p>
            <a:pPr marL="698500" lvl="1" indent="-342900" eaLnBrk="1" hangingPunct="1">
              <a:buFont typeface="Wingdings" panose="05000000000000000000" pitchFamily="2" charset="2"/>
              <a:buChar char="Ø"/>
              <a:tabLst>
                <a:tab pos="0" algn="l"/>
              </a:tabLst>
            </a:pPr>
            <a:r>
              <a:rPr lang="zh-CN" altLang="en-US" sz="2000">
                <a:latin typeface="Times New Roman" panose="02020603050405020304" pitchFamily="18" charset="0"/>
                <a:cs typeface="Times New Roman" panose="02020603050405020304" pitchFamily="18" charset="0"/>
              </a:rPr>
              <a:t>获取网络适配器的不同信息，比如网卡描述和地址的列表</a:t>
            </a:r>
            <a:endParaRPr lang="en-US" altLang="zh-CN" sz="2000">
              <a:latin typeface="Times New Roman" panose="02020603050405020304" pitchFamily="18" charset="0"/>
              <a:cs typeface="Times New Roman" panose="02020603050405020304" pitchFamily="18" charset="0"/>
            </a:endParaRPr>
          </a:p>
          <a:p>
            <a:pPr marL="698500" lvl="1" indent="-342900" eaLnBrk="1" hangingPunct="1">
              <a:buFont typeface="Wingdings" panose="05000000000000000000" pitchFamily="2" charset="2"/>
              <a:buChar char="Ø"/>
              <a:tabLst>
                <a:tab pos="0" algn="l"/>
              </a:tabLst>
            </a:pPr>
            <a:r>
              <a:rPr lang="zh-CN" altLang="en-US" sz="2000">
                <a:latin typeface="Times New Roman" panose="02020603050405020304" pitchFamily="18" charset="0"/>
                <a:cs typeface="Times New Roman" panose="02020603050405020304" pitchFamily="18" charset="0"/>
              </a:rPr>
              <a:t>捕获数据包 </a:t>
            </a:r>
          </a:p>
          <a:p>
            <a:pPr marL="698500" lvl="1" indent="-342900" eaLnBrk="1" hangingPunct="1">
              <a:buFont typeface="Wingdings" panose="05000000000000000000" pitchFamily="2" charset="2"/>
              <a:buChar char="Ø"/>
              <a:tabLst>
                <a:tab pos="0" algn="l"/>
              </a:tabLst>
            </a:pPr>
            <a:r>
              <a:rPr lang="zh-CN" altLang="en-US" sz="2000">
                <a:latin typeface="Times New Roman" panose="02020603050405020304" pitchFamily="18" charset="0"/>
                <a:cs typeface="Times New Roman" panose="02020603050405020304" pitchFamily="18" charset="0"/>
              </a:rPr>
              <a:t>发送数据 </a:t>
            </a:r>
          </a:p>
          <a:p>
            <a:pPr marL="698500" lvl="1" indent="-342900" eaLnBrk="1" hangingPunct="1">
              <a:buFont typeface="Wingdings" panose="05000000000000000000" pitchFamily="2" charset="2"/>
              <a:buChar char="Ø"/>
              <a:tabLst>
                <a:tab pos="0" algn="l"/>
              </a:tabLst>
            </a:pPr>
            <a:r>
              <a:rPr lang="zh-CN" altLang="en-US" sz="2000">
                <a:latin typeface="Times New Roman" panose="02020603050405020304" pitchFamily="18" charset="0"/>
                <a:cs typeface="Times New Roman" panose="02020603050405020304" pitchFamily="18" charset="0"/>
              </a:rPr>
              <a:t>有效保存数据包到磁盘</a:t>
            </a:r>
          </a:p>
          <a:p>
            <a:pPr marL="698500" lvl="1" indent="-342900" eaLnBrk="1" hangingPunct="1">
              <a:buFont typeface="Wingdings" panose="05000000000000000000" pitchFamily="2" charset="2"/>
              <a:buChar char="Ø"/>
              <a:tabLst>
                <a:tab pos="0" algn="l"/>
              </a:tabLst>
            </a:pPr>
            <a:r>
              <a:rPr lang="zh-CN" altLang="en-US" sz="2000">
                <a:latin typeface="Times New Roman" panose="02020603050405020304" pitchFamily="18" charset="0"/>
                <a:cs typeface="Times New Roman" panose="02020603050405020304" pitchFamily="18" charset="0"/>
              </a:rPr>
              <a:t>创建一个数据包过滤器把它们应用到数据捕获中去</a:t>
            </a:r>
            <a:endParaRPr lang="zh-CN" altLang="en-US" sz="2400">
              <a:latin typeface="Times New Roman" panose="02020603050405020304" pitchFamily="18" charset="0"/>
              <a:cs typeface="Times New Roman" panose="02020603050405020304" pitchFamily="18" charset="0"/>
              <a:hlinkClick r:id="rId2" action="ppaction://hlinksldjump"/>
            </a:endParaRPr>
          </a:p>
        </p:txBody>
      </p:sp>
      <p:pic>
        <p:nvPicPr>
          <p:cNvPr id="63492" name="Picture 4" descr="internals-arch">
            <a:extLst>
              <a:ext uri="{FF2B5EF4-FFF2-40B4-BE49-F238E27FC236}">
                <a16:creationId xmlns:a16="http://schemas.microsoft.com/office/drawing/2014/main" id="{B8218DDA-E7B6-4EC7-9F8B-39231BA2F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905000"/>
            <a:ext cx="3606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9" name="Rectangle 5">
            <a:extLst>
              <a:ext uri="{FF2B5EF4-FFF2-40B4-BE49-F238E27FC236}">
                <a16:creationId xmlns:a16="http://schemas.microsoft.com/office/drawing/2014/main" id="{54C33B0B-FA35-46B4-96E7-E86A49670AEA}"/>
              </a:ext>
            </a:extLst>
          </p:cNvPr>
          <p:cNvSpPr>
            <a:spLocks noChangeArrowheads="1"/>
          </p:cNvSpPr>
          <p:nvPr/>
        </p:nvSpPr>
        <p:spPr bwMode="auto">
          <a:xfrm>
            <a:off x="5364163" y="2492375"/>
            <a:ext cx="2667000" cy="685800"/>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0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950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95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95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95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95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9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autoUpdateAnimBg="0"/>
      <p:bldP spid="14950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A9BB1C0-9F96-4974-B49F-ED0DFDDC9FB5}"/>
              </a:ext>
            </a:extLst>
          </p:cNvPr>
          <p:cNvSpPr>
            <a:spLocks noGrp="1" noChangeArrowheads="1"/>
          </p:cNvSpPr>
          <p:nvPr>
            <p:ph type="title"/>
          </p:nvPr>
        </p:nvSpPr>
        <p:spPr>
          <a:xfrm>
            <a:off x="550270" y="742769"/>
            <a:ext cx="8229600" cy="725470"/>
          </a:xfrm>
        </p:spPr>
        <p:txBody>
          <a:bodyPr rtlCol="0" anchor="ctr">
            <a:normAutofit/>
            <a:scene3d>
              <a:camera prst="orthographicFront"/>
              <a:lightRig rig="soft" dir="t"/>
            </a:scene3d>
            <a:sp3d prstMaterial="softEdge">
              <a:bevelT w="25400" h="25400"/>
            </a:sp3d>
          </a:bodyPr>
          <a:lstStyle/>
          <a:p>
            <a:pPr>
              <a:defRPr/>
            </a:pPr>
            <a:r>
              <a:rPr lang="en-US" altLang="zh-CN" sz="3200" b="1" dirty="0" err="1">
                <a:latin typeface="Times New Roman" panose="02020603050405020304" pitchFamily="18" charset="0"/>
                <a:cs typeface="Times New Roman" panose="02020603050405020304" pitchFamily="18" charset="0"/>
              </a:rPr>
              <a:t>WinPcap</a:t>
            </a:r>
            <a:r>
              <a:rPr lang="en-US" altLang="zh-CN" sz="3200" b="1" dirty="0">
                <a:latin typeface="Times New Roman" panose="02020603050405020304" pitchFamily="18" charset="0"/>
                <a:cs typeface="Times New Roman" panose="02020603050405020304" pitchFamily="18" charset="0"/>
              </a:rPr>
              <a:t> </a:t>
            </a:r>
            <a:r>
              <a:rPr lang="zh-CN" altLang="en-US" sz="32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编程环境设置</a:t>
            </a:r>
          </a:p>
        </p:txBody>
      </p:sp>
      <p:sp>
        <p:nvSpPr>
          <p:cNvPr id="55299" name="Rectangle 3">
            <a:extLst>
              <a:ext uri="{FF2B5EF4-FFF2-40B4-BE49-F238E27FC236}">
                <a16:creationId xmlns:a16="http://schemas.microsoft.com/office/drawing/2014/main" id="{5E3CA74A-B8D3-45F7-9FA8-AF7DAA5957D3}"/>
              </a:ext>
            </a:extLst>
          </p:cNvPr>
          <p:cNvSpPr>
            <a:spLocks noGrp="1"/>
          </p:cNvSpPr>
          <p:nvPr>
            <p:ph idx="1"/>
          </p:nvPr>
        </p:nvSpPr>
        <p:spPr>
          <a:xfrm>
            <a:off x="422275" y="1916113"/>
            <a:ext cx="8358188" cy="4321175"/>
          </a:xfrm>
        </p:spPr>
        <p:txBody>
          <a:bodyPr/>
          <a:lstStyle/>
          <a:p>
            <a:pPr marL="0" indent="0">
              <a:lnSpc>
                <a:spcPct val="80000"/>
              </a:lnSpc>
              <a:buFont typeface="Wingdings" panose="05000000000000000000" pitchFamily="2" charset="2"/>
              <a:buNone/>
              <a:defRPr/>
            </a:pPr>
            <a:r>
              <a:rPr lang="en-US" altLang="zh-CN" sz="2400" b="1" dirty="0" err="1">
                <a:latin typeface="Times New Roman" panose="02020603050405020304" pitchFamily="18" charset="0"/>
                <a:cs typeface="Times New Roman" panose="02020603050405020304" pitchFamily="18" charset="0"/>
              </a:rPr>
              <a:t>WinPcap</a:t>
            </a:r>
            <a:r>
              <a:rPr lang="zh-CN" altLang="en-US" sz="2400" b="1" dirty="0">
                <a:latin typeface="Times New Roman" panose="02020603050405020304" pitchFamily="18" charset="0"/>
                <a:cs typeface="Times New Roman" panose="02020603050405020304" pitchFamily="18" charset="0"/>
              </a:rPr>
              <a:t>编程环境设置</a:t>
            </a:r>
            <a:endParaRPr lang="en-US" altLang="zh-CN" sz="2400" b="1" dirty="0">
              <a:latin typeface="Times New Roman" panose="02020603050405020304" pitchFamily="18" charset="0"/>
              <a:cs typeface="Times New Roman" panose="02020603050405020304" pitchFamily="18" charset="0"/>
            </a:endParaRPr>
          </a:p>
          <a:p>
            <a:pPr marL="471487" lvl="1" indent="0">
              <a:lnSpc>
                <a:spcPct val="150000"/>
              </a:lnSpc>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下载</a:t>
            </a:r>
            <a:r>
              <a:rPr lang="en-US" altLang="zh-CN" sz="2400" dirty="0" err="1">
                <a:latin typeface="Times New Roman" panose="02020603050405020304" pitchFamily="18" charset="0"/>
                <a:cs typeface="Times New Roman" panose="02020603050405020304" pitchFamily="18" charset="0"/>
              </a:rPr>
              <a:t>WinPcap</a:t>
            </a:r>
            <a:r>
              <a:rPr lang="zh-CN" altLang="en-US" sz="2400" dirty="0">
                <a:latin typeface="Times New Roman" panose="02020603050405020304" pitchFamily="18" charset="0"/>
                <a:cs typeface="Times New Roman" panose="02020603050405020304" pitchFamily="18" charset="0"/>
              </a:rPr>
              <a:t>的安装包（</a:t>
            </a:r>
            <a:r>
              <a:rPr lang="en-US" altLang="zh-CN" sz="2400" dirty="0">
                <a:latin typeface="Times New Roman" panose="02020603050405020304" pitchFamily="18" charset="0"/>
                <a:cs typeface="Times New Roman" panose="02020603050405020304" pitchFamily="18" charset="0"/>
              </a:rPr>
              <a:t>WinPcap_4_1_3.exe</a:t>
            </a:r>
            <a:r>
              <a:rPr lang="zh-CN" altLang="en-US" sz="2400" dirty="0">
                <a:latin typeface="Times New Roman" panose="02020603050405020304" pitchFamily="18" charset="0"/>
                <a:cs typeface="Times New Roman" panose="02020603050405020304" pitchFamily="18" charset="0"/>
              </a:rPr>
              <a:t>）</a:t>
            </a:r>
          </a:p>
          <a:p>
            <a:pPr marL="471487" lvl="1" indent="0">
              <a:lnSpc>
                <a:spcPct val="150000"/>
              </a:lnSpc>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下载地址：</a:t>
            </a:r>
            <a:r>
              <a:rPr lang="en-US" altLang="zh-CN" sz="2400" dirty="0">
                <a:latin typeface="Times New Roman" panose="02020603050405020304" pitchFamily="18" charset="0"/>
                <a:cs typeface="Times New Roman" panose="02020603050405020304" pitchFamily="18" charset="0"/>
                <a:hlinkClick r:id="rId2"/>
              </a:rPr>
              <a:t>http://www.winpcap.org/install/default.htm</a:t>
            </a:r>
            <a:r>
              <a:rPr lang="en-US" altLang="zh-CN" sz="2400" dirty="0">
                <a:latin typeface="Times New Roman" panose="02020603050405020304" pitchFamily="18" charset="0"/>
                <a:cs typeface="Times New Roman" panose="02020603050405020304" pitchFamily="18" charset="0"/>
              </a:rPr>
              <a:t> </a:t>
            </a:r>
          </a:p>
          <a:p>
            <a:pPr lvl="1">
              <a:lnSpc>
                <a:spcPct val="150000"/>
              </a:lnSpc>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下载完成后，直接打开安装，一路默认</a:t>
            </a:r>
            <a:r>
              <a:rPr lang="en-US" altLang="zh-CN" sz="2400" dirty="0">
                <a:latin typeface="Times New Roman" panose="02020603050405020304" pitchFamily="18" charset="0"/>
                <a:cs typeface="Times New Roman" panose="02020603050405020304" pitchFamily="18" charset="0"/>
              </a:rPr>
              <a:t>OK</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WinPcap</a:t>
            </a:r>
            <a:r>
              <a:rPr lang="en-US" altLang="zh-CN" sz="2400" b="1" dirty="0">
                <a:solidFill>
                  <a:srgbClr val="000000"/>
                </a:solidFill>
                <a:latin typeface="Times New Roman" panose="02020603050405020304" pitchFamily="18" charset="0"/>
                <a:cs typeface="Times New Roman" panose="02020603050405020304" pitchFamily="18" charset="0"/>
              </a:rPr>
              <a:t> Has Ceased Development</a:t>
            </a:r>
          </a:p>
          <a:p>
            <a:pPr marL="0" indent="0">
              <a:buFont typeface="Wingdings" panose="05000000000000000000" pitchFamily="2" charset="2"/>
              <a:buNone/>
              <a:defRPr/>
            </a:pPr>
            <a:r>
              <a:rPr lang="en-US" altLang="zh-CN" sz="2400" dirty="0">
                <a:solidFill>
                  <a:srgbClr val="000000"/>
                </a:solidFill>
                <a:latin typeface="Times New Roman" panose="02020603050405020304" pitchFamily="18" charset="0"/>
                <a:cs typeface="Times New Roman" panose="02020603050405020304" pitchFamily="18" charset="0"/>
              </a:rPr>
              <a:t>     The </a:t>
            </a:r>
            <a:r>
              <a:rPr lang="en-US" altLang="zh-CN" sz="2400" dirty="0" err="1">
                <a:solidFill>
                  <a:srgbClr val="000000"/>
                </a:solidFill>
                <a:latin typeface="Times New Roman" panose="02020603050405020304" pitchFamily="18" charset="0"/>
                <a:cs typeface="Times New Roman" panose="02020603050405020304" pitchFamily="18" charset="0"/>
              </a:rPr>
              <a:t>WinPcap</a:t>
            </a:r>
            <a:r>
              <a:rPr lang="en-US" altLang="zh-CN" sz="2400" dirty="0">
                <a:solidFill>
                  <a:srgbClr val="000000"/>
                </a:solidFill>
                <a:latin typeface="Times New Roman" panose="02020603050405020304" pitchFamily="18" charset="0"/>
                <a:cs typeface="Times New Roman" panose="02020603050405020304" pitchFamily="18" charset="0"/>
              </a:rPr>
              <a:t> project has ceased development and </a:t>
            </a:r>
            <a:r>
              <a:rPr lang="en-US" altLang="zh-CN" sz="2400" dirty="0" err="1">
                <a:solidFill>
                  <a:srgbClr val="000000"/>
                </a:solidFill>
                <a:latin typeface="Times New Roman" panose="02020603050405020304" pitchFamily="18" charset="0"/>
                <a:cs typeface="Times New Roman" panose="02020603050405020304" pitchFamily="18" charset="0"/>
              </a:rPr>
              <a:t>WinPcap</a:t>
            </a:r>
            <a:r>
              <a:rPr lang="en-US" altLang="zh-CN" sz="2400" dirty="0">
                <a:solidFill>
                  <a:srgbClr val="000000"/>
                </a:solidFill>
                <a:latin typeface="Times New Roman" panose="02020603050405020304" pitchFamily="18" charset="0"/>
                <a:cs typeface="Times New Roman" panose="02020603050405020304" pitchFamily="18" charset="0"/>
              </a:rPr>
              <a:t> and </a:t>
            </a:r>
            <a:r>
              <a:rPr lang="en-US" altLang="zh-CN" sz="2400" dirty="0" err="1">
                <a:solidFill>
                  <a:srgbClr val="000000"/>
                </a:solidFill>
                <a:latin typeface="Times New Roman" panose="02020603050405020304" pitchFamily="18" charset="0"/>
                <a:cs typeface="Times New Roman" panose="02020603050405020304" pitchFamily="18" charset="0"/>
              </a:rPr>
              <a:t>WinDump</a:t>
            </a:r>
            <a:r>
              <a:rPr lang="en-US" altLang="zh-CN" sz="2400" dirty="0">
                <a:solidFill>
                  <a:srgbClr val="000000"/>
                </a:solidFill>
                <a:latin typeface="Times New Roman" panose="02020603050405020304" pitchFamily="18" charset="0"/>
                <a:cs typeface="Times New Roman" panose="02020603050405020304" pitchFamily="18" charset="0"/>
              </a:rPr>
              <a:t> are no longer maintained. We recommend using </a:t>
            </a:r>
            <a:r>
              <a:rPr lang="en-US" altLang="zh-CN" sz="2400" dirty="0" err="1">
                <a:solidFill>
                  <a:srgbClr val="0000FF"/>
                </a:solidFill>
                <a:latin typeface="Times New Roman" panose="02020603050405020304" pitchFamily="18" charset="0"/>
                <a:cs typeface="Times New Roman" panose="02020603050405020304" pitchFamily="18" charset="0"/>
                <a:hlinkClick r:id="rId3"/>
              </a:rPr>
              <a:t>Npcap</a:t>
            </a:r>
            <a:r>
              <a:rPr lang="en-US" altLang="zh-CN" sz="2400" dirty="0">
                <a:solidFill>
                  <a:srgbClr val="0000FF"/>
                </a:solidFill>
                <a:latin typeface="Times New Roman" panose="02020603050405020304" pitchFamily="18" charset="0"/>
                <a:cs typeface="Times New Roman" panose="02020603050405020304" pitchFamily="18" charset="0"/>
                <a:hlinkClick r:id="rId3"/>
              </a:rPr>
              <a:t> instead</a:t>
            </a:r>
            <a:r>
              <a:rPr lang="en-US" altLang="zh-CN" sz="2400" dirty="0">
                <a:solidFill>
                  <a:srgbClr val="000000"/>
                </a:solidFill>
                <a:latin typeface="Times New Roman" panose="02020603050405020304" pitchFamily="18" charset="0"/>
                <a:cs typeface="Times New Roman" panose="02020603050405020304" pitchFamily="18" charset="0"/>
              </a:rPr>
              <a:t>.</a:t>
            </a:r>
          </a:p>
          <a:p>
            <a:pPr lvl="1">
              <a:buFont typeface="Wingdings" panose="05000000000000000000" pitchFamily="2" charset="2"/>
              <a:buNone/>
              <a:defRPr/>
            </a:pPr>
            <a:endParaRPr lang="en-US" altLang="zh-CN"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defRPr/>
            </a:pP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6A4E15E-4ACC-4700-9F31-27AAF1B1C6AF}"/>
              </a:ext>
            </a:extLst>
          </p:cNvPr>
          <p:cNvSpPr>
            <a:spLocks noGrp="1" noChangeArrowheads="1"/>
          </p:cNvSpPr>
          <p:nvPr>
            <p:ph type="title"/>
          </p:nvPr>
        </p:nvSpPr>
        <p:spPr>
          <a:xfrm>
            <a:off x="550270" y="742769"/>
            <a:ext cx="8229600" cy="725470"/>
          </a:xfrm>
        </p:spPr>
        <p:txBody>
          <a:bodyPr rtlCol="0" anchor="ctr">
            <a:normAutofit/>
            <a:scene3d>
              <a:camera prst="orthographicFront"/>
              <a:lightRig rig="soft" dir="t"/>
            </a:scene3d>
            <a:sp3d prstMaterial="softEdge">
              <a:bevelT w="25400" h="25400"/>
            </a:sp3d>
          </a:bodyPr>
          <a:lstStyle/>
          <a:p>
            <a:pPr>
              <a:defRPr/>
            </a:pPr>
            <a:r>
              <a:rPr lang="en-US" altLang="zh-CN" sz="3200" b="1" kern="12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Npcap</a:t>
            </a:r>
            <a:r>
              <a:rPr lang="zh-CN" altLang="en-US" sz="32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编程环境设置</a:t>
            </a:r>
          </a:p>
        </p:txBody>
      </p:sp>
      <p:sp>
        <p:nvSpPr>
          <p:cNvPr id="55299" name="Rectangle 3">
            <a:extLst>
              <a:ext uri="{FF2B5EF4-FFF2-40B4-BE49-F238E27FC236}">
                <a16:creationId xmlns:a16="http://schemas.microsoft.com/office/drawing/2014/main" id="{77D3F354-3991-4F64-89E4-D5B33FE2753E}"/>
              </a:ext>
            </a:extLst>
          </p:cNvPr>
          <p:cNvSpPr>
            <a:spLocks noGrp="1"/>
          </p:cNvSpPr>
          <p:nvPr>
            <p:ph idx="1"/>
          </p:nvPr>
        </p:nvSpPr>
        <p:spPr>
          <a:xfrm>
            <a:off x="642938" y="1844675"/>
            <a:ext cx="8137525" cy="2592388"/>
          </a:xfrm>
        </p:spPr>
        <p:txBody>
          <a:bodyPr/>
          <a:lstStyle/>
          <a:p>
            <a:pPr marL="0" indent="0">
              <a:lnSpc>
                <a:spcPct val="80000"/>
              </a:lnSpc>
              <a:buFont typeface="Wingdings" panose="05000000000000000000" pitchFamily="2" charset="2"/>
              <a:buNone/>
              <a:defRPr/>
            </a:pPr>
            <a:r>
              <a:rPr lang="en-US" altLang="zh-CN" sz="2400" dirty="0" err="1">
                <a:latin typeface="Times New Roman" panose="02020603050405020304" pitchFamily="18" charset="0"/>
                <a:cs typeface="Times New Roman" panose="02020603050405020304" pitchFamily="18" charset="0"/>
              </a:rPr>
              <a:t>Npcap</a:t>
            </a:r>
            <a:r>
              <a:rPr lang="zh-CN" altLang="en-US" sz="2400" dirty="0">
                <a:latin typeface="Times New Roman" panose="02020603050405020304" pitchFamily="18" charset="0"/>
                <a:cs typeface="Times New Roman" panose="02020603050405020304" pitchFamily="18" charset="0"/>
              </a:rPr>
              <a:t>是</a:t>
            </a:r>
            <a:r>
              <a:rPr lang="en-US" altLang="zh-CN" sz="2400" dirty="0" err="1">
                <a:latin typeface="Times New Roman" panose="02020603050405020304" pitchFamily="18" charset="0"/>
                <a:cs typeface="Times New Roman" panose="02020603050405020304" pitchFamily="18" charset="0"/>
              </a:rPr>
              <a:t>WinPcap</a:t>
            </a:r>
            <a:r>
              <a:rPr lang="zh-CN" altLang="en-US" sz="2400" dirty="0">
                <a:latin typeface="Times New Roman" panose="02020603050405020304" pitchFamily="18" charset="0"/>
                <a:cs typeface="Times New Roman" panose="02020603050405020304" pitchFamily="18" charset="0"/>
              </a:rPr>
              <a:t>的更新版</a:t>
            </a:r>
            <a:r>
              <a:rPr lang="zh-CN" altLang="en-US" sz="2400" dirty="0">
                <a:solidFill>
                  <a:srgbClr val="0070C0"/>
                </a:solidFill>
                <a:latin typeface="Times New Roman" panose="02020603050405020304" pitchFamily="18" charset="0"/>
                <a:cs typeface="Times New Roman" panose="02020603050405020304" pitchFamily="18" charset="0"/>
              </a:rPr>
              <a:t>（</a:t>
            </a:r>
            <a:r>
              <a:rPr lang="en-US" altLang="zh-CN" sz="2400" dirty="0">
                <a:solidFill>
                  <a:srgbClr val="0070C0"/>
                </a:solidFill>
                <a:latin typeface="Times New Roman" panose="02020603050405020304" pitchFamily="18" charset="0"/>
                <a:cs typeface="Times New Roman" panose="02020603050405020304" pitchFamily="18" charset="0"/>
              </a:rPr>
              <a:t>https://nmap.org/npcap/</a:t>
            </a:r>
            <a:r>
              <a:rPr lang="zh-CN" altLang="en-US" sz="2400" dirty="0">
                <a:solidFill>
                  <a:srgbClr val="0070C0"/>
                </a:solidFill>
                <a:latin typeface="Times New Roman" panose="02020603050405020304" pitchFamily="18" charset="0"/>
                <a:cs typeface="Times New Roman" panose="02020603050405020304" pitchFamily="18" charset="0"/>
              </a:rPr>
              <a:t>）</a:t>
            </a:r>
            <a:endParaRPr lang="en-US" altLang="zh-CN" sz="2400" dirty="0">
              <a:solidFill>
                <a:srgbClr val="0070C0"/>
              </a:solidFill>
              <a:latin typeface="Times New Roman" panose="02020603050405020304" pitchFamily="18" charset="0"/>
              <a:cs typeface="Times New Roman" panose="02020603050405020304" pitchFamily="18" charset="0"/>
            </a:endParaRPr>
          </a:p>
          <a:p>
            <a:pPr marL="0" indent="0">
              <a:lnSpc>
                <a:spcPct val="80000"/>
              </a:lnSpc>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下载安装内容包含</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个文件，主要是以下两个：</a:t>
            </a:r>
          </a:p>
          <a:p>
            <a:pPr>
              <a:lnSpc>
                <a:spcPct val="80000"/>
              </a:lnSpc>
              <a:buFont typeface="Wingdings" panose="05000000000000000000" pitchFamily="2" charset="2"/>
              <a:buChar char="Ø"/>
              <a:defRPr/>
            </a:pPr>
            <a:r>
              <a:rPr lang="zh-CN" altLang="en-US" sz="2400" dirty="0">
                <a:latin typeface="Times New Roman" panose="02020603050405020304" pitchFamily="18" charset="0"/>
                <a:cs typeface="Times New Roman" panose="02020603050405020304" pitchFamily="18" charset="0"/>
              </a:rPr>
              <a:t>安装文件：</a:t>
            </a:r>
            <a:r>
              <a:rPr lang="en-US" altLang="zh-CN" sz="2400" dirty="0">
                <a:latin typeface="Times New Roman" panose="02020603050405020304" pitchFamily="18" charset="0"/>
                <a:cs typeface="Times New Roman" panose="02020603050405020304" pitchFamily="18" charset="0"/>
              </a:rPr>
              <a:t>npcap-0.9991.exe</a:t>
            </a:r>
          </a:p>
          <a:p>
            <a:pPr>
              <a:lnSpc>
                <a:spcPct val="80000"/>
              </a:lnSpc>
              <a:buFont typeface="Wingdings" panose="05000000000000000000" pitchFamily="2" charset="2"/>
              <a:buChar char="Ø"/>
              <a:defRPr/>
            </a:pPr>
            <a:r>
              <a:rPr lang="zh-CN" altLang="en-US" sz="2400" dirty="0">
                <a:latin typeface="Times New Roman" panose="02020603050405020304" pitchFamily="18" charset="0"/>
                <a:cs typeface="Times New Roman" panose="02020603050405020304" pitchFamily="18" charset="0"/>
              </a:rPr>
              <a:t>例子以及开发包：</a:t>
            </a:r>
            <a:r>
              <a:rPr lang="en-US" altLang="zh-CN" sz="2400" dirty="0">
                <a:latin typeface="Times New Roman" panose="02020603050405020304" pitchFamily="18" charset="0"/>
                <a:cs typeface="Times New Roman" panose="02020603050405020304" pitchFamily="18" charset="0"/>
              </a:rPr>
              <a:t>npcap-sdk-1.05.zip</a:t>
            </a:r>
          </a:p>
          <a:p>
            <a:pPr>
              <a:lnSpc>
                <a:spcPct val="80000"/>
              </a:lnSpc>
              <a:buFont typeface="Wingdings" panose="05000000000000000000" pitchFamily="2" charset="2"/>
              <a:buChar char="Ø"/>
              <a:defRPr/>
            </a:pPr>
            <a:r>
              <a:rPr lang="zh-CN" altLang="en-US" sz="2400" dirty="0">
                <a:latin typeface="Times New Roman" panose="02020603050405020304" pitchFamily="18" charset="0"/>
                <a:cs typeface="Times New Roman" panose="02020603050405020304" pitchFamily="18" charset="0"/>
              </a:rPr>
              <a:t>调试信息</a:t>
            </a:r>
          </a:p>
          <a:p>
            <a:pPr>
              <a:lnSpc>
                <a:spcPct val="80000"/>
              </a:lnSpc>
              <a:buFont typeface="Wingdings" panose="05000000000000000000" pitchFamily="2" charset="2"/>
              <a:buChar char="Ø"/>
              <a:defRPr/>
            </a:pPr>
            <a:r>
              <a:rPr lang="zh-CN" altLang="en-US" sz="2400" dirty="0">
                <a:latin typeface="Times New Roman" panose="02020603050405020304" pitchFamily="18" charset="0"/>
                <a:cs typeface="Times New Roman" panose="02020603050405020304" pitchFamily="18" charset="0"/>
              </a:rPr>
              <a:t>源码</a:t>
            </a:r>
            <a:endParaRPr lang="en-US" altLang="zh-CN" sz="2400" dirty="0">
              <a:latin typeface="Times New Roman" panose="02020603050405020304" pitchFamily="18" charset="0"/>
              <a:cs typeface="Times New Roman" panose="02020603050405020304" pitchFamily="18" charset="0"/>
            </a:endParaRPr>
          </a:p>
          <a:p>
            <a:pPr marL="0" indent="0">
              <a:lnSpc>
                <a:spcPct val="80000"/>
              </a:lnSpc>
              <a:buFont typeface="Wingdings" panose="05000000000000000000" pitchFamily="2" charset="2"/>
              <a:buNone/>
              <a:defRPr/>
            </a:pPr>
            <a:r>
              <a:rPr lang="zh-CN" altLang="en-US" sz="2400" dirty="0">
                <a:latin typeface="Times New Roman" panose="02020603050405020304" pitchFamily="18" charset="0"/>
                <a:cs typeface="Times New Roman" panose="02020603050405020304" pitchFamily="18" charset="0"/>
              </a:rPr>
              <a:t>安装时，可以选择</a:t>
            </a:r>
            <a:r>
              <a:rPr lang="en-US" altLang="zh-CN" sz="2400" dirty="0" err="1">
                <a:latin typeface="Times New Roman" panose="02020603050405020304" pitchFamily="18" charset="0"/>
                <a:cs typeface="Times New Roman" panose="02020603050405020304" pitchFamily="18" charset="0"/>
              </a:rPr>
              <a:t>WinPcap</a:t>
            </a:r>
            <a:r>
              <a:rPr lang="zh-CN" altLang="en-US" sz="2400" dirty="0">
                <a:latin typeface="Times New Roman" panose="02020603050405020304" pitchFamily="18" charset="0"/>
                <a:cs typeface="Times New Roman" panose="02020603050405020304" pitchFamily="18" charset="0"/>
              </a:rPr>
              <a:t>兼容模式。</a:t>
            </a:r>
          </a:p>
          <a:p>
            <a:pPr lvl="1">
              <a:buFont typeface="Wingdings" panose="05000000000000000000" pitchFamily="2" charset="2"/>
              <a:buNone/>
              <a:defRPr/>
            </a:pPr>
            <a:endParaRPr lang="en-US" altLang="zh-CN"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defRPr/>
            </a:pPr>
            <a:endParaRPr lang="en-US" altLang="zh-CN" sz="2400" dirty="0">
              <a:latin typeface="Times New Roman" panose="02020603050405020304" pitchFamily="18" charset="0"/>
              <a:cs typeface="Times New Roman" panose="02020603050405020304" pitchFamily="18" charset="0"/>
            </a:endParaRPr>
          </a:p>
        </p:txBody>
      </p:sp>
      <p:pic>
        <p:nvPicPr>
          <p:cNvPr id="65540" name="图片 2">
            <a:extLst>
              <a:ext uri="{FF2B5EF4-FFF2-40B4-BE49-F238E27FC236}">
                <a16:creationId xmlns:a16="http://schemas.microsoft.com/office/drawing/2014/main" id="{EF04A8E0-E426-47BF-A6A8-541B61289682}"/>
              </a:ext>
            </a:extLst>
          </p:cNvPr>
          <p:cNvPicPr>
            <a:picLocks noChangeAspect="1"/>
          </p:cNvPicPr>
          <p:nvPr/>
        </p:nvPicPr>
        <p:blipFill>
          <a:blip r:embed="rId2">
            <a:extLst>
              <a:ext uri="{28A0092B-C50C-407E-A947-70E740481C1C}">
                <a14:useLocalDpi xmlns:a14="http://schemas.microsoft.com/office/drawing/2010/main" val="0"/>
              </a:ext>
            </a:extLst>
          </a:blip>
          <a:srcRect l="7887" t="48709" r="45776" b="40466"/>
          <a:stretch>
            <a:fillRect/>
          </a:stretch>
        </p:blipFill>
        <p:spPr bwMode="auto">
          <a:xfrm>
            <a:off x="434975" y="4724400"/>
            <a:ext cx="8459788"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CCB8B0A-FAEE-422D-8B52-F987D499D20E}"/>
              </a:ext>
            </a:extLst>
          </p:cNvPr>
          <p:cNvSpPr>
            <a:spLocks noGrp="1" noChangeArrowheads="1"/>
          </p:cNvSpPr>
          <p:nvPr>
            <p:ph type="title"/>
          </p:nvPr>
        </p:nvSpPr>
        <p:spPr>
          <a:xfrm>
            <a:off x="566738" y="764704"/>
            <a:ext cx="8229600" cy="782960"/>
          </a:xfrm>
        </p:spPr>
        <p:txBody>
          <a:bodyPr rtlCol="0" anchor="ctr">
            <a:normAutofit/>
            <a:scene3d>
              <a:camera prst="orthographicFront"/>
              <a:lightRig rig="soft" dir="t"/>
            </a:scene3d>
            <a:sp3d prstMaterial="softEdge">
              <a:bevelT w="25400" h="25400"/>
            </a:sp3d>
          </a:bodyPr>
          <a:lstStyle/>
          <a:p>
            <a:pPr>
              <a:defRPr/>
            </a:pPr>
            <a:r>
              <a:rPr lang="zh-CN" altLang="en-US" sz="3600" b="1" dirty="0">
                <a:solidFill>
                  <a:schemeClr val="tx1"/>
                </a:solidFill>
                <a:latin typeface="Times New Roman" panose="02020603050405020304" pitchFamily="18" charset="0"/>
                <a:ea typeface="+mn-ea"/>
                <a:cs typeface="Times New Roman" panose="02020603050405020304" pitchFamily="18" charset="0"/>
              </a:rPr>
              <a:t>主要内容</a:t>
            </a:r>
          </a:p>
        </p:txBody>
      </p:sp>
      <p:sp>
        <p:nvSpPr>
          <p:cNvPr id="5" name="Rectangle 3">
            <a:extLst>
              <a:ext uri="{FF2B5EF4-FFF2-40B4-BE49-F238E27FC236}">
                <a16:creationId xmlns:a16="http://schemas.microsoft.com/office/drawing/2014/main" id="{765CCEFA-124C-4936-9516-A46F94ECDF2E}"/>
              </a:ext>
            </a:extLst>
          </p:cNvPr>
          <p:cNvSpPr txBox="1">
            <a:spLocks noChangeArrowheads="1"/>
          </p:cNvSpPr>
          <p:nvPr/>
        </p:nvSpPr>
        <p:spPr bwMode="auto">
          <a:xfrm>
            <a:off x="1116013" y="2060575"/>
            <a:ext cx="649128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1. </a:t>
            </a:r>
            <a:r>
              <a:rPr lang="zh-CN" altLang="en-US" sz="2800" b="1" kern="0" dirty="0">
                <a:latin typeface="Times New Roman" panose="02020603050405020304" pitchFamily="18" charset="0"/>
                <a:cs typeface="Times New Roman" panose="02020603050405020304" pitchFamily="18" charset="0"/>
              </a:rPr>
              <a:t>网络协议编辑与分析有关的典型应用</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2. </a:t>
            </a:r>
            <a:r>
              <a:rPr lang="zh-CN" altLang="en-US" sz="2800" b="1" kern="0" dirty="0">
                <a:latin typeface="Times New Roman" panose="02020603050405020304" pitchFamily="18" charset="0"/>
                <a:cs typeface="Times New Roman" panose="02020603050405020304" pitchFamily="18" charset="0"/>
              </a:rPr>
              <a:t>网络协议模型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3. </a:t>
            </a:r>
            <a:r>
              <a:rPr lang="zh-CN" altLang="en-US" sz="2800" b="1" kern="0" dirty="0">
                <a:latin typeface="Times New Roman" panose="02020603050405020304" pitchFamily="18" charset="0"/>
                <a:cs typeface="Times New Roman" panose="02020603050405020304" pitchFamily="18" charset="0"/>
              </a:rPr>
              <a:t>网络协议接口</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solidFill>
                  <a:srgbClr val="FF0000"/>
                </a:solidFill>
                <a:latin typeface="Times New Roman" panose="02020603050405020304" pitchFamily="18" charset="0"/>
                <a:cs typeface="Times New Roman" panose="02020603050405020304" pitchFamily="18" charset="0"/>
              </a:rPr>
              <a:t>4. </a:t>
            </a:r>
            <a:r>
              <a:rPr lang="zh-CN" altLang="en-US" sz="2800" b="1" kern="0" dirty="0">
                <a:solidFill>
                  <a:srgbClr val="FF0000"/>
                </a:solidFill>
                <a:latin typeface="Times New Roman" panose="02020603050405020304" pitchFamily="18" charset="0"/>
                <a:cs typeface="Times New Roman" panose="02020603050405020304" pitchFamily="18" charset="0"/>
              </a:rPr>
              <a:t>网络字节序和主机字节序</a:t>
            </a:r>
            <a:endParaRPr lang="en-US" altLang="zh-CN" sz="2800" b="1" kern="0" dirty="0">
              <a:solidFill>
                <a:srgbClr val="FF0000"/>
              </a:solidFill>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5. Python</a:t>
            </a:r>
            <a:r>
              <a:rPr lang="zh-CN" altLang="en-US" sz="2800" b="1" kern="0" dirty="0">
                <a:latin typeface="Times New Roman" panose="02020603050405020304" pitchFamily="18" charset="0"/>
                <a:cs typeface="Times New Roman" panose="02020603050405020304" pitchFamily="18" charset="0"/>
              </a:rPr>
              <a:t>语言简介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6. </a:t>
            </a:r>
            <a:r>
              <a:rPr lang="zh-CN" altLang="en-US" sz="2800" b="1" kern="0" dirty="0">
                <a:latin typeface="Times New Roman" panose="02020603050405020304" pitchFamily="18" charset="0"/>
                <a:cs typeface="Times New Roman" panose="02020603050405020304" pitchFamily="18" charset="0"/>
              </a:rPr>
              <a:t>开发环境搭建</a:t>
            </a:r>
            <a:endParaRPr lang="en-US" altLang="zh-CN" sz="2800" b="1"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4089DB4-1106-469F-A7E6-12268C3C453A}"/>
              </a:ext>
            </a:extLst>
          </p:cNvPr>
          <p:cNvSpPr>
            <a:spLocks noGrp="1" noChangeArrowheads="1"/>
          </p:cNvSpPr>
          <p:nvPr>
            <p:ph type="title" idx="4294967295"/>
          </p:nvPr>
        </p:nvSpPr>
        <p:spPr>
          <a:xfrm>
            <a:off x="354013" y="300038"/>
            <a:ext cx="8435975" cy="1143000"/>
          </a:xfrm>
        </p:spPr>
        <p:txBody>
          <a:bodyPr/>
          <a:lstStyle/>
          <a:p>
            <a:pPr eaLnBrk="1" hangingPunct="1"/>
            <a:r>
              <a:rPr lang="zh-CN" altLang="en-US" sz="3600" b="1">
                <a:solidFill>
                  <a:srgbClr val="0070C0"/>
                </a:solidFill>
              </a:rPr>
              <a:t> 网络字节序与主机字节序</a:t>
            </a:r>
            <a:endParaRPr lang="en-US" altLang="zh-CN" sz="3600" b="1">
              <a:solidFill>
                <a:srgbClr val="0070C0"/>
              </a:solidFill>
            </a:endParaRPr>
          </a:p>
        </p:txBody>
      </p:sp>
      <p:sp>
        <p:nvSpPr>
          <p:cNvPr id="13315" name="Rectangle 3">
            <a:extLst>
              <a:ext uri="{FF2B5EF4-FFF2-40B4-BE49-F238E27FC236}">
                <a16:creationId xmlns:a16="http://schemas.microsoft.com/office/drawing/2014/main" id="{C655A126-D264-4372-9B6C-F2F6215AB8CE}"/>
              </a:ext>
            </a:extLst>
          </p:cNvPr>
          <p:cNvSpPr>
            <a:spLocks noGrp="1" noChangeArrowheads="1"/>
          </p:cNvSpPr>
          <p:nvPr>
            <p:ph type="body" sz="half" idx="4294967295"/>
          </p:nvPr>
        </p:nvSpPr>
        <p:spPr>
          <a:xfrm>
            <a:off x="457200" y="2465388"/>
            <a:ext cx="4038600" cy="3197225"/>
          </a:xfrm>
        </p:spPr>
        <p:txBody>
          <a:bodyPr/>
          <a:lstStyle/>
          <a:p>
            <a:pPr marL="0" indent="0" eaLnBrk="1" hangingPunct="1">
              <a:buFont typeface="Wingdings" panose="05000000000000000000" pitchFamily="2" charset="2"/>
              <a:buNone/>
            </a:pPr>
            <a:r>
              <a:rPr lang="zh-CN" altLang="en-US" sz="2400" b="1">
                <a:solidFill>
                  <a:srgbClr val="FF0000"/>
                </a:solidFill>
              </a:rPr>
              <a:t>主机字节序</a:t>
            </a:r>
            <a:r>
              <a:rPr lang="zh-CN" altLang="en-US" sz="2400" b="1"/>
              <a:t>有两种：</a:t>
            </a:r>
          </a:p>
          <a:p>
            <a:pPr marL="357188" lvl="1" indent="-357188" eaLnBrk="1" hangingPunct="1">
              <a:buFont typeface="Wingdings" panose="05000000000000000000" pitchFamily="2" charset="2"/>
              <a:buChar char="Ø"/>
            </a:pPr>
            <a:r>
              <a:rPr lang="zh-CN" altLang="en-US" sz="2000" b="1">
                <a:solidFill>
                  <a:srgbClr val="FF0000"/>
                </a:solidFill>
              </a:rPr>
              <a:t>小端</a:t>
            </a:r>
            <a:r>
              <a:rPr lang="en-US" altLang="zh-CN" sz="2000" b="1"/>
              <a:t>(little endian)</a:t>
            </a:r>
            <a:r>
              <a:rPr lang="zh-CN" altLang="en-US" sz="2000" b="1"/>
              <a:t>：将低权重字节存储在起始地址</a:t>
            </a:r>
          </a:p>
          <a:p>
            <a:pPr marL="357188" lvl="1" indent="-357188" eaLnBrk="1" hangingPunct="1">
              <a:buFont typeface="Wingdings" panose="05000000000000000000" pitchFamily="2" charset="2"/>
              <a:buChar char="Ø"/>
            </a:pPr>
            <a:r>
              <a:rPr lang="zh-CN" altLang="en-US" sz="2000" b="1">
                <a:solidFill>
                  <a:srgbClr val="FF0000"/>
                </a:solidFill>
              </a:rPr>
              <a:t>大端</a:t>
            </a:r>
            <a:r>
              <a:rPr lang="en-US" altLang="zh-CN" sz="2000" b="1"/>
              <a:t>(big endian)</a:t>
            </a:r>
            <a:r>
              <a:rPr lang="zh-CN" altLang="en-US" sz="2000" b="1"/>
              <a:t>：将高权重字节存储在起始地址</a:t>
            </a:r>
          </a:p>
          <a:p>
            <a:pPr marL="0" indent="0" eaLnBrk="1" hangingPunct="1">
              <a:buFont typeface="Wingdings" panose="05000000000000000000" pitchFamily="2" charset="2"/>
              <a:buNone/>
            </a:pPr>
            <a:r>
              <a:rPr lang="zh-CN" altLang="en-US" sz="2400" b="1"/>
              <a:t>例如：将</a:t>
            </a:r>
            <a:r>
              <a:rPr lang="en-US" altLang="zh-CN" sz="2400" b="1"/>
              <a:t>0x1234abcd</a:t>
            </a:r>
            <a:r>
              <a:rPr lang="zh-CN" altLang="en-US" sz="2400" b="1"/>
              <a:t>写入到以</a:t>
            </a:r>
            <a:r>
              <a:rPr lang="en-US" altLang="zh-CN" sz="2400" b="1"/>
              <a:t>0x0000</a:t>
            </a:r>
            <a:r>
              <a:rPr lang="zh-CN" altLang="en-US" sz="2400" b="1"/>
              <a:t>开始的内存中，则结果应该是什么。</a:t>
            </a:r>
          </a:p>
        </p:txBody>
      </p:sp>
      <p:graphicFrame>
        <p:nvGraphicFramePr>
          <p:cNvPr id="4210" name="Group 114">
            <a:extLst>
              <a:ext uri="{FF2B5EF4-FFF2-40B4-BE49-F238E27FC236}">
                <a16:creationId xmlns:a16="http://schemas.microsoft.com/office/drawing/2014/main" id="{DD1921E2-56C0-4A4E-90CB-1439F54141A8}"/>
              </a:ext>
            </a:extLst>
          </p:cNvPr>
          <p:cNvGraphicFramePr>
            <a:graphicFrameLocks noGrp="1"/>
          </p:cNvGraphicFramePr>
          <p:nvPr>
            <p:ph sz="half" idx="4294967295"/>
          </p:nvPr>
        </p:nvGraphicFramePr>
        <p:xfrm>
          <a:off x="4932363" y="2493963"/>
          <a:ext cx="3754437" cy="3213100"/>
        </p:xfrm>
        <a:graphic>
          <a:graphicData uri="http://schemas.openxmlformats.org/drawingml/2006/table">
            <a:tbl>
              <a:tblPr/>
              <a:tblGrid>
                <a:gridCol w="1439862">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62050">
                  <a:extLst>
                    <a:ext uri="{9D8B030D-6E8A-4147-A177-3AD203B41FA5}">
                      <a16:colId xmlns:a16="http://schemas.microsoft.com/office/drawing/2014/main" val="20002"/>
                    </a:ext>
                  </a:extLst>
                </a:gridCol>
              </a:tblGrid>
              <a:tr h="50497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内存地址</a:t>
                      </a:r>
                    </a:p>
                  </a:txBody>
                  <a:tcPr marL="90000" marR="90000" marT="46814" marB="468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a:t>
                      </a:r>
                    </a:p>
                  </a:txBody>
                  <a:tcPr marL="90000" marR="90000" marT="46814" marB="468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c hMerge="1">
                  <a:txBody>
                    <a:bodyPr/>
                    <a:lstStyle/>
                    <a:p>
                      <a:endParaRPr lang="zh-CN"/>
                    </a:p>
                  </a:txBody>
                  <a:tcPr/>
                </a:tc>
                <a:extLst>
                  <a:ext uri="{0D108BD9-81ED-4DB2-BD59-A6C34878D82A}">
                    <a16:rowId xmlns:a16="http://schemas.microsoft.com/office/drawing/2014/main" val="10000"/>
                  </a:ext>
                </a:extLst>
              </a:tr>
              <a:tr h="459569">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大端</a:t>
                      </a:r>
                    </a:p>
                  </a:txBody>
                  <a:tcPr marL="90000" marR="90000" marT="46814" marB="468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小端</a:t>
                      </a:r>
                    </a:p>
                  </a:txBody>
                  <a:tcPr marL="90000" marR="90000" marT="46814" marB="468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extLst>
                  <a:ext uri="{0D108BD9-81ED-4DB2-BD59-A6C34878D82A}">
                    <a16:rowId xmlns:a16="http://schemas.microsoft.com/office/drawing/2014/main" val="10001"/>
                  </a:ext>
                </a:extLst>
              </a:tr>
              <a:tr h="5621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0x0000</a:t>
                      </a:r>
                    </a:p>
                  </a:txBody>
                  <a:tcPr marL="90000" marR="90000" marT="46814" marB="468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E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L="90000" marR="90000" marT="46814" marB="468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E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cd</a:t>
                      </a:r>
                    </a:p>
                  </a:txBody>
                  <a:tcPr marL="90000" marR="90000" marT="46814" marB="468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EB"/>
                    </a:solidFill>
                  </a:tcPr>
                </a:tc>
                <a:extLst>
                  <a:ext uri="{0D108BD9-81ED-4DB2-BD59-A6C34878D82A}">
                    <a16:rowId xmlns:a16="http://schemas.microsoft.com/office/drawing/2014/main" val="10002"/>
                  </a:ext>
                </a:extLst>
              </a:tr>
              <a:tr h="5621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0x0001</a:t>
                      </a:r>
                    </a:p>
                  </a:txBody>
                  <a:tcPr marL="90000" marR="90000" marT="46814" marB="468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E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34</a:t>
                      </a:r>
                    </a:p>
                  </a:txBody>
                  <a:tcPr marL="90000" marR="90000" marT="46814" marB="468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E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ab</a:t>
                      </a:r>
                    </a:p>
                  </a:txBody>
                  <a:tcPr marL="90000" marR="90000" marT="46814" marB="468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EB"/>
                    </a:solidFill>
                  </a:tcPr>
                </a:tc>
                <a:extLst>
                  <a:ext uri="{0D108BD9-81ED-4DB2-BD59-A6C34878D82A}">
                    <a16:rowId xmlns:a16="http://schemas.microsoft.com/office/drawing/2014/main" val="10003"/>
                  </a:ext>
                </a:extLst>
              </a:tr>
              <a:tr h="5621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0x0002</a:t>
                      </a:r>
                    </a:p>
                  </a:txBody>
                  <a:tcPr marL="90000" marR="90000" marT="46814" marB="468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E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ab</a:t>
                      </a:r>
                    </a:p>
                  </a:txBody>
                  <a:tcPr marL="90000" marR="90000" marT="46814" marB="468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E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34</a:t>
                      </a:r>
                    </a:p>
                  </a:txBody>
                  <a:tcPr marL="90000" marR="90000" marT="46814" marB="468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EB"/>
                    </a:solidFill>
                  </a:tcPr>
                </a:tc>
                <a:extLst>
                  <a:ext uri="{0D108BD9-81ED-4DB2-BD59-A6C34878D82A}">
                    <a16:rowId xmlns:a16="http://schemas.microsoft.com/office/drawing/2014/main" val="10004"/>
                  </a:ext>
                </a:extLst>
              </a:tr>
              <a:tr h="5621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0x0003</a:t>
                      </a:r>
                    </a:p>
                  </a:txBody>
                  <a:tcPr marL="90000" marR="90000" marT="46814" marB="468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E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cd</a:t>
                      </a:r>
                    </a:p>
                  </a:txBody>
                  <a:tcPr marL="90000" marR="90000" marT="46814" marB="468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E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p>
                  </a:txBody>
                  <a:tcPr marL="90000" marR="90000" marT="46814" marB="468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EB"/>
                    </a:solidFill>
                  </a:tcPr>
                </a:tc>
                <a:extLst>
                  <a:ext uri="{0D108BD9-81ED-4DB2-BD59-A6C34878D82A}">
                    <a16:rowId xmlns:a16="http://schemas.microsoft.com/office/drawing/2014/main" val="10005"/>
                  </a:ext>
                </a:extLst>
              </a:tr>
            </a:tbl>
          </a:graphicData>
        </a:graphic>
      </p:graphicFrame>
      <p:sp>
        <p:nvSpPr>
          <p:cNvPr id="4212" name="Rectangle 116">
            <a:extLst>
              <a:ext uri="{FF2B5EF4-FFF2-40B4-BE49-F238E27FC236}">
                <a16:creationId xmlns:a16="http://schemas.microsoft.com/office/drawing/2014/main" id="{936528C2-27D2-48F9-9FFE-D4EF2F19BFA9}"/>
              </a:ext>
            </a:extLst>
          </p:cNvPr>
          <p:cNvSpPr>
            <a:spLocks noChangeArrowheads="1"/>
          </p:cNvSpPr>
          <p:nvPr/>
        </p:nvSpPr>
        <p:spPr bwMode="auto">
          <a:xfrm>
            <a:off x="457200" y="6094413"/>
            <a:ext cx="82296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2800" b="1">
                <a:solidFill>
                  <a:srgbClr val="FF0000"/>
                </a:solidFill>
              </a:rPr>
              <a:t>不同字节序的主机要想通信怎么办？</a:t>
            </a:r>
          </a:p>
        </p:txBody>
      </p:sp>
      <p:sp>
        <p:nvSpPr>
          <p:cNvPr id="2" name="矩形 1">
            <a:extLst>
              <a:ext uri="{FF2B5EF4-FFF2-40B4-BE49-F238E27FC236}">
                <a16:creationId xmlns:a16="http://schemas.microsoft.com/office/drawing/2014/main" id="{2B70AA7D-2C8E-4A50-89C2-1D0D29DA2A09}"/>
              </a:ext>
            </a:extLst>
          </p:cNvPr>
          <p:cNvSpPr/>
          <p:nvPr/>
        </p:nvSpPr>
        <p:spPr>
          <a:xfrm>
            <a:off x="642938" y="1757363"/>
            <a:ext cx="7705725" cy="708025"/>
          </a:xfrm>
          <a:prstGeom prst="rect">
            <a:avLst/>
          </a:prstGeom>
        </p:spPr>
        <p:txBody>
          <a:bodyPr>
            <a:spAutoFit/>
          </a:bodyPr>
          <a:lstStyle/>
          <a:p>
            <a:pPr eaLnBrk="1" hangingPunct="1">
              <a:defRPr/>
            </a:pPr>
            <a:r>
              <a:rPr lang="zh-CN" altLang="zh-CN" sz="2000" b="1" dirty="0">
                <a:latin typeface="+mn-lt"/>
                <a:ea typeface="+mn-ea"/>
                <a:sym typeface="+mn-ea"/>
              </a:rPr>
              <a:t>不同的</a:t>
            </a:r>
            <a:r>
              <a:rPr lang="en-US" altLang="zh-CN" sz="2000" b="1" dirty="0">
                <a:latin typeface="+mn-lt"/>
                <a:ea typeface="+mn-ea"/>
                <a:sym typeface="+mn-ea"/>
              </a:rPr>
              <a:t>CPU</a:t>
            </a:r>
            <a:r>
              <a:rPr lang="zh-CN" altLang="zh-CN" sz="2000" b="1" dirty="0">
                <a:latin typeface="+mn-lt"/>
                <a:ea typeface="+mn-ea"/>
                <a:sym typeface="+mn-ea"/>
              </a:rPr>
              <a:t>有不同的字节序类型</a:t>
            </a:r>
            <a:r>
              <a:rPr lang="zh-CN" altLang="en-US" sz="2000" b="1" dirty="0">
                <a:latin typeface="+mn-lt"/>
                <a:ea typeface="+mn-ea"/>
                <a:sym typeface="+mn-ea"/>
              </a:rPr>
              <a:t>，</a:t>
            </a:r>
            <a:r>
              <a:rPr lang="zh-CN" altLang="zh-CN" sz="2000" b="1" dirty="0">
                <a:latin typeface="+mn-lt"/>
                <a:ea typeface="+mn-ea"/>
                <a:sym typeface="+mn-ea"/>
              </a:rPr>
              <a:t> 这些字节序是指整数在内存中保存的顺序 </a:t>
            </a:r>
            <a:r>
              <a:rPr lang="zh-CN" altLang="en-US" sz="2000" b="1" dirty="0">
                <a:latin typeface="+mn-lt"/>
                <a:ea typeface="+mn-ea"/>
                <a:sym typeface="+mn-ea"/>
              </a:rPr>
              <a:t>，</a:t>
            </a:r>
            <a:r>
              <a:rPr lang="zh-CN" altLang="zh-CN" sz="2000" b="1" dirty="0">
                <a:latin typeface="+mn-lt"/>
                <a:ea typeface="+mn-ea"/>
                <a:sym typeface="+mn-ea"/>
              </a:rPr>
              <a:t>叫做主机</a:t>
            </a:r>
            <a:r>
              <a:rPr lang="zh-CN" altLang="en-US" sz="2000" b="1" dirty="0">
                <a:latin typeface="+mn-lt"/>
                <a:ea typeface="+mn-ea"/>
                <a:sym typeface="+mn-ea"/>
              </a:rPr>
              <a:t>字节</a:t>
            </a:r>
            <a:r>
              <a:rPr lang="zh-CN" altLang="zh-CN" sz="2000" b="1" dirty="0">
                <a:latin typeface="+mn-lt"/>
                <a:ea typeface="+mn-ea"/>
                <a:sym typeface="+mn-ea"/>
              </a:rPr>
              <a:t>序</a:t>
            </a:r>
            <a:r>
              <a:rPr lang="en-US" altLang="zh-CN" sz="2000" b="1" dirty="0">
                <a:latin typeface="+mn-lt"/>
                <a:ea typeface="+mn-ea"/>
                <a:sym typeface="+mn-ea"/>
              </a:rPr>
              <a:t> </a:t>
            </a:r>
            <a:r>
              <a:rPr lang="zh-CN" altLang="en-US" sz="2000" b="1" dirty="0">
                <a:latin typeface="+mn-lt"/>
                <a:ea typeface="+mn-ea"/>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anim calcmode="lin" valueType="num">
                                      <p:cBhvr additive="base">
                                        <p:cTn id="11"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 calcmode="lin" valueType="num">
                                      <p:cBhvr additive="base">
                                        <p:cTn id="17"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210"/>
                                        </p:tgtEl>
                                        <p:attrNameLst>
                                          <p:attrName>style.visibility</p:attrName>
                                        </p:attrNameLst>
                                      </p:cBhvr>
                                      <p:to>
                                        <p:strVal val="visible"/>
                                      </p:to>
                                    </p:set>
                                    <p:anim calcmode="lin" valueType="num">
                                      <p:cBhvr additive="base">
                                        <p:cTn id="23" dur="500" fill="hold"/>
                                        <p:tgtEl>
                                          <p:spTgt spid="4210"/>
                                        </p:tgtEl>
                                        <p:attrNameLst>
                                          <p:attrName>ppt_x</p:attrName>
                                        </p:attrNameLst>
                                      </p:cBhvr>
                                      <p:tavLst>
                                        <p:tav tm="0">
                                          <p:val>
                                            <p:strVal val="#ppt_x"/>
                                          </p:val>
                                        </p:tav>
                                        <p:tav tm="100000">
                                          <p:val>
                                            <p:strVal val="#ppt_x"/>
                                          </p:val>
                                        </p:tav>
                                      </p:tavLst>
                                    </p:anim>
                                    <p:anim calcmode="lin" valueType="num">
                                      <p:cBhvr additive="base">
                                        <p:cTn id="24" dur="500" fill="hold"/>
                                        <p:tgtEl>
                                          <p:spTgt spid="421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212"/>
                                        </p:tgtEl>
                                        <p:attrNameLst>
                                          <p:attrName>style.visibility</p:attrName>
                                        </p:attrNameLst>
                                      </p:cBhvr>
                                      <p:to>
                                        <p:strVal val="visible"/>
                                      </p:to>
                                    </p:set>
                                    <p:anim calcmode="lin" valueType="num">
                                      <p:cBhvr additive="base">
                                        <p:cTn id="29" dur="500" fill="hold"/>
                                        <p:tgtEl>
                                          <p:spTgt spid="4212"/>
                                        </p:tgtEl>
                                        <p:attrNameLst>
                                          <p:attrName>ppt_x</p:attrName>
                                        </p:attrNameLst>
                                      </p:cBhvr>
                                      <p:tavLst>
                                        <p:tav tm="0">
                                          <p:val>
                                            <p:strVal val="#ppt_x"/>
                                          </p:val>
                                        </p:tav>
                                        <p:tav tm="100000">
                                          <p:val>
                                            <p:strVal val="#ppt_x"/>
                                          </p:val>
                                        </p:tav>
                                      </p:tavLst>
                                    </p:anim>
                                    <p:anim calcmode="lin" valueType="num">
                                      <p:cBhvr additive="base">
                                        <p:cTn id="30" dur="500" fill="hold"/>
                                        <p:tgtEl>
                                          <p:spTgt spid="4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AAC3B058-DD59-4111-8DCF-B00D819636F5}"/>
              </a:ext>
            </a:extLst>
          </p:cNvPr>
          <p:cNvSpPr>
            <a:spLocks noGrp="1" noChangeArrowheads="1"/>
          </p:cNvSpPr>
          <p:nvPr>
            <p:ph type="body" idx="4294967295"/>
          </p:nvPr>
        </p:nvSpPr>
        <p:spPr>
          <a:xfrm>
            <a:off x="566738" y="1752600"/>
            <a:ext cx="7821612" cy="4267200"/>
          </a:xfrm>
        </p:spPr>
        <p:txBody>
          <a:bodyPr/>
          <a:lstStyle/>
          <a:p>
            <a:pPr eaLnBrk="1" hangingPunct="1">
              <a:lnSpc>
                <a:spcPct val="150000"/>
              </a:lnSpc>
            </a:pPr>
            <a:r>
              <a:rPr lang="zh-CN" altLang="en-US" sz="2800" b="1">
                <a:solidFill>
                  <a:srgbClr val="FF0000"/>
                </a:solidFill>
              </a:rPr>
              <a:t>网络字节序</a:t>
            </a:r>
            <a:r>
              <a:rPr lang="zh-CN" altLang="en-US" sz="2800" b="1"/>
              <a:t>是</a:t>
            </a:r>
            <a:r>
              <a:rPr lang="en-US" altLang="zh-CN" sz="2800" b="1"/>
              <a:t>TCP/IP</a:t>
            </a:r>
            <a:r>
              <a:rPr lang="zh-CN" altLang="en-US" sz="2800" b="1"/>
              <a:t>中规定好的一种数据表示格式，它与具体的</a:t>
            </a:r>
            <a:r>
              <a:rPr lang="en-US" altLang="zh-CN" sz="2800" b="1"/>
              <a:t>CPU</a:t>
            </a:r>
            <a:r>
              <a:rPr lang="zh-CN" altLang="en-US" sz="2800" b="1"/>
              <a:t>类型、操作系统等无关，网络字节序采用</a:t>
            </a:r>
            <a:r>
              <a:rPr lang="zh-CN" altLang="en-US" sz="2800" b="1">
                <a:solidFill>
                  <a:srgbClr val="FF0000"/>
                </a:solidFill>
              </a:rPr>
              <a:t>大端</a:t>
            </a:r>
            <a:r>
              <a:rPr lang="zh-CN" altLang="en-US" sz="2800" b="1"/>
              <a:t>排序方式。</a:t>
            </a:r>
          </a:p>
          <a:p>
            <a:pPr eaLnBrk="1" hangingPunct="1">
              <a:lnSpc>
                <a:spcPct val="150000"/>
              </a:lnSpc>
            </a:pPr>
            <a:r>
              <a:rPr lang="zh-CN" altLang="en-US" sz="2800" b="1"/>
              <a:t>对于</a:t>
            </a:r>
            <a:r>
              <a:rPr lang="en-US" altLang="zh-CN" sz="2800" b="1"/>
              <a:t>int</a:t>
            </a:r>
            <a:r>
              <a:rPr lang="zh-CN" altLang="en-US" sz="2800" b="1"/>
              <a:t>、</a:t>
            </a:r>
            <a:r>
              <a:rPr lang="en-US" altLang="zh-CN" sz="2800" b="1"/>
              <a:t>uint16</a:t>
            </a:r>
            <a:r>
              <a:rPr lang="zh-CN" altLang="en-US" sz="2800" b="1"/>
              <a:t>、</a:t>
            </a:r>
            <a:r>
              <a:rPr lang="en-US" altLang="zh-CN" sz="2800" b="1"/>
              <a:t>uint32</a:t>
            </a:r>
            <a:r>
              <a:rPr lang="zh-CN" altLang="en-US" sz="2800" b="1"/>
              <a:t>等多于</a:t>
            </a:r>
            <a:r>
              <a:rPr lang="en-US" altLang="zh-CN" sz="2800" b="1"/>
              <a:t>1</a:t>
            </a:r>
            <a:r>
              <a:rPr lang="zh-CN" altLang="en-US" sz="2800" b="1"/>
              <a:t>字节类型的数据，主机在发送和接收时都要进行字节序转换。</a:t>
            </a:r>
            <a:endParaRPr lang="zh-CN" altLang="en-US" sz="2400" b="1"/>
          </a:p>
        </p:txBody>
      </p:sp>
      <p:sp>
        <p:nvSpPr>
          <p:cNvPr id="69635" name="Rectangle 2">
            <a:extLst>
              <a:ext uri="{FF2B5EF4-FFF2-40B4-BE49-F238E27FC236}">
                <a16:creationId xmlns:a16="http://schemas.microsoft.com/office/drawing/2014/main" id="{21506E1F-BC56-456D-B738-D37306D863A6}"/>
              </a:ext>
            </a:extLst>
          </p:cNvPr>
          <p:cNvSpPr txBox="1">
            <a:spLocks noChangeArrowheads="1"/>
          </p:cNvSpPr>
          <p:nvPr/>
        </p:nvSpPr>
        <p:spPr bwMode="auto">
          <a:xfrm>
            <a:off x="250825" y="274638"/>
            <a:ext cx="8435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0070C0"/>
                </a:solidFill>
              </a:rPr>
              <a:t>网络字节序与主机字节序</a:t>
            </a:r>
            <a:endParaRPr lang="en-US" altLang="zh-CN" sz="3600" b="1">
              <a:solidFill>
                <a:srgbClr val="0070C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01177C44-4039-4D9B-A6F0-CF126D6A0B6E}"/>
              </a:ext>
            </a:extLst>
          </p:cNvPr>
          <p:cNvSpPr>
            <a:spLocks noGrp="1" noChangeArrowheads="1"/>
          </p:cNvSpPr>
          <p:nvPr>
            <p:ph type="body" idx="4294967295"/>
          </p:nvPr>
        </p:nvSpPr>
        <p:spPr>
          <a:xfrm>
            <a:off x="566738" y="1752600"/>
            <a:ext cx="8181975" cy="4267200"/>
          </a:xfrm>
        </p:spPr>
        <p:txBody>
          <a:bodyPr/>
          <a:lstStyle/>
          <a:p>
            <a:pPr marL="0" indent="0" eaLnBrk="1" hangingPunct="1">
              <a:buFont typeface="Wingdings" panose="05000000000000000000" pitchFamily="2" charset="2"/>
              <a:buNone/>
            </a:pPr>
            <a:r>
              <a:rPr lang="en-US" altLang="zh-CN" sz="2800" b="1"/>
              <a:t>Python</a:t>
            </a:r>
            <a:r>
              <a:rPr lang="zh-CN" altLang="en-US" sz="2800" b="1"/>
              <a:t>中网络字节序与主机字节序之间的转换函数：</a:t>
            </a:r>
          </a:p>
          <a:p>
            <a:pPr marL="449263" lvl="1" indent="449263" eaLnBrk="1" hangingPunct="1">
              <a:buFont typeface="Wingdings" panose="05000000000000000000" pitchFamily="2" charset="2"/>
              <a:buChar char="Ø"/>
            </a:pPr>
            <a:r>
              <a:rPr lang="en-US" altLang="zh-CN" sz="2400" b="1">
                <a:solidFill>
                  <a:srgbClr val="FF0000"/>
                </a:solidFill>
              </a:rPr>
              <a:t>htons()--</a:t>
            </a:r>
            <a:r>
              <a:rPr lang="en-US" altLang="zh-CN" sz="2400" b="1"/>
              <a:t>Host to Network Short : </a:t>
            </a:r>
            <a:r>
              <a:rPr lang="zh-CN" altLang="en-US" sz="2400" b="1"/>
              <a:t>把</a:t>
            </a:r>
            <a:r>
              <a:rPr lang="en-US" altLang="zh-CN" sz="2400" b="1"/>
              <a:t>unsigned short</a:t>
            </a:r>
            <a:r>
              <a:rPr lang="zh-CN" altLang="en-US" sz="2400" b="1"/>
              <a:t>类型从主机序转换到网络序 </a:t>
            </a:r>
          </a:p>
          <a:p>
            <a:pPr marL="449263" lvl="1" indent="449263" eaLnBrk="1" hangingPunct="1">
              <a:buFont typeface="Wingdings" panose="05000000000000000000" pitchFamily="2" charset="2"/>
              <a:buChar char="Ø"/>
            </a:pPr>
            <a:r>
              <a:rPr lang="en-US" altLang="zh-CN" sz="2400" b="1">
                <a:solidFill>
                  <a:srgbClr val="FF0000"/>
                </a:solidFill>
              </a:rPr>
              <a:t>htonl()--</a:t>
            </a:r>
            <a:r>
              <a:rPr lang="en-US" altLang="zh-CN" sz="2400" b="1"/>
              <a:t>Host to Network Long : </a:t>
            </a:r>
            <a:r>
              <a:rPr lang="zh-CN" altLang="en-US" sz="2400" b="1"/>
              <a:t>把</a:t>
            </a:r>
            <a:r>
              <a:rPr lang="en-US" altLang="zh-CN" sz="2400" b="1"/>
              <a:t>unsigned long</a:t>
            </a:r>
            <a:r>
              <a:rPr lang="zh-CN" altLang="en-US" sz="2400" b="1"/>
              <a:t>类型从主机序转换到网络序 </a:t>
            </a:r>
          </a:p>
          <a:p>
            <a:pPr marL="449263" lvl="1" indent="449263" eaLnBrk="1" hangingPunct="1">
              <a:buFont typeface="Wingdings" panose="05000000000000000000" pitchFamily="2" charset="2"/>
              <a:buChar char="Ø"/>
            </a:pPr>
            <a:r>
              <a:rPr lang="en-US" altLang="zh-CN" sz="2400" b="1">
                <a:solidFill>
                  <a:srgbClr val="FF0000"/>
                </a:solidFill>
              </a:rPr>
              <a:t>ntohs()--</a:t>
            </a:r>
            <a:r>
              <a:rPr lang="en-US" altLang="zh-CN" sz="2400" b="1"/>
              <a:t>Network to Host Short : </a:t>
            </a:r>
            <a:r>
              <a:rPr lang="zh-CN" altLang="en-US" sz="2400" b="1"/>
              <a:t>把</a:t>
            </a:r>
            <a:r>
              <a:rPr lang="en-US" altLang="zh-CN" sz="2400" b="1"/>
              <a:t>unsigned short</a:t>
            </a:r>
            <a:r>
              <a:rPr lang="zh-CN" altLang="en-US" sz="2400" b="1"/>
              <a:t>类型从网络序转换到主机序 </a:t>
            </a:r>
          </a:p>
          <a:p>
            <a:pPr marL="449263" lvl="1" indent="449263" eaLnBrk="1" hangingPunct="1">
              <a:buFont typeface="Wingdings" panose="05000000000000000000" pitchFamily="2" charset="2"/>
              <a:buChar char="Ø"/>
            </a:pPr>
            <a:r>
              <a:rPr lang="en-US" altLang="zh-CN" sz="2400" b="1">
                <a:solidFill>
                  <a:srgbClr val="FF0000"/>
                </a:solidFill>
              </a:rPr>
              <a:t>ntohl()--</a:t>
            </a:r>
            <a:r>
              <a:rPr lang="en-US" altLang="zh-CN" sz="2400" b="1"/>
              <a:t>Network to Host Long : </a:t>
            </a:r>
            <a:r>
              <a:rPr lang="zh-CN" altLang="en-US" sz="2400" b="1"/>
              <a:t>把</a:t>
            </a:r>
            <a:r>
              <a:rPr lang="en-US" altLang="zh-CN" sz="2400" b="1"/>
              <a:t>unsigned long</a:t>
            </a:r>
            <a:r>
              <a:rPr lang="zh-CN" altLang="en-US" sz="2400" b="1"/>
              <a:t>类型从网络序转换到主机序</a:t>
            </a:r>
          </a:p>
        </p:txBody>
      </p:sp>
      <p:sp>
        <p:nvSpPr>
          <p:cNvPr id="71683" name="Rectangle 2">
            <a:extLst>
              <a:ext uri="{FF2B5EF4-FFF2-40B4-BE49-F238E27FC236}">
                <a16:creationId xmlns:a16="http://schemas.microsoft.com/office/drawing/2014/main" id="{81950AD1-93DA-4708-B556-8AE37295112A}"/>
              </a:ext>
            </a:extLst>
          </p:cNvPr>
          <p:cNvSpPr txBox="1">
            <a:spLocks noChangeArrowheads="1"/>
          </p:cNvSpPr>
          <p:nvPr/>
        </p:nvSpPr>
        <p:spPr bwMode="auto">
          <a:xfrm>
            <a:off x="250825" y="274638"/>
            <a:ext cx="8435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0070C0"/>
                </a:solidFill>
              </a:rPr>
              <a:t>网络字节序与主机字节序</a:t>
            </a:r>
            <a:endParaRPr lang="en-US" altLang="zh-CN" sz="3600" b="1">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AEA35C9-16C8-472D-81C5-64F415D205D5}"/>
              </a:ext>
            </a:extLst>
          </p:cNvPr>
          <p:cNvSpPr>
            <a:spLocks noGrp="1" noChangeArrowheads="1"/>
          </p:cNvSpPr>
          <p:nvPr>
            <p:ph type="title"/>
          </p:nvPr>
        </p:nvSpPr>
        <p:spPr>
          <a:xfrm>
            <a:off x="566738" y="764704"/>
            <a:ext cx="8229600" cy="782960"/>
          </a:xfrm>
        </p:spPr>
        <p:txBody>
          <a:bodyPr rtlCol="0" anchor="ctr">
            <a:normAutofit/>
            <a:scene3d>
              <a:camera prst="orthographicFront"/>
              <a:lightRig rig="soft" dir="t"/>
            </a:scene3d>
            <a:sp3d prstMaterial="softEdge">
              <a:bevelT w="25400" h="25400"/>
            </a:sp3d>
          </a:bodyPr>
          <a:lstStyle/>
          <a:p>
            <a:pPr>
              <a:defRPr/>
            </a:pPr>
            <a:r>
              <a:rPr lang="zh-CN" altLang="en-US" sz="3600" b="1" dirty="0">
                <a:solidFill>
                  <a:schemeClr val="tx1"/>
                </a:solidFill>
                <a:latin typeface="Times New Roman" panose="02020603050405020304" pitchFamily="18" charset="0"/>
                <a:ea typeface="+mn-ea"/>
                <a:cs typeface="Times New Roman" panose="02020603050405020304" pitchFamily="18" charset="0"/>
              </a:rPr>
              <a:t>主要内容</a:t>
            </a:r>
          </a:p>
        </p:txBody>
      </p:sp>
      <p:sp>
        <p:nvSpPr>
          <p:cNvPr id="5" name="Rectangle 3">
            <a:extLst>
              <a:ext uri="{FF2B5EF4-FFF2-40B4-BE49-F238E27FC236}">
                <a16:creationId xmlns:a16="http://schemas.microsoft.com/office/drawing/2014/main" id="{C07E3193-1A14-4CA2-AC6E-737F15604A82}"/>
              </a:ext>
            </a:extLst>
          </p:cNvPr>
          <p:cNvSpPr txBox="1">
            <a:spLocks noChangeArrowheads="1"/>
          </p:cNvSpPr>
          <p:nvPr/>
        </p:nvSpPr>
        <p:spPr bwMode="auto">
          <a:xfrm>
            <a:off x="1116013" y="2060575"/>
            <a:ext cx="649128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1. </a:t>
            </a:r>
            <a:r>
              <a:rPr lang="zh-CN" altLang="en-US" sz="2800" b="1" kern="0" dirty="0">
                <a:latin typeface="Times New Roman" panose="02020603050405020304" pitchFamily="18" charset="0"/>
                <a:cs typeface="Times New Roman" panose="02020603050405020304" pitchFamily="18" charset="0"/>
              </a:rPr>
              <a:t>网络协议编辑与分析有关的典型应用</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2. </a:t>
            </a:r>
            <a:r>
              <a:rPr lang="zh-CN" altLang="en-US" sz="2800" b="1" kern="0" dirty="0">
                <a:latin typeface="Times New Roman" panose="02020603050405020304" pitchFamily="18" charset="0"/>
                <a:cs typeface="Times New Roman" panose="02020603050405020304" pitchFamily="18" charset="0"/>
              </a:rPr>
              <a:t>网络协议模型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3. </a:t>
            </a:r>
            <a:r>
              <a:rPr lang="zh-CN" altLang="en-US" sz="2800" b="1" kern="0" dirty="0">
                <a:latin typeface="Times New Roman" panose="02020603050405020304" pitchFamily="18" charset="0"/>
                <a:cs typeface="Times New Roman" panose="02020603050405020304" pitchFamily="18" charset="0"/>
              </a:rPr>
              <a:t>网络协议接口</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4. </a:t>
            </a:r>
            <a:r>
              <a:rPr lang="zh-CN" altLang="en-US" sz="2800" b="1" kern="0" dirty="0">
                <a:latin typeface="Times New Roman" panose="02020603050405020304" pitchFamily="18" charset="0"/>
                <a:cs typeface="Times New Roman" panose="02020603050405020304" pitchFamily="18" charset="0"/>
              </a:rPr>
              <a:t>网络字节序和主机字节序</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solidFill>
                  <a:srgbClr val="FF0000"/>
                </a:solidFill>
                <a:latin typeface="Times New Roman" panose="02020603050405020304" pitchFamily="18" charset="0"/>
                <a:cs typeface="Times New Roman" panose="02020603050405020304" pitchFamily="18" charset="0"/>
              </a:rPr>
              <a:t>5. Python</a:t>
            </a:r>
            <a:r>
              <a:rPr lang="zh-CN" altLang="en-US" sz="2800" b="1" kern="0" dirty="0">
                <a:solidFill>
                  <a:srgbClr val="FF0000"/>
                </a:solidFill>
                <a:latin typeface="Times New Roman" panose="02020603050405020304" pitchFamily="18" charset="0"/>
                <a:cs typeface="Times New Roman" panose="02020603050405020304" pitchFamily="18" charset="0"/>
              </a:rPr>
              <a:t>语言简介</a:t>
            </a:r>
            <a:endParaRPr lang="en-US" altLang="zh-CN" sz="2800" b="1" kern="0" dirty="0">
              <a:solidFill>
                <a:srgbClr val="FF0000"/>
              </a:solidFill>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6. </a:t>
            </a:r>
            <a:r>
              <a:rPr lang="zh-CN" altLang="en-US" sz="2800" b="1" kern="0" dirty="0">
                <a:latin typeface="Times New Roman" panose="02020603050405020304" pitchFamily="18" charset="0"/>
                <a:cs typeface="Times New Roman" panose="02020603050405020304" pitchFamily="18" charset="0"/>
              </a:rPr>
              <a:t>开发环境搭建</a:t>
            </a:r>
            <a:endParaRPr lang="en-US" altLang="zh-CN" sz="2800" b="1"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19448F8-2727-4F28-8BD1-E0F3FFA0ACE3}"/>
              </a:ext>
            </a:extLst>
          </p:cNvPr>
          <p:cNvSpPr>
            <a:spLocks noGrp="1" noChangeArrowheads="1"/>
          </p:cNvSpPr>
          <p:nvPr>
            <p:ph type="title" idx="4294967295"/>
          </p:nvPr>
        </p:nvSpPr>
        <p:spPr>
          <a:xfrm>
            <a:off x="320675" y="493713"/>
            <a:ext cx="5418138" cy="649287"/>
          </a:xfrm>
        </p:spPr>
        <p:txBody>
          <a:bodyPr/>
          <a:lstStyle/>
          <a:p>
            <a:pPr eaLnBrk="1" hangingPunct="1">
              <a:defRPr/>
            </a:pPr>
            <a:r>
              <a:rPr lang="zh-CN" altLang="en-US" sz="3600" b="1" kern="1200" dirty="0">
                <a:solidFill>
                  <a:srgbClr val="0070C0"/>
                </a:solidFill>
              </a:rPr>
              <a:t>网络上拦截下来的数据</a:t>
            </a:r>
          </a:p>
        </p:txBody>
      </p:sp>
      <p:sp>
        <p:nvSpPr>
          <p:cNvPr id="30723" name="Text Box 3">
            <a:extLst>
              <a:ext uri="{FF2B5EF4-FFF2-40B4-BE49-F238E27FC236}">
                <a16:creationId xmlns:a16="http://schemas.microsoft.com/office/drawing/2014/main" id="{A4CCFA29-94E1-4CED-92D2-9DDFFC24795B}"/>
              </a:ext>
            </a:extLst>
          </p:cNvPr>
          <p:cNvSpPr txBox="1">
            <a:spLocks noChangeArrowheads="1"/>
          </p:cNvSpPr>
          <p:nvPr/>
        </p:nvSpPr>
        <p:spPr bwMode="auto">
          <a:xfrm>
            <a:off x="346075" y="1258888"/>
            <a:ext cx="8377238"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10000"/>
              </a:spcBef>
            </a:pPr>
            <a:r>
              <a:rPr lang="en-US" altLang="zh-CN" sz="2800" b="1" i="1">
                <a:solidFill>
                  <a:srgbClr val="000000"/>
                </a:solidFill>
                <a:latin typeface="Times New Roman" panose="02020603050405020304" pitchFamily="18" charset="0"/>
              </a:rPr>
              <a:t>            </a:t>
            </a:r>
            <a:r>
              <a:rPr lang="zh-CN" altLang="en-US" sz="2800" b="1" i="1">
                <a:solidFill>
                  <a:srgbClr val="000000"/>
                </a:solidFill>
                <a:latin typeface="Times New Roman" panose="02020603050405020304" pitchFamily="18" charset="0"/>
              </a:rPr>
              <a:t>一个从</a:t>
            </a:r>
            <a:r>
              <a:rPr lang="en-US" altLang="zh-CN" sz="2800" b="1" i="1">
                <a:solidFill>
                  <a:srgbClr val="000000"/>
                </a:solidFill>
                <a:latin typeface="Times New Roman" panose="02020603050405020304" pitchFamily="18" charset="0"/>
              </a:rPr>
              <a:t>Internet</a:t>
            </a:r>
            <a:r>
              <a:rPr lang="zh-CN" altLang="en-US" sz="2800" b="1" i="1">
                <a:solidFill>
                  <a:srgbClr val="000000"/>
                </a:solidFill>
                <a:latin typeface="Times New Roman" panose="02020603050405020304" pitchFamily="18" charset="0"/>
              </a:rPr>
              <a:t>上拦截下来的实际比特流</a:t>
            </a:r>
            <a:endParaRPr lang="zh-CN" altLang="en-US" sz="2800">
              <a:solidFill>
                <a:srgbClr val="000000"/>
              </a:solidFill>
              <a:latin typeface="Times New Roman" panose="02020603050405020304" pitchFamily="18" charset="0"/>
            </a:endParaRPr>
          </a:p>
          <a:p>
            <a:pPr algn="just" eaLnBrk="1" hangingPunct="1">
              <a:spcBef>
                <a:spcPct val="10000"/>
              </a:spcBef>
            </a:pPr>
            <a:r>
              <a:rPr lang="en-US" altLang="zh-CN" sz="2800">
                <a:solidFill>
                  <a:srgbClr val="000000"/>
                </a:solidFill>
                <a:latin typeface="Times New Roman" panose="02020603050405020304" pitchFamily="18" charset="0"/>
              </a:rPr>
              <a:t>101010101010……10101011000000001000000010101101000110000101110110001110010100100101010010101011001000111110101101110000000010000000000001000101000000000000000000101000001110000111011001000000000000000100000000000110111110110100111111000000101010000000000001111101110010100110001001111011100000100000100000011000000000000101000000110010000001011110010110000101000110011001011010100000000110110101000000000100000000000000000011001111001100010000000000000000001000000010000000100000001000000010000000100000</a:t>
            </a:r>
            <a:endParaRPr lang="en-US" altLang="zh-CN" sz="2800">
              <a:latin typeface="Times New Roman" panose="02020603050405020304" pitchFamily="18" charset="0"/>
            </a:endParaRPr>
          </a:p>
        </p:txBody>
      </p:sp>
      <p:sp>
        <p:nvSpPr>
          <p:cNvPr id="16388" name="Text Box 4">
            <a:extLst>
              <a:ext uri="{FF2B5EF4-FFF2-40B4-BE49-F238E27FC236}">
                <a16:creationId xmlns:a16="http://schemas.microsoft.com/office/drawing/2014/main" id="{20BDF063-3ACC-4A4F-9628-D2A1BCF0BA79}"/>
              </a:ext>
            </a:extLst>
          </p:cNvPr>
          <p:cNvSpPr txBox="1">
            <a:spLocks noChangeArrowheads="1"/>
          </p:cNvSpPr>
          <p:nvPr/>
        </p:nvSpPr>
        <p:spPr bwMode="auto">
          <a:xfrm>
            <a:off x="0" y="1208088"/>
            <a:ext cx="9144000" cy="5649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a:p>
            <a:pPr algn="ctr" eaLnBrk="1" hangingPunct="1">
              <a:spcBef>
                <a:spcPct val="50000"/>
              </a:spcBef>
            </a:pPr>
            <a:endParaRPr lang="en-US" altLang="zh-CN" sz="2800">
              <a:latin typeface="Times New Roman" panose="02020603050405020304" pitchFamily="18" charset="0"/>
            </a:endParaRPr>
          </a:p>
        </p:txBody>
      </p:sp>
      <p:sp>
        <p:nvSpPr>
          <p:cNvPr id="16389" name="Text Box 5">
            <a:extLst>
              <a:ext uri="{FF2B5EF4-FFF2-40B4-BE49-F238E27FC236}">
                <a16:creationId xmlns:a16="http://schemas.microsoft.com/office/drawing/2014/main" id="{1DE352A6-8157-4585-8C03-5BE1DF2D1AAD}"/>
              </a:ext>
            </a:extLst>
          </p:cNvPr>
          <p:cNvSpPr txBox="1">
            <a:spLocks noChangeArrowheads="1"/>
          </p:cNvSpPr>
          <p:nvPr/>
        </p:nvSpPr>
        <p:spPr bwMode="auto">
          <a:xfrm>
            <a:off x="320675" y="1422400"/>
            <a:ext cx="845185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a:solidFill>
                  <a:srgbClr val="000000"/>
                </a:solidFill>
                <a:latin typeface="Times New Roman" panose="02020603050405020304" pitchFamily="18" charset="0"/>
              </a:rPr>
              <a:t>                          </a:t>
            </a:r>
            <a:r>
              <a:rPr lang="zh-CN" altLang="en-US" sz="2800">
                <a:solidFill>
                  <a:srgbClr val="FF0000"/>
                </a:solidFill>
                <a:latin typeface="Times New Roman" panose="02020603050405020304" pitchFamily="18" charset="0"/>
              </a:rPr>
              <a:t>上述比特流的含义</a:t>
            </a:r>
          </a:p>
          <a:p>
            <a:pPr algn="just" eaLnBrk="1" hangingPunct="1"/>
            <a:r>
              <a:rPr lang="en-US" altLang="zh-CN" sz="2800" i="1">
                <a:solidFill>
                  <a:srgbClr val="3366FF"/>
                </a:solidFill>
                <a:latin typeface="Times New Roman" panose="02020603050405020304" pitchFamily="18" charset="0"/>
              </a:rPr>
              <a:t>101010101010……101010</a:t>
            </a:r>
            <a:r>
              <a:rPr lang="en-US" altLang="zh-CN" sz="2800" i="1">
                <a:solidFill>
                  <a:srgbClr val="800000"/>
                </a:solidFill>
                <a:latin typeface="Times New Roman" panose="02020603050405020304" pitchFamily="18" charset="0"/>
              </a:rPr>
              <a:t>11</a:t>
            </a:r>
            <a:r>
              <a:rPr lang="en-US" altLang="zh-CN" sz="2800">
                <a:solidFill>
                  <a:srgbClr val="33CCCC"/>
                </a:solidFill>
                <a:latin typeface="Times New Roman" panose="02020603050405020304" pitchFamily="18" charset="0"/>
              </a:rPr>
              <a:t>0000000010000000101011010001100001011101100011100101001001010100101010110010001111101011011100000000100000000000</a:t>
            </a:r>
            <a:r>
              <a:rPr lang="en-US" altLang="zh-CN" sz="2800">
                <a:solidFill>
                  <a:srgbClr val="000080"/>
                </a:solidFill>
                <a:latin typeface="Times New Roman" panose="02020603050405020304" pitchFamily="18" charset="0"/>
              </a:rPr>
              <a:t>0100010100000000000000000010100000111000011101100100000000000000010000000000011011111011010011111100000010101000000000000111110111001010011000100111101110000010</a:t>
            </a:r>
            <a:r>
              <a:rPr lang="en-US" altLang="zh-CN" sz="2800">
                <a:solidFill>
                  <a:srgbClr val="00FF00"/>
                </a:solidFill>
                <a:latin typeface="Times New Roman" panose="02020603050405020304" pitchFamily="18" charset="0"/>
              </a:rPr>
              <a:t>000010000001100000000000010100000011001000000101111001011000010100011001100101101010000000011011010100000000010000000000000000001100111100110001</a:t>
            </a:r>
            <a:r>
              <a:rPr lang="en-US" altLang="zh-CN" sz="2800">
                <a:solidFill>
                  <a:srgbClr val="3366FF"/>
                </a:solidFill>
                <a:latin typeface="Times New Roman" panose="02020603050405020304" pitchFamily="18" charset="0"/>
              </a:rPr>
              <a:t>0000000000000000001000000010000000100000001000000010000000100000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1+#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89">
                                            <p:txEl>
                                              <p:pRg st="0" end="0"/>
                                            </p:txEl>
                                          </p:spTgt>
                                        </p:tgtEl>
                                        <p:attrNameLst>
                                          <p:attrName>style.visibility</p:attrName>
                                        </p:attrNameLst>
                                      </p:cBhvr>
                                      <p:to>
                                        <p:strVal val="visible"/>
                                      </p:to>
                                    </p:set>
                                    <p:anim calcmode="lin" valueType="num">
                                      <p:cBhvr additive="base">
                                        <p:cTn id="13" dur="500" fill="hold"/>
                                        <p:tgtEl>
                                          <p:spTgt spid="1638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63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89">
                                            <p:txEl>
                                              <p:pRg st="1" end="1"/>
                                            </p:txEl>
                                          </p:spTgt>
                                        </p:tgtEl>
                                        <p:attrNameLst>
                                          <p:attrName>style.visibility</p:attrName>
                                        </p:attrNameLst>
                                      </p:cBhvr>
                                      <p:to>
                                        <p:strVal val="visible"/>
                                      </p:to>
                                    </p:set>
                                    <p:anim calcmode="lin" valueType="num">
                                      <p:cBhvr additive="base">
                                        <p:cTn id="19" dur="500" fill="hold"/>
                                        <p:tgtEl>
                                          <p:spTgt spid="1638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38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8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A0CA93-6929-4065-97D9-7E1FA3022B6C}"/>
              </a:ext>
            </a:extLst>
          </p:cNvPr>
          <p:cNvSpPr>
            <a:spLocks noGrp="1"/>
          </p:cNvSpPr>
          <p:nvPr>
            <p:ph type="title"/>
          </p:nvPr>
        </p:nvSpPr>
        <p:spPr>
          <a:xfrm>
            <a:off x="539552" y="548680"/>
            <a:ext cx="8229600" cy="994123"/>
          </a:xfrm>
        </p:spPr>
        <p:txBody>
          <a:bodyPr rtlCol="0" anchor="ctr">
            <a:normAutofit/>
            <a:scene3d>
              <a:camera prst="orthographicFront"/>
              <a:lightRig rig="soft" dir="t"/>
            </a:scene3d>
            <a:sp3d prstMaterial="softEdge">
              <a:bevelT w="25400" h="25400"/>
            </a:sp3d>
          </a:bodyPr>
          <a:lstStyle/>
          <a:p>
            <a:pPr>
              <a:defRPr/>
            </a:pPr>
            <a:r>
              <a:rPr lang="en-US" altLang="zh-CN" sz="44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5.Python</a:t>
            </a:r>
            <a:r>
              <a:rPr lang="zh-CN" altLang="zh-CN" sz="44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语言</a:t>
            </a:r>
            <a:r>
              <a:rPr lang="zh-CN" altLang="en-US" sz="44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简介</a:t>
            </a:r>
            <a:endParaRPr lang="zh-CN" altLang="en-US" sz="41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p:txBody>
      </p:sp>
      <p:sp>
        <p:nvSpPr>
          <p:cNvPr id="75779" name="Rectangle 3">
            <a:extLst>
              <a:ext uri="{FF2B5EF4-FFF2-40B4-BE49-F238E27FC236}">
                <a16:creationId xmlns:a16="http://schemas.microsoft.com/office/drawing/2014/main" id="{08C997D1-EA37-4D1B-B08A-EF7D994A0E4E}"/>
              </a:ext>
            </a:extLst>
          </p:cNvPr>
          <p:cNvSpPr>
            <a:spLocks noGrp="1"/>
          </p:cNvSpPr>
          <p:nvPr>
            <p:ph idx="1"/>
          </p:nvPr>
        </p:nvSpPr>
        <p:spPr>
          <a:xfrm>
            <a:off x="250825" y="1700213"/>
            <a:ext cx="8350250" cy="2952750"/>
          </a:xfrm>
        </p:spPr>
        <p:txBody>
          <a:bodyPr/>
          <a:lstStyle/>
          <a:p>
            <a:pPr marL="558800" indent="-342900">
              <a:lnSpc>
                <a:spcPct val="130000"/>
              </a:lnSpc>
              <a:buFont typeface="Wingdings" panose="05000000000000000000" pitchFamily="2" charset="2"/>
              <a:buChar char="Ø"/>
            </a:pPr>
            <a:r>
              <a:rPr lang="en-US" altLang="zh-CN" sz="2200">
                <a:latin typeface="Times New Roman" panose="02020603050405020304" pitchFamily="18" charset="0"/>
                <a:cs typeface="Times New Roman" panose="02020603050405020304" pitchFamily="18" charset="0"/>
              </a:rPr>
              <a:t>Python</a:t>
            </a:r>
            <a:r>
              <a:rPr lang="zh-CN" altLang="en-US" sz="2200">
                <a:latin typeface="Times New Roman" panose="02020603050405020304" pitchFamily="18" charset="0"/>
                <a:cs typeface="Times New Roman" panose="02020603050405020304" pitchFamily="18" charset="0"/>
              </a:rPr>
              <a:t>是一种跨平台的计算机程序设计语言，是一个高层次的结合了解释性、编译性、互动性和面向对象的编程语言。</a:t>
            </a:r>
            <a:endParaRPr lang="en-US" altLang="zh-CN" sz="2200">
              <a:latin typeface="Times New Roman" panose="02020603050405020304" pitchFamily="18" charset="0"/>
              <a:cs typeface="Times New Roman" panose="02020603050405020304" pitchFamily="18" charset="0"/>
            </a:endParaRPr>
          </a:p>
          <a:p>
            <a:pPr marL="558800" indent="-342900">
              <a:lnSpc>
                <a:spcPct val="130000"/>
              </a:lnSpc>
              <a:buFont typeface="Wingdings" panose="05000000000000000000" pitchFamily="2" charset="2"/>
              <a:buChar char="Ø"/>
            </a:pPr>
            <a:r>
              <a:rPr lang="en-US" altLang="zh-CN" sz="2200">
                <a:latin typeface="Times New Roman" panose="02020603050405020304" pitchFamily="18" charset="0"/>
                <a:cs typeface="Times New Roman" panose="02020603050405020304" pitchFamily="18" charset="0"/>
              </a:rPr>
              <a:t>Python</a:t>
            </a:r>
            <a:r>
              <a:rPr lang="zh-CN" altLang="en-US" sz="2200">
                <a:latin typeface="Times New Roman" panose="02020603050405020304" pitchFamily="18" charset="0"/>
                <a:cs typeface="Times New Roman" panose="02020603050405020304" pitchFamily="18" charset="0"/>
              </a:rPr>
              <a:t>的应用领域：</a:t>
            </a:r>
            <a:r>
              <a:rPr lang="en-US" altLang="zh-CN" sz="2200">
                <a:latin typeface="Times New Roman" panose="02020603050405020304" pitchFamily="18" charset="0"/>
                <a:cs typeface="Times New Roman" panose="02020603050405020304" pitchFamily="18" charset="0"/>
              </a:rPr>
              <a:t>Web </a:t>
            </a:r>
            <a:r>
              <a:rPr lang="zh-CN" altLang="en-US" sz="2200">
                <a:latin typeface="Times New Roman" panose="02020603050405020304" pitchFamily="18" charset="0"/>
                <a:cs typeface="Times New Roman" panose="02020603050405020304" pitchFamily="18" charset="0"/>
              </a:rPr>
              <a:t>和 </a:t>
            </a:r>
            <a:r>
              <a:rPr lang="en-US" altLang="zh-CN" sz="2200">
                <a:latin typeface="Times New Roman" panose="02020603050405020304" pitchFamily="18" charset="0"/>
                <a:cs typeface="Times New Roman" panose="02020603050405020304" pitchFamily="18" charset="0"/>
              </a:rPr>
              <a:t>Internet</a:t>
            </a:r>
            <a:r>
              <a:rPr lang="zh-CN" altLang="en-US" sz="2200">
                <a:latin typeface="Times New Roman" panose="02020603050405020304" pitchFamily="18" charset="0"/>
                <a:cs typeface="Times New Roman" panose="02020603050405020304" pitchFamily="18" charset="0"/>
              </a:rPr>
              <a:t>开发、科学计算和统计、人工智能、桌面界面开发、软件开发、后端开发、网络爬虫等</a:t>
            </a:r>
          </a:p>
        </p:txBody>
      </p:sp>
      <p:sp>
        <p:nvSpPr>
          <p:cNvPr id="4" name="Rectangle 3">
            <a:extLst>
              <a:ext uri="{FF2B5EF4-FFF2-40B4-BE49-F238E27FC236}">
                <a16:creationId xmlns:a16="http://schemas.microsoft.com/office/drawing/2014/main" id="{AA42673B-E8EB-4F47-B895-E856D974853A}"/>
              </a:ext>
            </a:extLst>
          </p:cNvPr>
          <p:cNvSpPr txBox="1">
            <a:spLocks/>
          </p:cNvSpPr>
          <p:nvPr/>
        </p:nvSpPr>
        <p:spPr bwMode="auto">
          <a:xfrm>
            <a:off x="1004888" y="3695700"/>
            <a:ext cx="68421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indent="-254000">
              <a:lnSpc>
                <a:spcPct val="130000"/>
              </a:lnSpc>
              <a:defRPr/>
            </a:pPr>
            <a:r>
              <a:rPr lang="zh-CN" altLang="en-US" sz="2000" kern="0" dirty="0">
                <a:latin typeface="Times New Roman" panose="02020603050405020304" pitchFamily="18" charset="0"/>
                <a:cs typeface="Times New Roman" panose="02020603050405020304" pitchFamily="18" charset="0"/>
              </a:rPr>
              <a:t>BeginnersGuide/Overview - Python Wiki    </a:t>
            </a:r>
            <a:r>
              <a:rPr lang="zh-CN" altLang="en-US" sz="2000" kern="0" dirty="0">
                <a:latin typeface="Times New Roman" panose="02020603050405020304" pitchFamily="18" charset="0"/>
                <a:cs typeface="Times New Roman" panose="02020603050405020304" pitchFamily="18" charset="0"/>
                <a:hlinkClick r:id="rId2"/>
              </a:rPr>
              <a:t>https://wiki.python.org/moin/BeginnersGuide/Overview</a:t>
            </a:r>
            <a:r>
              <a:rPr lang="zh-CN" altLang="en-US" sz="2000" kern="0" dirty="0">
                <a:latin typeface="Times New Roman" panose="02020603050405020304" pitchFamily="18" charset="0"/>
                <a:cs typeface="Times New Roman" panose="02020603050405020304" pitchFamily="18" charset="0"/>
              </a:rPr>
              <a:t> </a:t>
            </a:r>
          </a:p>
          <a:p>
            <a:pPr lvl="1" indent="-254000">
              <a:lnSpc>
                <a:spcPct val="130000"/>
              </a:lnSpc>
              <a:defRPr/>
            </a:pPr>
            <a:r>
              <a:rPr lang="zh-CN" altLang="en-US" sz="2000" kern="0" dirty="0">
                <a:latin typeface="Times New Roman" panose="02020603050405020304" pitchFamily="18" charset="0"/>
                <a:cs typeface="Times New Roman" panose="02020603050405020304" pitchFamily="18" charset="0"/>
                <a:hlinkClick r:id="rId3"/>
              </a:rPr>
              <a:t>https://www.python.org/about/gettingstarted/</a:t>
            </a:r>
            <a:r>
              <a:rPr lang="zh-CN" altLang="en-US" sz="2000" kern="0" dirty="0">
                <a:latin typeface="Times New Roman" panose="02020603050405020304" pitchFamily="18" charset="0"/>
                <a:cs typeface="Times New Roman" panose="02020603050405020304" pitchFamily="18" charset="0"/>
              </a:rPr>
              <a:t> </a:t>
            </a:r>
            <a:endParaRPr lang="en-US" altLang="zh-CN" sz="2000" kern="0" dirty="0">
              <a:latin typeface="Times New Roman" panose="02020603050405020304" pitchFamily="18" charset="0"/>
              <a:cs typeface="Times New Roman" panose="02020603050405020304" pitchFamily="18" charset="0"/>
            </a:endParaRPr>
          </a:p>
          <a:p>
            <a:pPr lvl="1" indent="-254000">
              <a:lnSpc>
                <a:spcPct val="130000"/>
              </a:lnSpc>
              <a:defRPr/>
            </a:pPr>
            <a:r>
              <a:rPr lang="zh-CN" altLang="en-US" sz="2000" kern="0" dirty="0">
                <a:latin typeface="Times New Roman" panose="02020603050405020304" pitchFamily="18" charset="0"/>
                <a:cs typeface="Times New Roman" panose="02020603050405020304" pitchFamily="18" charset="0"/>
              </a:rPr>
              <a:t>BeginnersGuideChinese - Python Wiki  </a:t>
            </a:r>
            <a:r>
              <a:rPr lang="zh-CN" altLang="en-US" sz="2000" kern="0" dirty="0">
                <a:latin typeface="Times New Roman" panose="02020603050405020304" pitchFamily="18" charset="0"/>
                <a:cs typeface="Times New Roman" panose="02020603050405020304" pitchFamily="18" charset="0"/>
                <a:hlinkClick r:id="rId4"/>
              </a:rPr>
              <a:t>https://wiki.python.org/moin/BeginnersGuideChinese</a:t>
            </a:r>
            <a:endParaRPr lang="en-US" altLang="zh-CN" sz="2000" kern="0" dirty="0">
              <a:latin typeface="Times New Roman" panose="02020603050405020304" pitchFamily="18" charset="0"/>
              <a:cs typeface="Times New Roman" panose="02020603050405020304" pitchFamily="18" charset="0"/>
            </a:endParaRPr>
          </a:p>
          <a:p>
            <a:pPr lvl="1" indent="-254000">
              <a:lnSpc>
                <a:spcPct val="130000"/>
              </a:lnSpc>
              <a:defRPr/>
            </a:pPr>
            <a:endParaRPr lang="zh-CN" altLang="en-US" sz="20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294F4D-78E0-4801-9CA0-D6F83AAAC7C7}"/>
              </a:ext>
            </a:extLst>
          </p:cNvPr>
          <p:cNvSpPr>
            <a:spLocks noGrp="1"/>
          </p:cNvSpPr>
          <p:nvPr>
            <p:ph idx="1"/>
          </p:nvPr>
        </p:nvSpPr>
        <p:spPr>
          <a:xfrm>
            <a:off x="566738" y="1752600"/>
            <a:ext cx="8001000" cy="3044825"/>
          </a:xfrm>
        </p:spPr>
        <p:txBody>
          <a:bodyPr/>
          <a:lstStyle/>
          <a:p>
            <a:pPr marL="214630" indent="0">
              <a:buFont typeface="Wingdings" panose="05000000000000000000" pitchFamily="2" charset="2"/>
              <a:buNone/>
              <a:defRPr/>
            </a:pPr>
            <a:r>
              <a:rPr lang="zh-CN" altLang="en-US" sz="3125" b="1" dirty="0">
                <a:solidFill>
                  <a:schemeClr val="tx2"/>
                </a:solidFill>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廖雪峰的官方网站</a:t>
            </a:r>
            <a:endParaRPr lang="en-US" altLang="zh-CN" sz="3125" b="1" dirty="0">
              <a:solidFill>
                <a:schemeClr val="tx2"/>
              </a:solidFill>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a:p>
            <a:pPr marL="652780" lvl="1" indent="0">
              <a:buFont typeface="Wingdings" panose="05000000000000000000" pitchFamily="2" charset="2"/>
              <a:buNone/>
              <a:defRPr/>
            </a:pPr>
            <a:r>
              <a:rPr lang="en-US" altLang="zh-CN" sz="2725" b="1" dirty="0">
                <a:solidFill>
                  <a:schemeClr val="tx2"/>
                </a:solidFill>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hlinkClick r:id="rId3"/>
              </a:rPr>
              <a:t>https://www.liaoxuefeng.com/wiki/0014316089557264a6b348958f449949df42a6d3a2e542c000/001432523496782e0946b0f454549c0888d05959b99860f000</a:t>
            </a:r>
            <a:r>
              <a:rPr lang="en-US" altLang="zh-CN" sz="2725" b="1" dirty="0">
                <a:solidFill>
                  <a:schemeClr val="tx2"/>
                </a:solidFill>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 </a:t>
            </a:r>
          </a:p>
          <a:p>
            <a:pPr>
              <a:defRPr/>
            </a:pPr>
            <a:endParaRPr lang="zh-CN" altLang="en-US" dirty="0">
              <a:latin typeface="Times New Roman" panose="02020603050405020304" pitchFamily="18" charset="0"/>
              <a:cs typeface="Times New Roman" panose="02020603050405020304" pitchFamily="18" charset="0"/>
            </a:endParaRPr>
          </a:p>
        </p:txBody>
      </p:sp>
      <p:sp>
        <p:nvSpPr>
          <p:cNvPr id="81923" name="标题 2">
            <a:extLst>
              <a:ext uri="{FF2B5EF4-FFF2-40B4-BE49-F238E27FC236}">
                <a16:creationId xmlns:a16="http://schemas.microsoft.com/office/drawing/2014/main" id="{B55449F0-DF03-4A1E-A184-C8E4D53ECF49}"/>
              </a:ext>
            </a:extLst>
          </p:cNvPr>
          <p:cNvSpPr>
            <a:spLocks noGrp="1"/>
          </p:cNvSpPr>
          <p:nvPr>
            <p:ph type="title"/>
          </p:nvPr>
        </p:nvSpPr>
        <p:spPr>
          <a:xfrm>
            <a:off x="574675" y="692150"/>
            <a:ext cx="8001000" cy="828675"/>
          </a:xfrm>
        </p:spPr>
        <p:txBody>
          <a:bodyPr/>
          <a:lstStyle/>
          <a:p>
            <a:pPr>
              <a:defRPr/>
            </a:pPr>
            <a:r>
              <a:rPr lang="en-US" altLang="zh-CN"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Python</a:t>
            </a:r>
            <a:r>
              <a:rPr lang="zh-CN" altLang="en-US"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基础参考网站</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6627B4D-AD4B-4555-BAFB-7832D760F72B}"/>
              </a:ext>
            </a:extLst>
          </p:cNvPr>
          <p:cNvSpPr>
            <a:spLocks noGrp="1"/>
          </p:cNvSpPr>
          <p:nvPr>
            <p:ph type="title"/>
          </p:nvPr>
        </p:nvSpPr>
        <p:spPr>
          <a:xfrm>
            <a:off x="512824" y="682277"/>
            <a:ext cx="8229600" cy="994123"/>
          </a:xfrm>
        </p:spPr>
        <p:txBody>
          <a:bodyPr rtlCol="0" anchor="ctr">
            <a:normAutofit/>
            <a:scene3d>
              <a:camera prst="orthographicFront"/>
              <a:lightRig rig="soft" dir="t"/>
            </a:scene3d>
            <a:sp3d prstMaterial="softEdge">
              <a:bevelT w="25400" h="25400"/>
            </a:sp3d>
          </a:bodyPr>
          <a:lstStyle/>
          <a:p>
            <a:pPr>
              <a:defRPr/>
            </a:pPr>
            <a:r>
              <a:rPr lang="en-US" altLang="zh-CN"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Python</a:t>
            </a:r>
            <a:r>
              <a:rPr lang="zh-CN" altLang="en-US"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安装</a:t>
            </a:r>
            <a:endParaRPr lang="zh-CN" altLang="en-US" sz="44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160A6FC2-A0E6-483E-B989-A28160DF8F2B}"/>
              </a:ext>
            </a:extLst>
          </p:cNvPr>
          <p:cNvSpPr>
            <a:spLocks noGrp="1"/>
          </p:cNvSpPr>
          <p:nvPr>
            <p:ph idx="1"/>
          </p:nvPr>
        </p:nvSpPr>
        <p:spPr>
          <a:xfrm>
            <a:off x="257175" y="1676400"/>
            <a:ext cx="8662988" cy="2149475"/>
          </a:xfrm>
        </p:spPr>
        <p:txBody>
          <a:bodyPr/>
          <a:lstStyle/>
          <a:p>
            <a:pPr marL="215900" indent="0">
              <a:lnSpc>
                <a:spcPct val="130000"/>
              </a:lnSpc>
              <a:buFont typeface="Wingdings" panose="05000000000000000000" pitchFamily="2" charset="2"/>
              <a:buNone/>
              <a:defRPr/>
            </a:pPr>
            <a:r>
              <a:rPr lang="zh-CN" altLang="zh-CN" dirty="0">
                <a:latin typeface="Times New Roman" panose="02020603050405020304" pitchFamily="18" charset="0"/>
                <a:cs typeface="Times New Roman" panose="02020603050405020304" pitchFamily="18" charset="0"/>
              </a:rPr>
              <a:t>在Windows上安装</a:t>
            </a:r>
            <a:r>
              <a:rPr lang="zh-CN" altLang="en-US" dirty="0">
                <a:latin typeface="Times New Roman" panose="02020603050405020304" pitchFamily="18" charset="0"/>
                <a:cs typeface="Times New Roman" panose="02020603050405020304" pitchFamily="18" charset="0"/>
              </a:rPr>
              <a:t>最新的</a:t>
            </a:r>
            <a:r>
              <a:rPr lang="zh-CN" altLang="zh-CN" dirty="0">
                <a:latin typeface="Times New Roman" panose="02020603050405020304" pitchFamily="18" charset="0"/>
                <a:cs typeface="Times New Roman" panose="02020603050405020304" pitchFamily="18" charset="0"/>
              </a:rPr>
              <a:t>Python </a:t>
            </a:r>
            <a:r>
              <a:rPr lang="zh-CN" altLang="en-US" dirty="0">
                <a:latin typeface="Times New Roman" panose="02020603050405020304" pitchFamily="18" charset="0"/>
                <a:cs typeface="Times New Roman" panose="02020603050405020304" pitchFamily="18" charset="0"/>
                <a:sym typeface="+mn-ea"/>
              </a:rPr>
              <a:t>版本</a:t>
            </a:r>
            <a:endParaRPr lang="zh-CN" altLang="zh-CN" dirty="0">
              <a:latin typeface="Times New Roman" panose="02020603050405020304" pitchFamily="18" charset="0"/>
              <a:cs typeface="Times New Roman" panose="02020603050405020304" pitchFamily="18" charset="0"/>
            </a:endParaRPr>
          </a:p>
          <a:p>
            <a:pPr marL="355600" lvl="2" indent="447675">
              <a:lnSpc>
                <a:spcPct val="130000"/>
              </a:lnSpc>
              <a:buFont typeface="Wingdings" panose="05000000000000000000" pitchFamily="2" charset="2"/>
              <a:buChar char="Ø"/>
              <a:defRPr/>
            </a:pPr>
            <a:r>
              <a:rPr lang="zh-CN" altLang="zh-CN" dirty="0">
                <a:latin typeface="Times New Roman" panose="02020603050405020304" pitchFamily="18" charset="0"/>
                <a:cs typeface="Times New Roman" panose="02020603050405020304" pitchFamily="18" charset="0"/>
              </a:rPr>
              <a:t>从Python的官方网站下载Python 安装程序</a:t>
            </a:r>
            <a:r>
              <a:rPr lang="zh-CN" altLang="en-US" dirty="0">
                <a:latin typeface="Times New Roman" panose="02020603050405020304" pitchFamily="18" charset="0"/>
                <a:cs typeface="Times New Roman" panose="02020603050405020304" pitchFamily="18" charset="0"/>
              </a:rPr>
              <a:t>并</a:t>
            </a:r>
            <a:r>
              <a:rPr lang="zh-CN" altLang="zh-CN" dirty="0">
                <a:latin typeface="Times New Roman" panose="02020603050405020304" pitchFamily="18" charset="0"/>
                <a:cs typeface="Times New Roman" panose="02020603050405020304" pitchFamily="18" charset="0"/>
              </a:rPr>
              <a:t>运行</a:t>
            </a:r>
            <a:endParaRPr lang="en-US" altLang="zh-CN" dirty="0">
              <a:latin typeface="Times New Roman" panose="02020603050405020304" pitchFamily="18" charset="0"/>
              <a:cs typeface="Times New Roman" panose="02020603050405020304" pitchFamily="18" charset="0"/>
            </a:endParaRPr>
          </a:p>
          <a:p>
            <a:pPr marL="355600" lvl="2" indent="0">
              <a:lnSpc>
                <a:spcPct val="130000"/>
              </a:lnSpc>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hlinkClick r:id="rId2"/>
              </a:rPr>
              <a:t>https://www.python.org/downloads/release/python-381/</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indent="-254000">
              <a:lnSpc>
                <a:spcPct val="130000"/>
              </a:lnSpc>
              <a:defRPr/>
            </a:pPr>
            <a:endParaRPr lang="zh-CN" altLang="en-US" sz="2600" dirty="0">
              <a:latin typeface="Times New Roman" panose="02020603050405020304" pitchFamily="18" charset="0"/>
              <a:cs typeface="Times New Roman" panose="02020603050405020304" pitchFamily="18" charset="0"/>
            </a:endParaRPr>
          </a:p>
        </p:txBody>
      </p:sp>
      <p:sp>
        <p:nvSpPr>
          <p:cNvPr id="78852" name="AutoShape 4">
            <a:extLst>
              <a:ext uri="{FF2B5EF4-FFF2-40B4-BE49-F238E27FC236}">
                <a16:creationId xmlns:a16="http://schemas.microsoft.com/office/drawing/2014/main" id="{E0BD545D-3F7F-4FF1-BE77-8C23BFFA8BBD}"/>
              </a:ext>
            </a:extLst>
          </p:cNvPr>
          <p:cNvSpPr>
            <a:spLocks/>
          </p:cNvSpPr>
          <p:nvPr/>
        </p:nvSpPr>
        <p:spPr bwMode="auto">
          <a:xfrm>
            <a:off x="609600" y="1566863"/>
            <a:ext cx="7958138" cy="109537"/>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miter lim="800000"/>
            <a:headEnd type="none" w="med" len="med"/>
            <a:tailEnd type="none" w="med" len="med"/>
          </a:ln>
        </p:spPr>
        <p:txBody>
          <a:bodyPr/>
          <a:lstStyle/>
          <a:p>
            <a:endParaRPr lang="zh-CN" altLang="en-US"/>
          </a:p>
        </p:txBody>
      </p:sp>
      <p:pic>
        <p:nvPicPr>
          <p:cNvPr id="78853" name="图片 1">
            <a:extLst>
              <a:ext uri="{FF2B5EF4-FFF2-40B4-BE49-F238E27FC236}">
                <a16:creationId xmlns:a16="http://schemas.microsoft.com/office/drawing/2014/main" id="{ED98D7A2-62C9-40F5-AEEF-406306B616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0050" y="3379788"/>
            <a:ext cx="4683125"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椭圆 8">
            <a:extLst>
              <a:ext uri="{FF2B5EF4-FFF2-40B4-BE49-F238E27FC236}">
                <a16:creationId xmlns:a16="http://schemas.microsoft.com/office/drawing/2014/main" id="{301DE832-CB4A-49E9-9034-A3D08C982697}"/>
              </a:ext>
            </a:extLst>
          </p:cNvPr>
          <p:cNvSpPr/>
          <p:nvPr/>
        </p:nvSpPr>
        <p:spPr>
          <a:xfrm>
            <a:off x="3984625" y="5732463"/>
            <a:ext cx="2592388" cy="576262"/>
          </a:xfrm>
          <a:prstGeom prst="ellipse">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a:extLst>
              <a:ext uri="{FF2B5EF4-FFF2-40B4-BE49-F238E27FC236}">
                <a16:creationId xmlns:a16="http://schemas.microsoft.com/office/drawing/2014/main" id="{6543E3E4-23BA-4861-82E6-38978E06A2D1}"/>
              </a:ext>
            </a:extLst>
          </p:cNvPr>
          <p:cNvSpPr>
            <a:spLocks noGrp="1" noChangeArrowheads="1"/>
          </p:cNvSpPr>
          <p:nvPr>
            <p:ph type="title"/>
          </p:nvPr>
        </p:nvSpPr>
        <p:spPr>
          <a:xfrm>
            <a:off x="473869" y="547956"/>
            <a:ext cx="8229600" cy="1143000"/>
          </a:xfrm>
        </p:spPr>
        <p:txBody>
          <a:bodyPr rtlCol="0" anchor="ctr">
            <a:normAutofit/>
            <a:scene3d>
              <a:camera prst="orthographicFront"/>
              <a:lightRig rig="soft" dir="t"/>
            </a:scene3d>
            <a:sp3d prstMaterial="softEdge">
              <a:bevelT w="25400" h="25400"/>
            </a:sp3d>
          </a:bodyPr>
          <a:lstStyle/>
          <a:p>
            <a:pPr>
              <a:defRPr/>
            </a:pPr>
            <a:r>
              <a:rPr sz="4000" b="1" kern="12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运行Python</a:t>
            </a:r>
            <a:endParaRPr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p:txBody>
      </p:sp>
      <p:sp>
        <p:nvSpPr>
          <p:cNvPr id="46081" name="Rectangle 2">
            <a:extLst>
              <a:ext uri="{FF2B5EF4-FFF2-40B4-BE49-F238E27FC236}">
                <a16:creationId xmlns:a16="http://schemas.microsoft.com/office/drawing/2014/main" id="{377268D8-63E9-4980-AAED-3D2133D32610}"/>
              </a:ext>
            </a:extLst>
          </p:cNvPr>
          <p:cNvSpPr>
            <a:spLocks noGrp="1"/>
          </p:cNvSpPr>
          <p:nvPr>
            <p:ph idx="1"/>
          </p:nvPr>
        </p:nvSpPr>
        <p:spPr>
          <a:xfrm>
            <a:off x="609600" y="1903413"/>
            <a:ext cx="7754938" cy="952500"/>
          </a:xfrm>
        </p:spPr>
        <p:txBody>
          <a:bodyPr/>
          <a:lstStyle/>
          <a:p>
            <a:pPr marL="0" indent="0" defTabSz="0">
              <a:lnSpc>
                <a:spcPct val="130000"/>
              </a:lnSpc>
              <a:buFont typeface="Wingdings" panose="05000000000000000000" pitchFamily="2" charset="2"/>
              <a:buNone/>
              <a:tabLst>
                <a:tab pos="625475" algn="l"/>
              </a:tabLst>
              <a:defRPr/>
            </a:pPr>
            <a:r>
              <a:rPr sz="2000" b="1" dirty="0" err="1">
                <a:solidFill>
                  <a:schemeClr val="tx2"/>
                </a:solidFill>
                <a:effectLst>
                  <a:outerShdw blurRad="31750" dist="25400" dir="5400000" algn="tl" rotWithShape="0">
                    <a:srgbClr val="000000">
                      <a:alpha val="25000"/>
                    </a:srgbClr>
                  </a:outerShdw>
                </a:effectLst>
                <a:latin typeface="+mj-lt"/>
                <a:ea typeface="+mj-ea"/>
                <a:cs typeface="+mj-cs"/>
                <a:sym typeface="+mn-ea"/>
              </a:rPr>
              <a:t>安装成功后，打开命令提示符窗口</a:t>
            </a:r>
            <a:r>
              <a:rPr sz="2000" b="1" dirty="0">
                <a:solidFill>
                  <a:schemeClr val="tx2"/>
                </a:solidFill>
                <a:effectLst>
                  <a:outerShdw blurRad="31750" dist="25400" dir="5400000" algn="tl" rotWithShape="0">
                    <a:srgbClr val="000000">
                      <a:alpha val="25000"/>
                    </a:srgbClr>
                  </a:outerShdw>
                </a:effectLst>
                <a:latin typeface="+mj-lt"/>
                <a:ea typeface="+mj-ea"/>
                <a:cs typeface="+mj-cs"/>
                <a:sym typeface="+mn-ea"/>
              </a:rPr>
              <a:t>，</a:t>
            </a:r>
            <a:r>
              <a:rPr lang="zh-CN" altLang="en-US" sz="2000" b="1" dirty="0">
                <a:solidFill>
                  <a:schemeClr val="tx2"/>
                </a:solidFill>
                <a:effectLst>
                  <a:outerShdw blurRad="31750" dist="25400" dir="5400000" algn="tl" rotWithShape="0">
                    <a:srgbClr val="000000">
                      <a:alpha val="25000"/>
                    </a:srgbClr>
                  </a:outerShdw>
                </a:effectLst>
                <a:latin typeface="+mj-lt"/>
                <a:ea typeface="+mj-ea"/>
                <a:cs typeface="+mj-cs"/>
                <a:sym typeface="+mn-ea"/>
              </a:rPr>
              <a:t>键入</a:t>
            </a:r>
            <a:r>
              <a:rPr sz="2000" b="1" dirty="0" err="1">
                <a:solidFill>
                  <a:schemeClr val="tx2"/>
                </a:solidFill>
                <a:effectLst>
                  <a:outerShdw blurRad="31750" dist="25400" dir="5400000" algn="tl" rotWithShape="0">
                    <a:srgbClr val="000000">
                      <a:alpha val="25000"/>
                    </a:srgbClr>
                  </a:outerShdw>
                </a:effectLst>
                <a:latin typeface="+mj-lt"/>
                <a:ea typeface="+mj-ea"/>
                <a:cs typeface="+mj-cs"/>
                <a:sym typeface="+mn-ea"/>
              </a:rPr>
              <a:t>python后</a:t>
            </a:r>
            <a:r>
              <a:rPr lang="zh-CN" altLang="en-US" sz="2000" b="1" dirty="0">
                <a:solidFill>
                  <a:schemeClr val="tx2"/>
                </a:solidFill>
                <a:effectLst>
                  <a:outerShdw blurRad="31750" dist="25400" dir="5400000" algn="tl" rotWithShape="0">
                    <a:srgbClr val="000000">
                      <a:alpha val="25000"/>
                    </a:srgbClr>
                  </a:outerShdw>
                </a:effectLst>
                <a:latin typeface="+mj-lt"/>
                <a:ea typeface="+mj-ea"/>
                <a:cs typeface="+mj-cs"/>
                <a:sym typeface="+mn-ea"/>
              </a:rPr>
              <a:t>，显示以下信息，说明安装成功。</a:t>
            </a:r>
            <a:endParaRPr lang="zh-CN" altLang="en-US" sz="2000" dirty="0"/>
          </a:p>
        </p:txBody>
      </p:sp>
      <p:sp>
        <p:nvSpPr>
          <p:cNvPr id="79876" name="AutoShape 4">
            <a:extLst>
              <a:ext uri="{FF2B5EF4-FFF2-40B4-BE49-F238E27FC236}">
                <a16:creationId xmlns:a16="http://schemas.microsoft.com/office/drawing/2014/main" id="{A4B96A45-486C-434F-8783-AFD622887D9B}"/>
              </a:ext>
            </a:extLst>
          </p:cNvPr>
          <p:cNvSpPr>
            <a:spLocks/>
          </p:cNvSpPr>
          <p:nvPr/>
        </p:nvSpPr>
        <p:spPr bwMode="auto">
          <a:xfrm>
            <a:off x="609600" y="1566863"/>
            <a:ext cx="7958138" cy="109537"/>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miter lim="800000"/>
            <a:headEnd type="none" w="med" len="med"/>
            <a:tailEnd type="none" w="med" len="med"/>
          </a:ln>
        </p:spPr>
        <p:txBody>
          <a:bodyPr/>
          <a:lstStyle/>
          <a:p>
            <a:endParaRPr lang="zh-CN" altLang="en-US"/>
          </a:p>
        </p:txBody>
      </p:sp>
      <p:pic>
        <p:nvPicPr>
          <p:cNvPr id="79877" name="图片 1">
            <a:extLst>
              <a:ext uri="{FF2B5EF4-FFF2-40B4-BE49-F238E27FC236}">
                <a16:creationId xmlns:a16="http://schemas.microsoft.com/office/drawing/2014/main" id="{A8D6CD51-F66D-443B-91D8-BAF35D24926E}"/>
              </a:ext>
            </a:extLst>
          </p:cNvPr>
          <p:cNvPicPr>
            <a:picLocks noChangeAspect="1"/>
          </p:cNvPicPr>
          <p:nvPr/>
        </p:nvPicPr>
        <p:blipFill>
          <a:blip r:embed="rId3">
            <a:extLst>
              <a:ext uri="{28A0092B-C50C-407E-A947-70E740481C1C}">
                <a14:useLocalDpi xmlns:a14="http://schemas.microsoft.com/office/drawing/2010/main" val="0"/>
              </a:ext>
            </a:extLst>
          </a:blip>
          <a:srcRect l="69" t="26817" r="17719" b="44394"/>
          <a:stretch>
            <a:fillRect/>
          </a:stretch>
        </p:blipFill>
        <p:spPr bwMode="auto">
          <a:xfrm>
            <a:off x="849313" y="3068638"/>
            <a:ext cx="74787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6D5E5FEB-DBD9-462E-A665-F2C13E0CB09C}"/>
              </a:ext>
            </a:extLst>
          </p:cNvPr>
          <p:cNvSpPr/>
          <p:nvPr/>
        </p:nvSpPr>
        <p:spPr>
          <a:xfrm>
            <a:off x="323850" y="4724400"/>
            <a:ext cx="7770813" cy="812800"/>
          </a:xfrm>
          <a:prstGeom prst="rect">
            <a:avLst/>
          </a:prstGeom>
        </p:spPr>
        <p:txBody>
          <a:bodyPr>
            <a:spAutoFit/>
          </a:bodyPr>
          <a:lstStyle/>
          <a:p>
            <a:pPr lvl="1" defTabSz="0">
              <a:lnSpc>
                <a:spcPct val="130000"/>
              </a:lnSpc>
              <a:tabLst>
                <a:tab pos="625475" algn="l"/>
              </a:tabLst>
              <a:defRPr/>
            </a:pPr>
            <a:r>
              <a:rPr lang="zh-CN" altLang="en-US" b="1" dirty="0">
                <a:solidFill>
                  <a:schemeClr val="tx2"/>
                </a:solidFill>
                <a:effectLst>
                  <a:outerShdw blurRad="31750" dist="25400" dir="5400000" algn="tl" rotWithShape="0">
                    <a:srgbClr val="000000">
                      <a:alpha val="25000"/>
                    </a:srgbClr>
                  </a:outerShdw>
                </a:effectLst>
                <a:sym typeface="+mn-ea"/>
              </a:rPr>
              <a:t>如果提示错误：‘</a:t>
            </a:r>
            <a:r>
              <a:rPr lang="en-US" altLang="zh-CN" b="1" dirty="0">
                <a:solidFill>
                  <a:schemeClr val="tx2"/>
                </a:solidFill>
                <a:effectLst>
                  <a:outerShdw blurRad="31750" dist="25400" dir="5400000" algn="tl" rotWithShape="0">
                    <a:srgbClr val="000000">
                      <a:alpha val="25000"/>
                    </a:srgbClr>
                  </a:outerShdw>
                </a:effectLst>
                <a:sym typeface="+mn-ea"/>
              </a:rPr>
              <a:t>python’ </a:t>
            </a:r>
            <a:r>
              <a:rPr lang="zh-CN" altLang="en-US" b="1" dirty="0">
                <a:solidFill>
                  <a:schemeClr val="tx2"/>
                </a:solidFill>
                <a:effectLst>
                  <a:outerShdw blurRad="31750" dist="25400" dir="5400000" algn="tl" rotWithShape="0">
                    <a:srgbClr val="000000">
                      <a:alpha val="25000"/>
                    </a:srgbClr>
                  </a:outerShdw>
                </a:effectLst>
                <a:sym typeface="+mn-ea"/>
              </a:rPr>
              <a:t>不是内部或外部命令，也不是可运行的程序或批处理文件。则需要手动设置</a:t>
            </a:r>
            <a:r>
              <a:rPr lang="en-US" altLang="zh-CN" b="1" dirty="0">
                <a:solidFill>
                  <a:schemeClr val="tx2"/>
                </a:solidFill>
                <a:effectLst>
                  <a:outerShdw blurRad="31750" dist="25400" dir="5400000" algn="tl" rotWithShape="0">
                    <a:srgbClr val="000000">
                      <a:alpha val="25000"/>
                    </a:srgbClr>
                  </a:outerShdw>
                </a:effectLst>
                <a:sym typeface="+mn-ea"/>
              </a:rPr>
              <a:t>path</a:t>
            </a:r>
            <a:r>
              <a:rPr lang="zh-CN" altLang="en-US" b="1" dirty="0">
                <a:solidFill>
                  <a:schemeClr val="tx2"/>
                </a:solidFill>
                <a:effectLst>
                  <a:outerShdw blurRad="31750" dist="25400" dir="5400000" algn="tl" rotWithShape="0">
                    <a:srgbClr val="000000">
                      <a:alpha val="25000"/>
                    </a:srgbClr>
                  </a:outerShdw>
                </a:effectLst>
                <a:sym typeface="+mn-ea"/>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C5F1646-83F8-454A-8B1E-576BEBC4D695}"/>
              </a:ext>
            </a:extLst>
          </p:cNvPr>
          <p:cNvSpPr>
            <a:spLocks noGrp="1" noChangeArrowheads="1"/>
          </p:cNvSpPr>
          <p:nvPr>
            <p:ph type="title"/>
          </p:nvPr>
        </p:nvSpPr>
        <p:spPr>
          <a:xfrm>
            <a:off x="539552" y="533400"/>
            <a:ext cx="8229600" cy="1143000"/>
          </a:xfrm>
        </p:spPr>
        <p:txBody>
          <a:bodyPr rtlCol="0" anchor="ctr">
            <a:normAutofit/>
            <a:scene3d>
              <a:camera prst="orthographicFront"/>
              <a:lightRig rig="soft" dir="t"/>
            </a:scene3d>
            <a:sp3d prstMaterial="softEdge">
              <a:bevelT w="25400" h="25400"/>
            </a:sp3d>
          </a:bodyPr>
          <a:lstStyle/>
          <a:p>
            <a:pPr>
              <a:defRPr/>
            </a:pPr>
            <a:r>
              <a:rPr lang="en-US" altLang="zh-CN"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Python</a:t>
            </a:r>
            <a:r>
              <a:rPr lang="zh-CN" altLang="en-US"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命令行执行模式 </a:t>
            </a:r>
            <a:endParaRPr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endParaRPr>
          </a:p>
        </p:txBody>
      </p:sp>
      <p:sp>
        <p:nvSpPr>
          <p:cNvPr id="45058" name="Rectangle 3">
            <a:extLst>
              <a:ext uri="{FF2B5EF4-FFF2-40B4-BE49-F238E27FC236}">
                <a16:creationId xmlns:a16="http://schemas.microsoft.com/office/drawing/2014/main" id="{A6996747-C802-444E-B05D-733EB23D9B60}"/>
              </a:ext>
            </a:extLst>
          </p:cNvPr>
          <p:cNvSpPr>
            <a:spLocks noGrp="1"/>
          </p:cNvSpPr>
          <p:nvPr>
            <p:ph idx="1"/>
          </p:nvPr>
        </p:nvSpPr>
        <p:spPr>
          <a:xfrm>
            <a:off x="250825" y="1689100"/>
            <a:ext cx="8642350" cy="3179763"/>
          </a:xfrm>
        </p:spPr>
        <p:txBody>
          <a:bodyPr/>
          <a:lstStyle/>
          <a:p>
            <a:pPr marL="214630" indent="0">
              <a:lnSpc>
                <a:spcPct val="130000"/>
              </a:lnSpc>
              <a:buFont typeface="Wingdings" panose="05000000000000000000" pitchFamily="2" charset="2"/>
              <a:buNone/>
              <a:defRPr/>
            </a:pPr>
            <a:r>
              <a:rPr lang="zh-CN" sz="2400" dirty="0">
                <a:latin typeface="Times New Roman" panose="02020603050405020304" pitchFamily="18" charset="0"/>
                <a:cs typeface="Times New Roman" panose="02020603050405020304" pitchFamily="18" charset="0"/>
                <a:sym typeface="+mn-ea"/>
              </a:rPr>
              <a:t>使用</a:t>
            </a:r>
            <a:r>
              <a:rPr lang="en-US" altLang="zh-CN" sz="2400" dirty="0">
                <a:latin typeface="Times New Roman" panose="02020603050405020304" pitchFamily="18" charset="0"/>
                <a:cs typeface="Times New Roman" panose="02020603050405020304" pitchFamily="18" charset="0"/>
                <a:sym typeface="+mn-ea"/>
              </a:rPr>
              <a:t>Python</a:t>
            </a:r>
            <a:r>
              <a:rPr lang="zh-CN" altLang="en-US" sz="2400" dirty="0">
                <a:latin typeface="Times New Roman" panose="02020603050405020304" pitchFamily="18" charset="0"/>
                <a:cs typeface="Times New Roman" panose="02020603050405020304" pitchFamily="18" charset="0"/>
                <a:sym typeface="+mn-ea"/>
              </a:rPr>
              <a:t>自带</a:t>
            </a:r>
            <a:r>
              <a:rPr sz="2400" dirty="0" err="1">
                <a:latin typeface="Times New Roman" panose="02020603050405020304" pitchFamily="18" charset="0"/>
                <a:cs typeface="Times New Roman" panose="02020603050405020304" pitchFamily="18" charset="0"/>
                <a:sym typeface="+mn-ea"/>
              </a:rPr>
              <a:t>文本编辑器</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IDLE</a:t>
            </a:r>
            <a:r>
              <a:rPr lang="zh-CN" altLang="en-US" sz="2400" dirty="0">
                <a:latin typeface="Times New Roman" panose="02020603050405020304" pitchFamily="18" charset="0"/>
                <a:cs typeface="Times New Roman" panose="02020603050405020304" pitchFamily="18" charset="0"/>
                <a:sym typeface="+mn-ea"/>
              </a:rPr>
              <a:t>）</a:t>
            </a:r>
            <a:r>
              <a:rPr lang="zh-CN" sz="2400" dirty="0">
                <a:latin typeface="Times New Roman" panose="02020603050405020304" pitchFamily="18" charset="0"/>
                <a:cs typeface="Times New Roman" panose="02020603050405020304" pitchFamily="18" charset="0"/>
                <a:sym typeface="+mn-ea"/>
              </a:rPr>
              <a:t>编辑</a:t>
            </a:r>
            <a:r>
              <a:rPr lang="en-US" altLang="zh-CN" sz="2400" dirty="0">
                <a:latin typeface="Times New Roman" panose="02020603050405020304" pitchFamily="18" charset="0"/>
                <a:cs typeface="Times New Roman" panose="02020603050405020304" pitchFamily="18" charset="0"/>
                <a:sym typeface="+mn-ea"/>
              </a:rPr>
              <a:t>python</a:t>
            </a:r>
            <a:r>
              <a:rPr lang="zh-CN" altLang="en-US" sz="2400" dirty="0">
                <a:latin typeface="Times New Roman" panose="02020603050405020304" pitchFamily="18" charset="0"/>
                <a:cs typeface="Times New Roman" panose="02020603050405020304" pitchFamily="18" charset="0"/>
                <a:sym typeface="+mn-ea"/>
              </a:rPr>
              <a:t>源文件</a:t>
            </a:r>
            <a:r>
              <a:rPr lang="en-US" altLang="zh-CN"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cs typeface="Times New Roman" panose="02020603050405020304" pitchFamily="18" charset="0"/>
                <a:sym typeface="+mn-ea"/>
              </a:rPr>
              <a:t> hello.py</a:t>
            </a:r>
            <a:r>
              <a:rPr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r>
              <a:rPr sz="2000" dirty="0" err="1">
                <a:latin typeface="Times New Roman" panose="02020603050405020304" pitchFamily="18" charset="0"/>
                <a:cs typeface="Times New Roman" panose="02020603050405020304" pitchFamily="18" charset="0"/>
              </a:rPr>
              <a:t>输入以下代码</a:t>
            </a:r>
            <a:r>
              <a:rPr sz="2000" dirty="0">
                <a:latin typeface="Times New Roman" panose="02020603050405020304" pitchFamily="18" charset="0"/>
                <a:cs typeface="Times New Roman" panose="02020603050405020304" pitchFamily="18" charset="0"/>
              </a:rPr>
              <a:t>：</a:t>
            </a:r>
          </a:p>
          <a:p>
            <a:pPr marL="365760" lvl="1" indent="0" algn="ctr">
              <a:lnSpc>
                <a:spcPct val="130000"/>
              </a:lnSpc>
              <a:buFont typeface="Wingdings" panose="05000000000000000000" pitchFamily="2" charset="2"/>
              <a:buNone/>
              <a:defRPr/>
            </a:pPr>
            <a:r>
              <a:rPr sz="2000" dirty="0">
                <a:latin typeface="Times New Roman" panose="02020603050405020304" pitchFamily="18" charset="0"/>
                <a:cs typeface="Times New Roman" panose="02020603050405020304" pitchFamily="18" charset="0"/>
              </a:rPr>
              <a:t>print('hello, world')</a:t>
            </a:r>
          </a:p>
          <a:p>
            <a:pPr marL="995680" lvl="1" indent="-342900">
              <a:lnSpc>
                <a:spcPct val="130000"/>
              </a:lnSpc>
              <a:buFont typeface="Wingdings" panose="05000000000000000000" pitchFamily="2" charset="2"/>
              <a:buChar char="Ø"/>
              <a:defRPr/>
            </a:pPr>
            <a:r>
              <a:rPr sz="2000" dirty="0" err="1">
                <a:latin typeface="Times New Roman" panose="02020603050405020304" pitchFamily="18" charset="0"/>
                <a:cs typeface="Times New Roman" panose="02020603050405020304" pitchFamily="18" charset="0"/>
              </a:rPr>
              <a:t>请注意</a:t>
            </a:r>
            <a:r>
              <a:rPr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不要使</a:t>
            </a:r>
            <a:r>
              <a:rPr sz="2000" dirty="0" err="1">
                <a:latin typeface="Times New Roman" panose="02020603050405020304" pitchFamily="18" charset="0"/>
                <a:cs typeface="Times New Roman" panose="02020603050405020304" pitchFamily="18" charset="0"/>
              </a:rPr>
              <a:t>用Word和Windows自带的记事本</a:t>
            </a:r>
            <a:r>
              <a:rPr lang="zh-CN" altLang="en-US" sz="2000" dirty="0">
                <a:latin typeface="Times New Roman" panose="02020603050405020304" pitchFamily="18" charset="0"/>
                <a:cs typeface="Times New Roman" panose="02020603050405020304" pitchFamily="18" charset="0"/>
              </a:rPr>
              <a:t>进行编辑</a:t>
            </a:r>
            <a:r>
              <a:rPr sz="2000" dirty="0">
                <a:latin typeface="Times New Roman" panose="02020603050405020304" pitchFamily="18" charset="0"/>
                <a:cs typeface="Times New Roman" panose="02020603050405020304" pitchFamily="18" charset="0"/>
              </a:rPr>
              <a:t>。</a:t>
            </a:r>
          </a:p>
          <a:p>
            <a:pPr marL="995680" lvl="1" indent="-342900">
              <a:lnSpc>
                <a:spcPct val="130000"/>
              </a:lnSpc>
              <a:buFont typeface="Wingdings" panose="05000000000000000000" pitchFamily="2" charset="2"/>
              <a:buChar char="Ø"/>
              <a:defRPr/>
            </a:pPr>
            <a:r>
              <a:rPr lang="zh-CN" altLang="en-US" sz="2000" dirty="0">
                <a:latin typeface="Times New Roman" panose="02020603050405020304" pitchFamily="18" charset="0"/>
                <a:cs typeface="Times New Roman" panose="02020603050405020304" pitchFamily="18" charset="0"/>
              </a:rPr>
              <a:t>将文件在某一个目录下，例如</a:t>
            </a:r>
            <a:r>
              <a:rPr lang="en-US" altLang="zh-CN" sz="2000" dirty="0">
                <a:latin typeface="Times New Roman" panose="02020603050405020304" pitchFamily="18" charset="0"/>
                <a:cs typeface="Times New Roman" panose="02020603050405020304" pitchFamily="18" charset="0"/>
              </a:rPr>
              <a:t>D:\python test</a:t>
            </a:r>
            <a:r>
              <a:rPr lang="zh-CN" altLang="en-US" sz="2000" dirty="0">
                <a:latin typeface="Times New Roman" panose="02020603050405020304" pitchFamily="18" charset="0"/>
                <a:cs typeface="Times New Roman" panose="02020603050405020304" pitchFamily="18" charset="0"/>
              </a:rPr>
              <a:t>，保存为</a:t>
            </a:r>
            <a:r>
              <a:rPr lang="en-US" altLang="zh-CN" sz="2000" dirty="0">
                <a:latin typeface="Times New Roman" panose="02020603050405020304" pitchFamily="18" charset="0"/>
                <a:cs typeface="Times New Roman" panose="02020603050405020304" pitchFamily="18" charset="0"/>
              </a:rPr>
              <a:t>hello.py</a:t>
            </a:r>
          </a:p>
          <a:p>
            <a:pPr marL="995680" lvl="1" indent="-342900">
              <a:lnSpc>
                <a:spcPct val="130000"/>
              </a:lnSpc>
              <a:buFont typeface="Wingdings" panose="05000000000000000000" pitchFamily="2" charset="2"/>
              <a:buChar char="Ø"/>
              <a:defRPr/>
            </a:pPr>
            <a:r>
              <a:rPr lang="zh-CN" altLang="en-US" sz="2000" dirty="0">
                <a:latin typeface="Times New Roman" panose="02020603050405020304" pitchFamily="18" charset="0"/>
                <a:cs typeface="Times New Roman" panose="02020603050405020304" pitchFamily="18" charset="0"/>
              </a:rPr>
              <a:t>在开始菜单搜索框输入“</a:t>
            </a:r>
            <a:r>
              <a:rPr lang="en-US" altLang="zh-CN" sz="2000" dirty="0">
                <a:latin typeface="Times New Roman" panose="02020603050405020304" pitchFamily="18" charset="0"/>
                <a:cs typeface="Times New Roman" panose="02020603050405020304" pitchFamily="18" charset="0"/>
              </a:rPr>
              <a:t>cmd.exe</a:t>
            </a:r>
            <a:r>
              <a:rPr lang="zh-CN" altLang="en-US" sz="2000" dirty="0">
                <a:latin typeface="Times New Roman" panose="02020603050405020304" pitchFamily="18" charset="0"/>
                <a:cs typeface="Times New Roman" panose="02020603050405020304" pitchFamily="18" charset="0"/>
              </a:rPr>
              <a:t>”，</a:t>
            </a:r>
            <a:r>
              <a:rPr sz="2000" dirty="0" err="1">
                <a:latin typeface="Times New Roman" panose="02020603050405020304" pitchFamily="18" charset="0"/>
                <a:cs typeface="Times New Roman" panose="02020603050405020304" pitchFamily="18" charset="0"/>
              </a:rPr>
              <a:t>打开命令行窗口</a:t>
            </a:r>
            <a:r>
              <a:rPr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进入</a:t>
            </a:r>
            <a:r>
              <a:rPr sz="2000" dirty="0" err="1">
                <a:latin typeface="Times New Roman" panose="02020603050405020304" pitchFamily="18" charset="0"/>
                <a:cs typeface="Times New Roman" panose="02020603050405020304" pitchFamily="18" charset="0"/>
              </a:rPr>
              <a:t>hello.py所在目录，就可以运行这个程序了</a:t>
            </a:r>
            <a:r>
              <a:rPr lang="zh-CN" altLang="en-US" sz="20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
        <p:nvSpPr>
          <p:cNvPr id="81924" name="AutoShape 4">
            <a:extLst>
              <a:ext uri="{FF2B5EF4-FFF2-40B4-BE49-F238E27FC236}">
                <a16:creationId xmlns:a16="http://schemas.microsoft.com/office/drawing/2014/main" id="{C7C0B7C1-7958-4D07-89FE-76015E2DD8B9}"/>
              </a:ext>
            </a:extLst>
          </p:cNvPr>
          <p:cNvSpPr>
            <a:spLocks/>
          </p:cNvSpPr>
          <p:nvPr/>
        </p:nvSpPr>
        <p:spPr bwMode="auto">
          <a:xfrm>
            <a:off x="609600" y="1566863"/>
            <a:ext cx="7958138" cy="109537"/>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miter lim="800000"/>
            <a:headEnd type="none" w="med" len="med"/>
            <a:tailEnd type="none" w="med" len="med"/>
          </a:ln>
        </p:spPr>
        <p:txBody>
          <a:bodyPr/>
          <a:lstStyle/>
          <a:p>
            <a:endParaRPr lang="zh-CN" altLang="en-US"/>
          </a:p>
        </p:txBody>
      </p:sp>
      <p:pic>
        <p:nvPicPr>
          <p:cNvPr id="81925" name="图片 2">
            <a:extLst>
              <a:ext uri="{FF2B5EF4-FFF2-40B4-BE49-F238E27FC236}">
                <a16:creationId xmlns:a16="http://schemas.microsoft.com/office/drawing/2014/main" id="{568C0B51-F281-47D9-8AFE-E601D784E986}"/>
              </a:ext>
            </a:extLst>
          </p:cNvPr>
          <p:cNvPicPr>
            <a:picLocks noChangeAspect="1"/>
          </p:cNvPicPr>
          <p:nvPr/>
        </p:nvPicPr>
        <p:blipFill>
          <a:blip r:embed="rId3">
            <a:extLst>
              <a:ext uri="{28A0092B-C50C-407E-A947-70E740481C1C}">
                <a14:useLocalDpi xmlns:a14="http://schemas.microsoft.com/office/drawing/2010/main" val="0"/>
              </a:ext>
            </a:extLst>
          </a:blip>
          <a:srcRect l="-687" t="79578" r="69780" b="4991"/>
          <a:stretch>
            <a:fillRect/>
          </a:stretch>
        </p:blipFill>
        <p:spPr bwMode="auto">
          <a:xfrm>
            <a:off x="2627313" y="5084763"/>
            <a:ext cx="3313112"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19CEE0A-5314-4CEE-831F-B49A4F697F31}"/>
              </a:ext>
            </a:extLst>
          </p:cNvPr>
          <p:cNvSpPr>
            <a:spLocks noGrp="1" noChangeArrowheads="1"/>
          </p:cNvSpPr>
          <p:nvPr>
            <p:ph type="title"/>
          </p:nvPr>
        </p:nvSpPr>
        <p:spPr>
          <a:xfrm>
            <a:off x="457200" y="692695"/>
            <a:ext cx="8229600" cy="724941"/>
          </a:xfrm>
        </p:spPr>
        <p:txBody>
          <a:bodyPr rtlCol="0" anchor="ctr">
            <a:normAutofit/>
            <a:scene3d>
              <a:camera prst="orthographicFront"/>
              <a:lightRig rig="soft" dir="t"/>
            </a:scene3d>
            <a:sp3d prstMaterial="softEdge">
              <a:bevelT w="25400" h="25400"/>
            </a:sp3d>
          </a:bodyPr>
          <a:lstStyle/>
          <a:p>
            <a:pPr>
              <a:defRPr/>
            </a:pPr>
            <a:r>
              <a:rPr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Python交互模式</a:t>
            </a:r>
          </a:p>
        </p:txBody>
      </p:sp>
      <p:sp>
        <p:nvSpPr>
          <p:cNvPr id="83971" name="Rectangle 3">
            <a:extLst>
              <a:ext uri="{FF2B5EF4-FFF2-40B4-BE49-F238E27FC236}">
                <a16:creationId xmlns:a16="http://schemas.microsoft.com/office/drawing/2014/main" id="{E3BD004E-F4C2-4FBC-9EB9-967DD83D3027}"/>
              </a:ext>
            </a:extLst>
          </p:cNvPr>
          <p:cNvSpPr>
            <a:spLocks noGrp="1"/>
          </p:cNvSpPr>
          <p:nvPr>
            <p:ph idx="1"/>
          </p:nvPr>
        </p:nvSpPr>
        <p:spPr>
          <a:xfrm>
            <a:off x="915988" y="2060575"/>
            <a:ext cx="7345362" cy="3455988"/>
          </a:xfrm>
        </p:spPr>
        <p:txBody>
          <a:bodyPr/>
          <a:lstStyle/>
          <a:p>
            <a:pPr marL="0" lvl="1" indent="355600">
              <a:lnSpc>
                <a:spcPct val="130000"/>
              </a:lnSpc>
              <a:buFont typeface="Wingdings" panose="05000000000000000000" pitchFamily="2" charset="2"/>
              <a:buChar char="Ø"/>
            </a:pPr>
            <a:r>
              <a:rPr lang="zh-CN" altLang="en-US" sz="2000">
                <a:latin typeface="Times New Roman" panose="02020603050405020304" pitchFamily="18" charset="0"/>
                <a:cs typeface="Times New Roman" panose="02020603050405020304" pitchFamily="18" charset="0"/>
              </a:rPr>
              <a:t>在命令行模式下键入命令python，就可以进入到Python交互模式，它的提示符为</a:t>
            </a:r>
            <a:r>
              <a:rPr lang="zh-CN" altLang="en-US" sz="2000" b="1">
                <a:solidFill>
                  <a:srgbClr val="FF0000"/>
                </a:solidFill>
                <a:latin typeface="Times New Roman" panose="02020603050405020304" pitchFamily="18" charset="0"/>
                <a:cs typeface="Times New Roman" panose="02020603050405020304" pitchFamily="18" charset="0"/>
              </a:rPr>
              <a:t>&gt;&gt;&gt;</a:t>
            </a:r>
            <a:r>
              <a:rPr lang="zh-CN" altLang="en-US" sz="2000">
                <a:latin typeface="Times New Roman" panose="02020603050405020304" pitchFamily="18" charset="0"/>
                <a:cs typeface="Times New Roman" panose="02020603050405020304" pitchFamily="18" charset="0"/>
              </a:rPr>
              <a:t>。</a:t>
            </a:r>
          </a:p>
          <a:p>
            <a:pPr marL="0" lvl="1" indent="355600">
              <a:lnSpc>
                <a:spcPct val="130000"/>
              </a:lnSpc>
              <a:buFont typeface="Wingdings" panose="05000000000000000000" pitchFamily="2" charset="2"/>
              <a:buChar char="Ø"/>
            </a:pPr>
            <a:r>
              <a:rPr lang="zh-CN" altLang="en-US" sz="2000">
                <a:latin typeface="Times New Roman" panose="02020603050405020304" pitchFamily="18" charset="0"/>
                <a:cs typeface="Times New Roman" panose="02020603050405020304" pitchFamily="18" charset="0"/>
              </a:rPr>
              <a:t>在Python交互模式下输入exit()或</a:t>
            </a:r>
            <a:r>
              <a:rPr lang="en-US" altLang="zh-CN" sz="2000">
                <a:latin typeface="Times New Roman" panose="02020603050405020304" pitchFamily="18" charset="0"/>
                <a:cs typeface="Times New Roman" panose="02020603050405020304" pitchFamily="18" charset="0"/>
              </a:rPr>
              <a:t>quit()</a:t>
            </a:r>
            <a:r>
              <a:rPr lang="zh-CN" altLang="en-US" sz="2000">
                <a:latin typeface="Times New Roman" panose="02020603050405020304" pitchFamily="18" charset="0"/>
                <a:cs typeface="Times New Roman" panose="02020603050405020304" pitchFamily="18" charset="0"/>
              </a:rPr>
              <a:t>并回车，就可以退出Python交互模式，并回到命令行模式。</a:t>
            </a:r>
          </a:p>
          <a:p>
            <a:pPr marL="0" lvl="1" indent="355600">
              <a:lnSpc>
                <a:spcPct val="130000"/>
              </a:lnSpc>
              <a:buFont typeface="Wingdings" panose="05000000000000000000" pitchFamily="2" charset="2"/>
              <a:buChar char="Ø"/>
            </a:pPr>
            <a:r>
              <a:rPr lang="zh-CN" altLang="en-US" sz="2000">
                <a:latin typeface="Times New Roman" panose="02020603050405020304" pitchFamily="18" charset="0"/>
                <a:cs typeface="Times New Roman" panose="02020603050405020304" pitchFamily="18" charset="0"/>
              </a:rPr>
              <a:t>在</a:t>
            </a:r>
            <a:r>
              <a:rPr lang="en-US" altLang="zh-CN" sz="2000">
                <a:latin typeface="Times New Roman" panose="02020603050405020304" pitchFamily="18" charset="0"/>
                <a:cs typeface="Times New Roman" panose="02020603050405020304" pitchFamily="18" charset="0"/>
              </a:rPr>
              <a:t>Python</a:t>
            </a:r>
            <a:r>
              <a:rPr lang="zh-CN" altLang="en-US" sz="2000">
                <a:latin typeface="Times New Roman" panose="02020603050405020304" pitchFamily="18" charset="0"/>
                <a:cs typeface="Times New Roman" panose="02020603050405020304" pitchFamily="18" charset="0"/>
              </a:rPr>
              <a:t>交互式模式下，可以直接输入代码，然后执行，并立刻得到结果。在命令行模式下，可以直接运行</a:t>
            </a:r>
            <a:r>
              <a:rPr lang="en-US" altLang="zh-CN" sz="2000">
                <a:latin typeface="Times New Roman" panose="02020603050405020304" pitchFamily="18" charset="0"/>
                <a:cs typeface="Times New Roman" panose="02020603050405020304" pitchFamily="18" charset="0"/>
              </a:rPr>
              <a:t>.py</a:t>
            </a:r>
            <a:r>
              <a:rPr lang="zh-CN" altLang="en-US" sz="2000">
                <a:latin typeface="Times New Roman" panose="02020603050405020304" pitchFamily="18" charset="0"/>
                <a:cs typeface="Times New Roman" panose="02020603050405020304" pitchFamily="18" charset="0"/>
              </a:rPr>
              <a:t>文件。</a:t>
            </a:r>
            <a:endParaRPr lang="en-US" altLang="zh-CN" sz="2000">
              <a:latin typeface="Times New Roman" panose="02020603050405020304" pitchFamily="18" charset="0"/>
              <a:cs typeface="Times New Roman" panose="02020603050405020304" pitchFamily="18" charset="0"/>
            </a:endParaRPr>
          </a:p>
          <a:p>
            <a:pPr marL="0" lvl="1" indent="355600">
              <a:lnSpc>
                <a:spcPct val="130000"/>
              </a:lnSpc>
              <a:buFont typeface="Wingdings" panose="05000000000000000000" pitchFamily="2" charset="2"/>
              <a:buChar char="Ø"/>
            </a:pPr>
            <a:endParaRPr lang="zh-CN" altLang="en-US" sz="2000">
              <a:latin typeface="Times New Roman" panose="02020603050405020304" pitchFamily="18" charset="0"/>
              <a:cs typeface="Times New Roman" panose="02020603050405020304" pitchFamily="18" charset="0"/>
            </a:endParaRPr>
          </a:p>
        </p:txBody>
      </p:sp>
      <p:sp>
        <p:nvSpPr>
          <p:cNvPr id="83972" name="AutoShape 4">
            <a:extLst>
              <a:ext uri="{FF2B5EF4-FFF2-40B4-BE49-F238E27FC236}">
                <a16:creationId xmlns:a16="http://schemas.microsoft.com/office/drawing/2014/main" id="{1CBC66E2-2797-44A6-9A06-4D746F152794}"/>
              </a:ext>
            </a:extLst>
          </p:cNvPr>
          <p:cNvSpPr>
            <a:spLocks/>
          </p:cNvSpPr>
          <p:nvPr/>
        </p:nvSpPr>
        <p:spPr bwMode="auto">
          <a:xfrm>
            <a:off x="609600" y="1566863"/>
            <a:ext cx="7958138" cy="109537"/>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miter lim="800000"/>
            <a:headEnd type="none" w="med" len="med"/>
            <a:tailEnd type="none" w="med" len="med"/>
          </a:ln>
        </p:spPr>
        <p:txBody>
          <a:bodyPr/>
          <a:lstStyle/>
          <a:p>
            <a:endParaRPr lang="zh-CN" altLang="en-US"/>
          </a:p>
        </p:txBody>
      </p:sp>
      <p:sp>
        <p:nvSpPr>
          <p:cNvPr id="83973" name="文本框 5">
            <a:extLst>
              <a:ext uri="{FF2B5EF4-FFF2-40B4-BE49-F238E27FC236}">
                <a16:creationId xmlns:a16="http://schemas.microsoft.com/office/drawing/2014/main" id="{2F7C9524-2491-4E44-98FD-3439EC58FEA4}"/>
              </a:ext>
            </a:extLst>
          </p:cNvPr>
          <p:cNvSpPr txBox="1">
            <a:spLocks noChangeArrowheads="1"/>
          </p:cNvSpPr>
          <p:nvPr/>
        </p:nvSpPr>
        <p:spPr bwMode="auto">
          <a:xfrm>
            <a:off x="915988" y="4941888"/>
            <a:ext cx="63420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0000"/>
                </a:solidFill>
              </a:rPr>
              <a:t>请同学们练习</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DE5AC0D-B341-4519-9CC0-5208CEFE6F24}"/>
              </a:ext>
            </a:extLst>
          </p:cNvPr>
          <p:cNvSpPr>
            <a:spLocks noGrp="1" noChangeArrowheads="1"/>
          </p:cNvSpPr>
          <p:nvPr>
            <p:ph type="title"/>
          </p:nvPr>
        </p:nvSpPr>
        <p:spPr>
          <a:xfrm>
            <a:off x="566738" y="764704"/>
            <a:ext cx="8229600" cy="782960"/>
          </a:xfrm>
        </p:spPr>
        <p:txBody>
          <a:bodyPr rtlCol="0" anchor="ctr">
            <a:normAutofit/>
            <a:scene3d>
              <a:camera prst="orthographicFront"/>
              <a:lightRig rig="soft" dir="t"/>
            </a:scene3d>
            <a:sp3d prstMaterial="softEdge">
              <a:bevelT w="25400" h="25400"/>
            </a:sp3d>
          </a:bodyPr>
          <a:lstStyle/>
          <a:p>
            <a:pPr>
              <a:defRPr/>
            </a:pPr>
            <a:r>
              <a:rPr lang="zh-CN" altLang="en-US" sz="3600" b="1" dirty="0">
                <a:solidFill>
                  <a:schemeClr val="tx1"/>
                </a:solidFill>
                <a:latin typeface="Times New Roman" panose="02020603050405020304" pitchFamily="18" charset="0"/>
                <a:ea typeface="+mn-ea"/>
                <a:cs typeface="Times New Roman" panose="02020603050405020304" pitchFamily="18" charset="0"/>
              </a:rPr>
              <a:t>主要内容</a:t>
            </a:r>
          </a:p>
        </p:txBody>
      </p:sp>
      <p:sp>
        <p:nvSpPr>
          <p:cNvPr id="5" name="Rectangle 3">
            <a:extLst>
              <a:ext uri="{FF2B5EF4-FFF2-40B4-BE49-F238E27FC236}">
                <a16:creationId xmlns:a16="http://schemas.microsoft.com/office/drawing/2014/main" id="{3174CD32-3B3B-435F-95E5-9C5063ECB395}"/>
              </a:ext>
            </a:extLst>
          </p:cNvPr>
          <p:cNvSpPr txBox="1">
            <a:spLocks noChangeArrowheads="1"/>
          </p:cNvSpPr>
          <p:nvPr/>
        </p:nvSpPr>
        <p:spPr bwMode="auto">
          <a:xfrm>
            <a:off x="1116013" y="2060575"/>
            <a:ext cx="649128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1. </a:t>
            </a:r>
            <a:r>
              <a:rPr lang="zh-CN" altLang="en-US" sz="2800" b="1" kern="0" dirty="0">
                <a:latin typeface="Times New Roman" panose="02020603050405020304" pitchFamily="18" charset="0"/>
                <a:cs typeface="Times New Roman" panose="02020603050405020304" pitchFamily="18" charset="0"/>
              </a:rPr>
              <a:t>网络协议编辑与分析有关的典型应用</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2. </a:t>
            </a:r>
            <a:r>
              <a:rPr lang="zh-CN" altLang="en-US" sz="2800" b="1" kern="0" dirty="0">
                <a:latin typeface="Times New Roman" panose="02020603050405020304" pitchFamily="18" charset="0"/>
                <a:cs typeface="Times New Roman" panose="02020603050405020304" pitchFamily="18" charset="0"/>
              </a:rPr>
              <a:t>网络协议模型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3. </a:t>
            </a:r>
            <a:r>
              <a:rPr lang="zh-CN" altLang="en-US" sz="2800" b="1" kern="0" dirty="0">
                <a:latin typeface="Times New Roman" panose="02020603050405020304" pitchFamily="18" charset="0"/>
                <a:cs typeface="Times New Roman" panose="02020603050405020304" pitchFamily="18" charset="0"/>
              </a:rPr>
              <a:t>网络协议接口</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4. </a:t>
            </a:r>
            <a:r>
              <a:rPr lang="zh-CN" altLang="en-US" sz="2800" b="1" kern="0" dirty="0">
                <a:latin typeface="Times New Roman" panose="02020603050405020304" pitchFamily="18" charset="0"/>
                <a:cs typeface="Times New Roman" panose="02020603050405020304" pitchFamily="18" charset="0"/>
              </a:rPr>
              <a:t>网络字节序和主机字节序</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5. Python</a:t>
            </a:r>
            <a:r>
              <a:rPr lang="zh-CN" altLang="en-US" sz="2800" b="1" kern="0" dirty="0">
                <a:latin typeface="Times New Roman" panose="02020603050405020304" pitchFamily="18" charset="0"/>
                <a:cs typeface="Times New Roman" panose="02020603050405020304" pitchFamily="18" charset="0"/>
              </a:rPr>
              <a:t>语言简介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solidFill>
                  <a:srgbClr val="FF0000"/>
                </a:solidFill>
                <a:latin typeface="Times New Roman" panose="02020603050405020304" pitchFamily="18" charset="0"/>
                <a:cs typeface="Times New Roman" panose="02020603050405020304" pitchFamily="18" charset="0"/>
              </a:rPr>
              <a:t>6. </a:t>
            </a:r>
            <a:r>
              <a:rPr lang="zh-CN" altLang="en-US" sz="2800" b="1" kern="0" dirty="0">
                <a:solidFill>
                  <a:srgbClr val="FF0000"/>
                </a:solidFill>
                <a:latin typeface="Times New Roman" panose="02020603050405020304" pitchFamily="18" charset="0"/>
                <a:cs typeface="Times New Roman" panose="02020603050405020304" pitchFamily="18" charset="0"/>
              </a:rPr>
              <a:t>开发环境搭建</a:t>
            </a:r>
            <a:endParaRPr lang="en-US" altLang="zh-CN" sz="2800" b="1" kern="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1">
            <a:extLst>
              <a:ext uri="{FF2B5EF4-FFF2-40B4-BE49-F238E27FC236}">
                <a16:creationId xmlns:a16="http://schemas.microsoft.com/office/drawing/2014/main" id="{DCCEE8BA-26E8-40AA-BF08-74CFD9751345}"/>
              </a:ext>
            </a:extLst>
          </p:cNvPr>
          <p:cNvSpPr>
            <a:spLocks noGrp="1"/>
          </p:cNvSpPr>
          <p:nvPr>
            <p:ph idx="1"/>
          </p:nvPr>
        </p:nvSpPr>
        <p:spPr>
          <a:xfrm>
            <a:off x="755650" y="1773238"/>
            <a:ext cx="8001000" cy="4267200"/>
          </a:xfrm>
        </p:spPr>
        <p:txBody>
          <a:bodyPr/>
          <a:lstStyle/>
          <a:p>
            <a:pPr marL="0" indent="0">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Scapy</a:t>
            </a:r>
            <a:r>
              <a:rPr lang="zh-CN" altLang="en-US" sz="2400">
                <a:latin typeface="Times New Roman" panose="02020603050405020304" pitchFamily="18" charset="0"/>
                <a:cs typeface="Times New Roman" panose="02020603050405020304" pitchFamily="18" charset="0"/>
              </a:rPr>
              <a:t>是一个</a:t>
            </a:r>
            <a:r>
              <a:rPr lang="en-US" altLang="zh-CN" sz="2400">
                <a:latin typeface="Times New Roman" panose="02020603050405020304" pitchFamily="18" charset="0"/>
                <a:cs typeface="Times New Roman" panose="02020603050405020304" pitchFamily="18" charset="0"/>
              </a:rPr>
              <a:t>Python</a:t>
            </a:r>
            <a:r>
              <a:rPr lang="zh-CN" altLang="en-US" sz="2400">
                <a:latin typeface="Times New Roman" panose="02020603050405020304" pitchFamily="18" charset="0"/>
                <a:cs typeface="Times New Roman" panose="02020603050405020304" pitchFamily="18" charset="0"/>
              </a:rPr>
              <a:t>程序，允许用户发送、嗅探、分析和伪造网络数据包，进而可以构建能够探测、扫描或攻击网络的工具。换句话说，</a:t>
            </a:r>
            <a:r>
              <a:rPr lang="en-US" altLang="zh-CN" sz="2400">
                <a:latin typeface="Times New Roman" panose="02020603050405020304" pitchFamily="18" charset="0"/>
                <a:cs typeface="Times New Roman" panose="02020603050405020304" pitchFamily="18" charset="0"/>
              </a:rPr>
              <a:t>Scapy</a:t>
            </a:r>
            <a:r>
              <a:rPr lang="zh-CN" altLang="en-US" sz="2400">
                <a:latin typeface="Times New Roman" panose="02020603050405020304" pitchFamily="18" charset="0"/>
                <a:cs typeface="Times New Roman" panose="02020603050405020304" pitchFamily="18" charset="0"/>
              </a:rPr>
              <a:t>是一个功能强大的交互式包操作程序。它能够伪造或解码大量协议的数据包，通过网络发送它们，捕获它们，匹配请求和响应等等。</a:t>
            </a:r>
            <a:r>
              <a:rPr lang="en-US" altLang="zh-CN" sz="2400">
                <a:latin typeface="Times New Roman" panose="02020603050405020304" pitchFamily="18" charset="0"/>
                <a:cs typeface="Times New Roman" panose="02020603050405020304" pitchFamily="18" charset="0"/>
              </a:rPr>
              <a:t>Scapy</a:t>
            </a:r>
            <a:r>
              <a:rPr lang="zh-CN" altLang="en-US" sz="2400">
                <a:latin typeface="Times New Roman" panose="02020603050405020304" pitchFamily="18" charset="0"/>
                <a:cs typeface="Times New Roman" panose="02020603050405020304" pitchFamily="18" charset="0"/>
              </a:rPr>
              <a:t>可以轻松地处理大多数经典任务，比如扫描、跟踪、探测、单元测试、攻击或网络发现。</a:t>
            </a:r>
            <a:endParaRPr lang="en-US" altLang="zh-CN" sz="240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zh-CN" altLang="en-US" sz="240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altLang="zh-CN">
                <a:latin typeface="Times New Roman" panose="02020603050405020304" pitchFamily="18" charset="0"/>
                <a:cs typeface="Times New Roman" panose="02020603050405020304" pitchFamily="18" charset="0"/>
                <a:sym typeface="+mn-ea"/>
                <a:hlinkClick r:id="rId2"/>
              </a:rPr>
              <a:t>https://scapy.readthedocs.io/en/latest/introduction.html</a:t>
            </a:r>
            <a:r>
              <a:rPr lang="en-US" altLang="zh-CN">
                <a:latin typeface="Times New Roman" panose="02020603050405020304" pitchFamily="18" charset="0"/>
                <a:cs typeface="Times New Roman" panose="02020603050405020304" pitchFamily="18" charset="0"/>
                <a:sym typeface="+mn-ea"/>
              </a:rPr>
              <a:t> </a:t>
            </a:r>
            <a:endParaRPr lang="zh-CN" altLang="en-US">
              <a:latin typeface="Times New Roman" panose="02020603050405020304" pitchFamily="18" charset="0"/>
              <a:cs typeface="Times New Roman" panose="02020603050405020304" pitchFamily="18" charset="0"/>
              <a:sym typeface="+mn-ea"/>
            </a:endParaRPr>
          </a:p>
        </p:txBody>
      </p:sp>
      <p:sp>
        <p:nvSpPr>
          <p:cNvPr id="83971" name="标题 2">
            <a:extLst>
              <a:ext uri="{FF2B5EF4-FFF2-40B4-BE49-F238E27FC236}">
                <a16:creationId xmlns:a16="http://schemas.microsoft.com/office/drawing/2014/main" id="{F7E07F9D-4C85-4A2A-9710-22743BBDC2E6}"/>
              </a:ext>
            </a:extLst>
          </p:cNvPr>
          <p:cNvSpPr>
            <a:spLocks noGrp="1"/>
          </p:cNvSpPr>
          <p:nvPr>
            <p:ph type="title"/>
          </p:nvPr>
        </p:nvSpPr>
        <p:spPr/>
        <p:txBody>
          <a:bodyPr/>
          <a:lstStyle/>
          <a:p>
            <a:pPr>
              <a:defRPr/>
            </a:pPr>
            <a:r>
              <a:rPr lang="zh-CN" altLang="en-US" sz="40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python+scapy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8ED17A-92CA-4FCB-87CA-31A5F6355481}"/>
              </a:ext>
            </a:extLst>
          </p:cNvPr>
          <p:cNvSpPr>
            <a:spLocks noGrp="1"/>
          </p:cNvSpPr>
          <p:nvPr>
            <p:ph idx="1"/>
          </p:nvPr>
        </p:nvSpPr>
        <p:spPr>
          <a:xfrm>
            <a:off x="395288" y="1844675"/>
            <a:ext cx="8424862" cy="4695825"/>
          </a:xfrm>
        </p:spPr>
        <p:txBody>
          <a:bodyPr/>
          <a:lstStyle/>
          <a:p>
            <a:pPr marL="452120" indent="-342900">
              <a:buFont typeface="Wingdings" panose="05000000000000000000" pitchFamily="2" charset="2"/>
              <a:buChar char="Ø"/>
              <a:defRPr/>
            </a:pPr>
            <a:r>
              <a:rPr lang="zh-CN" altLang="en-US" sz="2000" dirty="0">
                <a:latin typeface="Times New Roman" panose="02020603050405020304" pitchFamily="18" charset="0"/>
                <a:cs typeface="Times New Roman" panose="02020603050405020304" pitchFamily="18" charset="0"/>
              </a:rPr>
              <a:t>安装</a:t>
            </a:r>
            <a:r>
              <a:rPr lang="en-US" altLang="zh-CN" sz="2000" dirty="0">
                <a:latin typeface="Times New Roman" panose="02020603050405020304" pitchFamily="18" charset="0"/>
                <a:cs typeface="Times New Roman" panose="02020603050405020304" pitchFamily="18" charset="0"/>
              </a:rPr>
              <a:t>python</a:t>
            </a:r>
          </a:p>
          <a:p>
            <a:pPr marL="452120" indent="-342900">
              <a:buFont typeface="Wingdings" panose="05000000000000000000" pitchFamily="2" charset="2"/>
              <a:buChar char="Ø"/>
              <a:defRPr/>
            </a:pPr>
            <a:r>
              <a:rPr lang="zh-CN" altLang="en-US" sz="2000" dirty="0">
                <a:latin typeface="Times New Roman" panose="02020603050405020304" pitchFamily="18" charset="0"/>
                <a:cs typeface="Times New Roman" panose="02020603050405020304" pitchFamily="18" charset="0"/>
              </a:rPr>
              <a:t>安装</a:t>
            </a:r>
            <a:r>
              <a:rPr lang="en-US" altLang="zh-CN" sz="2000" dirty="0" err="1">
                <a:latin typeface="Times New Roman" panose="02020603050405020304" pitchFamily="18" charset="0"/>
                <a:cs typeface="Times New Roman" panose="02020603050405020304" pitchFamily="18" charset="0"/>
              </a:rPr>
              <a:t>Winpcap</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或 </a:t>
            </a:r>
            <a:r>
              <a:rPr lang="en-US" altLang="zh-CN" sz="2000" dirty="0" err="1">
                <a:latin typeface="Times New Roman" panose="02020603050405020304" pitchFamily="18" charset="0"/>
                <a:cs typeface="Times New Roman" panose="02020603050405020304" pitchFamily="18" charset="0"/>
              </a:rPr>
              <a:t>Npcap</a:t>
            </a:r>
            <a:r>
              <a:rPr lang="zh-CN" altLang="en-US" sz="2000" dirty="0">
                <a:latin typeface="Times New Roman" panose="02020603050405020304" pitchFamily="18" charset="0"/>
                <a:cs typeface="Times New Roman" panose="02020603050405020304" pitchFamily="18" charset="0"/>
              </a:rPr>
              <a:t>（推荐安装</a:t>
            </a:r>
            <a:r>
              <a:rPr lang="en-US" altLang="zh-CN" sz="2000" dirty="0" err="1">
                <a:latin typeface="Times New Roman" panose="02020603050405020304" pitchFamily="18" charset="0"/>
                <a:cs typeface="Times New Roman" panose="02020603050405020304" pitchFamily="18" charset="0"/>
              </a:rPr>
              <a:t>Npcap</a:t>
            </a:r>
            <a:r>
              <a:rPr lang="en-US"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hlinkClick r:id="rId2"/>
              </a:rPr>
              <a:t>https://nmap.org/npcap/</a:t>
            </a:r>
            <a:r>
              <a:rPr lang="zh-CN" altLang="en-US" sz="2000" dirty="0">
                <a:latin typeface="Times New Roman" panose="02020603050405020304" pitchFamily="18" charset="0"/>
                <a:cs typeface="Times New Roman" panose="02020603050405020304" pitchFamily="18" charset="0"/>
              </a:rPr>
              <a:t>，或者安装</a:t>
            </a:r>
            <a:r>
              <a:rPr lang="en-US" altLang="zh-CN" sz="2000" dirty="0" err="1">
                <a:latin typeface="Times New Roman" panose="02020603050405020304" pitchFamily="18" charset="0"/>
                <a:cs typeface="Times New Roman" panose="02020603050405020304" pitchFamily="18" charset="0"/>
              </a:rPr>
              <a:t>wireshark</a:t>
            </a:r>
            <a:r>
              <a:rPr lang="zh-CN" altLang="en-US" sz="2000" dirty="0">
                <a:latin typeface="Times New Roman" panose="02020603050405020304" pitchFamily="18" charset="0"/>
                <a:cs typeface="Times New Roman" panose="02020603050405020304" pitchFamily="18" charset="0"/>
              </a:rPr>
              <a:t>的时候会提示同时安装</a:t>
            </a:r>
            <a:r>
              <a:rPr lang="en-US" altLang="zh-CN" sz="2000" dirty="0" err="1">
                <a:latin typeface="Times New Roman" panose="02020603050405020304" pitchFamily="18" charset="0"/>
                <a:cs typeface="Times New Roman" panose="02020603050405020304" pitchFamily="18" charset="0"/>
              </a:rPr>
              <a:t>Npcap</a:t>
            </a:r>
            <a:r>
              <a:rPr lang="zh-CN" altLang="en-US" sz="2000" dirty="0">
                <a:latin typeface="Times New Roman" panose="02020603050405020304" pitchFamily="18" charset="0"/>
                <a:cs typeface="Times New Roman" panose="02020603050405020304" pitchFamily="18" charset="0"/>
              </a:rPr>
              <a:t>，一起安装也可以）</a:t>
            </a:r>
            <a:endParaRPr lang="en-US" altLang="zh-CN" sz="2000" dirty="0">
              <a:latin typeface="Times New Roman" panose="02020603050405020304" pitchFamily="18" charset="0"/>
              <a:cs typeface="Times New Roman" panose="02020603050405020304" pitchFamily="18" charset="0"/>
            </a:endParaRPr>
          </a:p>
          <a:p>
            <a:pPr marL="452120" indent="-342900">
              <a:buFont typeface="Wingdings" panose="05000000000000000000" pitchFamily="2" charset="2"/>
              <a:buChar char="Ø"/>
              <a:defRPr/>
            </a:pPr>
            <a:r>
              <a:rPr lang="zh-CN" altLang="en-US" sz="2000" dirty="0">
                <a:latin typeface="Times New Roman" panose="02020603050405020304" pitchFamily="18" charset="0"/>
                <a:cs typeface="Times New Roman" panose="02020603050405020304" pitchFamily="18" charset="0"/>
              </a:rPr>
              <a:t>安装</a:t>
            </a:r>
            <a:r>
              <a:rPr lang="en-US" altLang="zh-CN" sz="2000" dirty="0" err="1">
                <a:latin typeface="Times New Roman" panose="02020603050405020304" pitchFamily="18" charset="0"/>
                <a:cs typeface="Times New Roman" panose="02020603050405020304" pitchFamily="18" charset="0"/>
              </a:rPr>
              <a:t>scapy</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hlinkClick r:id="rId3"/>
              </a:rPr>
              <a:t>https://scapy.readthedocs.io/en/latest/installation.html#installing-scapy-v2-x</a:t>
            </a:r>
            <a:r>
              <a:rPr lang="en-US" altLang="zh-CN" sz="2000" dirty="0">
                <a:latin typeface="Times New Roman" panose="02020603050405020304" pitchFamily="18" charset="0"/>
                <a:cs typeface="Times New Roman" panose="02020603050405020304" pitchFamily="18" charset="0"/>
              </a:rPr>
              <a:t> </a:t>
            </a:r>
          </a:p>
          <a:p>
            <a:pPr marL="109220" indent="0">
              <a:buFont typeface="Wingdings" panose="05000000000000000000" pitchFamily="2" charset="2"/>
              <a:buNone/>
              <a:defRPr/>
            </a:pPr>
            <a:endParaRPr lang="en-US" altLang="zh-CN" sz="2000" dirty="0">
              <a:latin typeface="Times New Roman" panose="02020603050405020304" pitchFamily="18" charset="0"/>
              <a:cs typeface="Times New Roman" panose="02020603050405020304" pitchFamily="18" charset="0"/>
            </a:endParaRPr>
          </a:p>
          <a:p>
            <a:pPr marL="109220" indent="0">
              <a:buFont typeface="Wingdings" panose="05000000000000000000" pitchFamily="2" charset="2"/>
              <a:buNone/>
              <a:defRPr/>
            </a:pPr>
            <a:endParaRPr lang="en-US" altLang="zh-CN" sz="2000" dirty="0">
              <a:latin typeface="Times New Roman" panose="02020603050405020304" pitchFamily="18" charset="0"/>
              <a:cs typeface="Times New Roman" panose="02020603050405020304" pitchFamily="18" charset="0"/>
            </a:endParaRPr>
          </a:p>
          <a:p>
            <a:pPr marL="109220" indent="0">
              <a:buFont typeface="Wingdings" panose="05000000000000000000" pitchFamily="2" charset="2"/>
              <a:buNone/>
              <a:defRPr/>
            </a:pPr>
            <a:endParaRPr lang="en-US" altLang="zh-CN" sz="2000" dirty="0">
              <a:latin typeface="Times New Roman" panose="02020603050405020304" pitchFamily="18" charset="0"/>
              <a:cs typeface="Times New Roman" panose="02020603050405020304" pitchFamily="18" charset="0"/>
            </a:endParaRPr>
          </a:p>
          <a:p>
            <a:pPr marL="109220" indent="0">
              <a:buFont typeface="Wingdings" panose="05000000000000000000" pitchFamily="2" charset="2"/>
              <a:buNone/>
              <a:defRPr/>
            </a:pPr>
            <a:endParaRPr lang="en-US" altLang="zh-CN" sz="2000" dirty="0">
              <a:latin typeface="Times New Roman" panose="02020603050405020304" pitchFamily="18" charset="0"/>
              <a:cs typeface="Times New Roman" panose="02020603050405020304" pitchFamily="18" charset="0"/>
            </a:endParaRPr>
          </a:p>
          <a:p>
            <a:pPr marL="109220" indent="0">
              <a:buFont typeface="Wingdings" panose="05000000000000000000" pitchFamily="2" charset="2"/>
              <a:buNone/>
              <a:defRPr/>
            </a:pPr>
            <a:endParaRPr lang="en-US" altLang="zh-CN" sz="2000" dirty="0">
              <a:latin typeface="Times New Roman" panose="02020603050405020304" pitchFamily="18" charset="0"/>
              <a:cs typeface="Times New Roman" panose="02020603050405020304" pitchFamily="18" charset="0"/>
            </a:endParaRPr>
          </a:p>
          <a:p>
            <a:pPr marL="109220" indent="0">
              <a:buFont typeface="Wingdings" panose="05000000000000000000" pitchFamily="2" charset="2"/>
              <a:buNone/>
              <a:defRPr/>
            </a:pPr>
            <a:endParaRPr lang="en-US" altLang="zh-CN" sz="2000" dirty="0">
              <a:latin typeface="Times New Roman" panose="02020603050405020304" pitchFamily="18" charset="0"/>
              <a:cs typeface="Times New Roman" panose="02020603050405020304" pitchFamily="18" charset="0"/>
            </a:endParaRPr>
          </a:p>
          <a:p>
            <a:pPr marL="109220" indent="0">
              <a:buFont typeface="Wingdings" panose="05000000000000000000" pitchFamily="2" charset="2"/>
              <a:buNone/>
              <a:defRPr/>
            </a:pPr>
            <a:endParaRPr lang="en-US" altLang="zh-CN" sz="2000" dirty="0">
              <a:latin typeface="Times New Roman" panose="02020603050405020304" pitchFamily="18" charset="0"/>
              <a:cs typeface="Times New Roman" panose="02020603050405020304" pitchFamily="18" charset="0"/>
            </a:endParaRPr>
          </a:p>
        </p:txBody>
      </p:sp>
      <p:sp>
        <p:nvSpPr>
          <p:cNvPr id="88067" name="标题 2">
            <a:extLst>
              <a:ext uri="{FF2B5EF4-FFF2-40B4-BE49-F238E27FC236}">
                <a16:creationId xmlns:a16="http://schemas.microsoft.com/office/drawing/2014/main" id="{54ACC792-FFB6-493D-8F67-CC68C46C9142}"/>
              </a:ext>
            </a:extLst>
          </p:cNvPr>
          <p:cNvSpPr>
            <a:spLocks noGrp="1"/>
          </p:cNvSpPr>
          <p:nvPr>
            <p:ph type="title"/>
          </p:nvPr>
        </p:nvSpPr>
        <p:spPr>
          <a:xfrm>
            <a:off x="250825" y="768350"/>
            <a:ext cx="8229600" cy="730250"/>
          </a:xfrm>
        </p:spPr>
        <p:txBody>
          <a:bodyPr/>
          <a:lstStyle/>
          <a:p>
            <a:r>
              <a:rPr lang="zh-CN" altLang="en-US">
                <a:latin typeface="Times New Roman" panose="02020603050405020304" pitchFamily="18" charset="0"/>
                <a:cs typeface="Times New Roman" panose="02020603050405020304" pitchFamily="18" charset="0"/>
              </a:rPr>
              <a:t>scapy的安装</a:t>
            </a:r>
          </a:p>
        </p:txBody>
      </p:sp>
      <p:graphicFrame>
        <p:nvGraphicFramePr>
          <p:cNvPr id="4" name="表格 3">
            <a:extLst>
              <a:ext uri="{FF2B5EF4-FFF2-40B4-BE49-F238E27FC236}">
                <a16:creationId xmlns:a16="http://schemas.microsoft.com/office/drawing/2014/main" id="{3E21C521-C5E0-4DD7-8927-CAB301652BC1}"/>
              </a:ext>
            </a:extLst>
          </p:cNvPr>
          <p:cNvGraphicFramePr>
            <a:graphicFrameLocks noGrp="1"/>
          </p:cNvGraphicFramePr>
          <p:nvPr/>
        </p:nvGraphicFramePr>
        <p:xfrm>
          <a:off x="493713" y="3933825"/>
          <a:ext cx="8229600" cy="2255838"/>
        </p:xfrm>
        <a:graphic>
          <a:graphicData uri="http://schemas.openxmlformats.org/drawingml/2006/table">
            <a:tbl>
              <a:tblPr/>
              <a:tblGrid>
                <a:gridCol w="1666528">
                  <a:extLst>
                    <a:ext uri="{9D8B030D-6E8A-4147-A177-3AD203B41FA5}">
                      <a16:colId xmlns:a16="http://schemas.microsoft.com/office/drawing/2014/main" val="2647463360"/>
                    </a:ext>
                  </a:extLst>
                </a:gridCol>
                <a:gridCol w="3230016">
                  <a:extLst>
                    <a:ext uri="{9D8B030D-6E8A-4147-A177-3AD203B41FA5}">
                      <a16:colId xmlns:a16="http://schemas.microsoft.com/office/drawing/2014/main" val="3368344020"/>
                    </a:ext>
                  </a:extLst>
                </a:gridCol>
                <a:gridCol w="3333056">
                  <a:extLst>
                    <a:ext uri="{9D8B030D-6E8A-4147-A177-3AD203B41FA5}">
                      <a16:colId xmlns:a16="http://schemas.microsoft.com/office/drawing/2014/main" val="3931838018"/>
                    </a:ext>
                  </a:extLst>
                </a:gridCol>
              </a:tblGrid>
              <a:tr h="426780">
                <a:tc>
                  <a:txBody>
                    <a:bodyPr/>
                    <a:lstStyle/>
                    <a:p>
                      <a:pPr algn="ctr"/>
                      <a:r>
                        <a:rPr lang="en-US" sz="1800" b="1" dirty="0">
                          <a:effectLst/>
                          <a:latin typeface="Times New Roman" panose="02020603050405020304" pitchFamily="18" charset="0"/>
                          <a:cs typeface="Times New Roman" panose="02020603050405020304" pitchFamily="18" charset="0"/>
                        </a:rPr>
                        <a:t>Bundle</a:t>
                      </a: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algn="ctr"/>
                      <a:r>
                        <a:rPr lang="en-US" sz="1800" b="1" dirty="0">
                          <a:effectLst/>
                          <a:latin typeface="Times New Roman" panose="02020603050405020304" pitchFamily="18" charset="0"/>
                          <a:cs typeface="Times New Roman" panose="02020603050405020304" pitchFamily="18" charset="0"/>
                        </a:rPr>
                        <a:t>Contains</a:t>
                      </a: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algn="ctr"/>
                      <a:r>
                        <a:rPr lang="en-US" sz="1800" b="1" dirty="0">
                          <a:effectLst/>
                          <a:latin typeface="Times New Roman" panose="02020603050405020304" pitchFamily="18" charset="0"/>
                          <a:cs typeface="Times New Roman" panose="02020603050405020304" pitchFamily="18" charset="0"/>
                        </a:rPr>
                        <a:t>Pip command</a:t>
                      </a: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365290009"/>
                  </a:ext>
                </a:extLst>
              </a:tr>
              <a:tr h="426780">
                <a:tc>
                  <a:txBody>
                    <a:bodyPr/>
                    <a:lstStyle/>
                    <a:p>
                      <a:pPr algn="ctr" fontAlgn="ctr"/>
                      <a:r>
                        <a:rPr lang="en-US" sz="1800">
                          <a:effectLst/>
                          <a:latin typeface="Times New Roman" panose="02020603050405020304" pitchFamily="18" charset="0"/>
                          <a:cs typeface="Times New Roman" panose="02020603050405020304" pitchFamily="18" charset="0"/>
                        </a:rPr>
                        <a:t>Default</a:t>
                      </a: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Only </a:t>
                      </a:r>
                      <a:r>
                        <a:rPr lang="en-US" sz="1800" dirty="0" err="1">
                          <a:effectLst/>
                          <a:latin typeface="Times New Roman" panose="02020603050405020304" pitchFamily="18" charset="0"/>
                          <a:cs typeface="Times New Roman" panose="02020603050405020304" pitchFamily="18" charset="0"/>
                        </a:rPr>
                        <a:t>Scapy</a:t>
                      </a:r>
                      <a:endParaRPr lang="en-US" sz="1800" dirty="0">
                        <a:effectLst/>
                        <a:latin typeface="Times New Roman" panose="02020603050405020304" pitchFamily="18" charset="0"/>
                        <a:cs typeface="Times New Roman" panose="02020603050405020304" pitchFamily="18" charset="0"/>
                      </a:endParaRP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pip install </a:t>
                      </a:r>
                      <a:r>
                        <a:rPr lang="en-US" sz="1800" dirty="0" err="1">
                          <a:effectLst/>
                          <a:latin typeface="Times New Roman" panose="02020603050405020304" pitchFamily="18" charset="0"/>
                          <a:cs typeface="Times New Roman" panose="02020603050405020304" pitchFamily="18" charset="0"/>
                        </a:rPr>
                        <a:t>scapy</a:t>
                      </a:r>
                      <a:endParaRPr lang="en-US" sz="1800" dirty="0">
                        <a:effectLst/>
                        <a:latin typeface="Times New Roman" panose="02020603050405020304" pitchFamily="18" charset="0"/>
                        <a:cs typeface="Times New Roman" panose="02020603050405020304" pitchFamily="18" charset="0"/>
                      </a:endParaRP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817668852"/>
                  </a:ext>
                </a:extLst>
              </a:tr>
              <a:tr h="701139">
                <a:tc>
                  <a:txBody>
                    <a:bodyPr/>
                    <a:lstStyle/>
                    <a:p>
                      <a:pPr algn="ctr" fontAlgn="ctr"/>
                      <a:r>
                        <a:rPr lang="en-US" sz="1800" dirty="0">
                          <a:solidFill>
                            <a:srgbClr val="FF0000"/>
                          </a:solidFill>
                          <a:effectLst/>
                          <a:latin typeface="Times New Roman" panose="02020603050405020304" pitchFamily="18" charset="0"/>
                          <a:cs typeface="Times New Roman" panose="02020603050405020304" pitchFamily="18" charset="0"/>
                        </a:rPr>
                        <a:t>Basic</a:t>
                      </a: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algn="ctr" fontAlgn="ctr"/>
                      <a:r>
                        <a:rPr lang="en-US" sz="1800" dirty="0" err="1">
                          <a:solidFill>
                            <a:srgbClr val="FF0000"/>
                          </a:solidFill>
                          <a:effectLst/>
                          <a:latin typeface="Times New Roman" panose="02020603050405020304" pitchFamily="18" charset="0"/>
                          <a:cs typeface="Times New Roman" panose="02020603050405020304" pitchFamily="18" charset="0"/>
                        </a:rPr>
                        <a:t>Scapy</a:t>
                      </a:r>
                      <a:r>
                        <a:rPr lang="en-US" sz="1800" dirty="0">
                          <a:solidFill>
                            <a:srgbClr val="FF0000"/>
                          </a:solidFill>
                          <a:effectLst/>
                          <a:latin typeface="Times New Roman" panose="02020603050405020304" pitchFamily="18" charset="0"/>
                          <a:cs typeface="Times New Roman" panose="02020603050405020304" pitchFamily="18" charset="0"/>
                        </a:rPr>
                        <a:t> &amp; </a:t>
                      </a:r>
                      <a:r>
                        <a:rPr lang="en-US" sz="1800" dirty="0" err="1">
                          <a:solidFill>
                            <a:srgbClr val="FF0000"/>
                          </a:solidFill>
                          <a:effectLst/>
                          <a:latin typeface="Times New Roman" panose="02020603050405020304" pitchFamily="18" charset="0"/>
                          <a:cs typeface="Times New Roman" panose="02020603050405020304" pitchFamily="18" charset="0"/>
                        </a:rPr>
                        <a:t>IPython</a:t>
                      </a:r>
                      <a:r>
                        <a:rPr lang="en-US" sz="1800" dirty="0">
                          <a:solidFill>
                            <a:srgbClr val="FF0000"/>
                          </a:solidFill>
                          <a:effectLst/>
                          <a:latin typeface="Times New Roman" panose="02020603050405020304" pitchFamily="18" charset="0"/>
                          <a:cs typeface="Times New Roman" panose="02020603050405020304" pitchFamily="18" charset="0"/>
                        </a:rPr>
                        <a:t>. </a:t>
                      </a:r>
                      <a:r>
                        <a:rPr lang="en-US" sz="1800" b="1" dirty="0">
                          <a:solidFill>
                            <a:srgbClr val="FF0000"/>
                          </a:solidFill>
                          <a:effectLst/>
                          <a:latin typeface="Times New Roman" panose="02020603050405020304" pitchFamily="18" charset="0"/>
                          <a:cs typeface="Times New Roman" panose="02020603050405020304" pitchFamily="18" charset="0"/>
                        </a:rPr>
                        <a:t>Highly recommended</a:t>
                      </a:r>
                      <a:endParaRPr lang="en-US" sz="1800" dirty="0">
                        <a:solidFill>
                          <a:srgbClr val="FF0000"/>
                        </a:solidFill>
                        <a:effectLst/>
                        <a:latin typeface="Times New Roman" panose="02020603050405020304" pitchFamily="18" charset="0"/>
                        <a:cs typeface="Times New Roman" panose="02020603050405020304" pitchFamily="18" charset="0"/>
                      </a:endParaRP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algn="ctr" fontAlgn="ctr"/>
                      <a:r>
                        <a:rPr lang="en-US" sz="1800" dirty="0">
                          <a:solidFill>
                            <a:srgbClr val="FF0000"/>
                          </a:solidFill>
                          <a:effectLst/>
                          <a:latin typeface="Times New Roman" panose="02020603050405020304" pitchFamily="18" charset="0"/>
                          <a:cs typeface="Times New Roman" panose="02020603050405020304" pitchFamily="18" charset="0"/>
                        </a:rPr>
                        <a:t>pip install --pre </a:t>
                      </a:r>
                      <a:r>
                        <a:rPr lang="en-US" sz="1800" dirty="0" err="1">
                          <a:solidFill>
                            <a:srgbClr val="FF0000"/>
                          </a:solidFill>
                          <a:effectLst/>
                          <a:latin typeface="Times New Roman" panose="02020603050405020304" pitchFamily="18" charset="0"/>
                          <a:cs typeface="Times New Roman" panose="02020603050405020304" pitchFamily="18" charset="0"/>
                        </a:rPr>
                        <a:t>scapy</a:t>
                      </a:r>
                      <a:r>
                        <a:rPr lang="en-US" sz="1800" dirty="0">
                          <a:solidFill>
                            <a:srgbClr val="FF0000"/>
                          </a:solidFill>
                          <a:effectLst/>
                          <a:latin typeface="Times New Roman" panose="02020603050405020304" pitchFamily="18" charset="0"/>
                          <a:cs typeface="Times New Roman" panose="02020603050405020304" pitchFamily="18" charset="0"/>
                        </a:rPr>
                        <a:t>[basic]</a:t>
                      </a: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4027419767"/>
                  </a:ext>
                </a:extLst>
              </a:tr>
              <a:tr h="701139">
                <a:tc>
                  <a:txBody>
                    <a:bodyPr/>
                    <a:lstStyle/>
                    <a:p>
                      <a:pPr algn="ctr" fontAlgn="ctr"/>
                      <a:r>
                        <a:rPr lang="en-US" sz="1800" dirty="0">
                          <a:effectLst/>
                          <a:latin typeface="Times New Roman" panose="02020603050405020304" pitchFamily="18" charset="0"/>
                          <a:cs typeface="Times New Roman" panose="02020603050405020304" pitchFamily="18" charset="0"/>
                        </a:rPr>
                        <a:t>Complete</a:t>
                      </a: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sz="1800" dirty="0" err="1">
                          <a:effectLst/>
                          <a:latin typeface="Times New Roman" panose="02020603050405020304" pitchFamily="18" charset="0"/>
                          <a:cs typeface="Times New Roman" panose="02020603050405020304" pitchFamily="18" charset="0"/>
                        </a:rPr>
                        <a:t>Scapy</a:t>
                      </a:r>
                      <a:r>
                        <a:rPr lang="en-US" sz="1800" dirty="0">
                          <a:effectLst/>
                          <a:latin typeface="Times New Roman" panose="02020603050405020304" pitchFamily="18" charset="0"/>
                          <a:cs typeface="Times New Roman" panose="02020603050405020304" pitchFamily="18" charset="0"/>
                        </a:rPr>
                        <a:t> &amp; all its main dependencies</a:t>
                      </a: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algn="ctr" fontAlgn="ctr"/>
                      <a:r>
                        <a:rPr lang="en-US" sz="1800" dirty="0">
                          <a:effectLst/>
                          <a:latin typeface="Times New Roman" panose="02020603050405020304" pitchFamily="18" charset="0"/>
                          <a:cs typeface="Times New Roman" panose="02020603050405020304" pitchFamily="18" charset="0"/>
                        </a:rPr>
                        <a:t>pip install --pre </a:t>
                      </a:r>
                      <a:r>
                        <a:rPr lang="en-US" sz="1800" dirty="0" err="1">
                          <a:effectLst/>
                          <a:latin typeface="Times New Roman" panose="02020603050405020304" pitchFamily="18" charset="0"/>
                          <a:cs typeface="Times New Roman" panose="02020603050405020304" pitchFamily="18" charset="0"/>
                        </a:rPr>
                        <a:t>scapy</a:t>
                      </a:r>
                      <a:r>
                        <a:rPr lang="en-US" sz="1800" dirty="0">
                          <a:effectLst/>
                          <a:latin typeface="Times New Roman" panose="02020603050405020304" pitchFamily="18" charset="0"/>
                          <a:cs typeface="Times New Roman" panose="02020603050405020304" pitchFamily="18" charset="0"/>
                        </a:rPr>
                        <a:t>[complete]</a:t>
                      </a:r>
                    </a:p>
                  </a:txBody>
                  <a:tcPr marL="152400" marR="152400" marT="76211" marB="76211"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77916853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1">
            <a:extLst>
              <a:ext uri="{FF2B5EF4-FFF2-40B4-BE49-F238E27FC236}">
                <a16:creationId xmlns:a16="http://schemas.microsoft.com/office/drawing/2014/main" id="{F9CEEBA0-7ECA-4A99-B889-D12E1B89988E}"/>
              </a:ext>
            </a:extLst>
          </p:cNvPr>
          <p:cNvSpPr>
            <a:spLocks noGrp="1"/>
          </p:cNvSpPr>
          <p:nvPr>
            <p:ph idx="1"/>
          </p:nvPr>
        </p:nvSpPr>
        <p:spPr>
          <a:xfrm>
            <a:off x="323850" y="1700213"/>
            <a:ext cx="8640763" cy="1008062"/>
          </a:xfrm>
        </p:spPr>
        <p:txBody>
          <a:bodyPr/>
          <a:lstStyle/>
          <a:p>
            <a:pPr marL="107950" indent="0">
              <a:buFont typeface="Wingdings" panose="05000000000000000000" pitchFamily="2" charset="2"/>
              <a:buNone/>
            </a:pPr>
            <a:r>
              <a:rPr lang="zh-CN" altLang="en-US" sz="2000">
                <a:latin typeface="Times New Roman" panose="02020603050405020304" pitchFamily="18" charset="0"/>
                <a:cs typeface="Times New Roman" panose="02020603050405020304" pitchFamily="18" charset="0"/>
              </a:rPr>
              <a:t>安装所有的包后，打开命令提示符窗口，键入</a:t>
            </a:r>
            <a:r>
              <a:rPr lang="en-US" altLang="zh-CN" sz="2000">
                <a:latin typeface="Times New Roman" panose="02020603050405020304" pitchFamily="18" charset="0"/>
                <a:cs typeface="Times New Roman" panose="02020603050405020304" pitchFamily="18" charset="0"/>
              </a:rPr>
              <a:t>scapy</a:t>
            </a:r>
            <a:r>
              <a:rPr lang="zh-CN" altLang="en-US" sz="2000">
                <a:latin typeface="Times New Roman" panose="02020603050405020304" pitchFamily="18" charset="0"/>
                <a:cs typeface="Times New Roman" panose="02020603050405020304" pitchFamily="18" charset="0"/>
                <a:sym typeface="+mn-ea"/>
              </a:rPr>
              <a:t>运行，</a:t>
            </a:r>
            <a:r>
              <a:rPr lang="zh-CN" altLang="en-US" sz="2000">
                <a:latin typeface="Times New Roman" panose="02020603050405020304" pitchFamily="18" charset="0"/>
                <a:cs typeface="Times New Roman" panose="02020603050405020304" pitchFamily="18" charset="0"/>
              </a:rPr>
              <a:t>如果已经正确设置</a:t>
            </a:r>
            <a:r>
              <a:rPr lang="en-US" altLang="zh-CN" sz="2000">
                <a:latin typeface="Times New Roman" panose="02020603050405020304" pitchFamily="18" charset="0"/>
                <a:cs typeface="Times New Roman" panose="02020603050405020304" pitchFamily="18" charset="0"/>
              </a:rPr>
              <a:t>path</a:t>
            </a:r>
            <a:r>
              <a:rPr lang="zh-CN" altLang="en-US" sz="2000">
                <a:latin typeface="Times New Roman" panose="02020603050405020304" pitchFamily="18" charset="0"/>
                <a:cs typeface="Times New Roman" panose="02020603050405020304" pitchFamily="18" charset="0"/>
              </a:rPr>
              <a:t>，在</a:t>
            </a:r>
            <a:r>
              <a:rPr lang="en-US" altLang="zh-CN" sz="2000">
                <a:latin typeface="Times New Roman" panose="02020603050405020304" pitchFamily="18" charset="0"/>
                <a:cs typeface="Times New Roman" panose="02020603050405020304" pitchFamily="18" charset="0"/>
              </a:rPr>
              <a:t>python</a:t>
            </a:r>
            <a:r>
              <a:rPr lang="zh-CN" altLang="en-US" sz="2000">
                <a:latin typeface="Times New Roman" panose="02020603050405020304" pitchFamily="18" charset="0"/>
                <a:cs typeface="Times New Roman" panose="02020603050405020304" pitchFamily="18" charset="0"/>
              </a:rPr>
              <a:t>安装</a:t>
            </a:r>
            <a:r>
              <a:rPr lang="zh-CN" altLang="en-US" sz="2000">
                <a:latin typeface="Times New Roman" panose="02020603050405020304" pitchFamily="18" charset="0"/>
                <a:cs typeface="Times New Roman" panose="02020603050405020304" pitchFamily="18" charset="0"/>
                <a:sym typeface="+mn-ea"/>
              </a:rPr>
              <a:t>目录下的</a:t>
            </a:r>
            <a:r>
              <a:rPr lang="en-US" altLang="zh-CN" sz="2000">
                <a:latin typeface="Times New Roman" panose="02020603050405020304" pitchFamily="18" charset="0"/>
                <a:cs typeface="Times New Roman" panose="02020603050405020304" pitchFamily="18" charset="0"/>
                <a:sym typeface="+mn-ea"/>
              </a:rPr>
              <a:t>scripts</a:t>
            </a:r>
            <a:r>
              <a:rPr lang="zh-CN" altLang="en-US" sz="2000">
                <a:latin typeface="Times New Roman" panose="02020603050405020304" pitchFamily="18" charset="0"/>
                <a:cs typeface="Times New Roman" panose="02020603050405020304" pitchFamily="18" charset="0"/>
                <a:sym typeface="+mn-ea"/>
              </a:rPr>
              <a:t>目录下会有一个批处理文件调用</a:t>
            </a:r>
            <a:r>
              <a:rPr lang="zh-CN" altLang="en-US" sz="2000">
                <a:latin typeface="Times New Roman" panose="02020603050405020304" pitchFamily="18" charset="0"/>
                <a:cs typeface="Times New Roman" panose="02020603050405020304" pitchFamily="18" charset="0"/>
              </a:rPr>
              <a:t>Python解释器加载Scapy。</a:t>
            </a:r>
          </a:p>
        </p:txBody>
      </p:sp>
      <p:sp>
        <p:nvSpPr>
          <p:cNvPr id="89091" name="标题 2">
            <a:extLst>
              <a:ext uri="{FF2B5EF4-FFF2-40B4-BE49-F238E27FC236}">
                <a16:creationId xmlns:a16="http://schemas.microsoft.com/office/drawing/2014/main" id="{65624BF4-E6B5-4F75-9889-04072F13BA46}"/>
              </a:ext>
            </a:extLst>
          </p:cNvPr>
          <p:cNvSpPr>
            <a:spLocks noGrp="1"/>
          </p:cNvSpPr>
          <p:nvPr>
            <p:ph type="title"/>
          </p:nvPr>
        </p:nvSpPr>
        <p:spPr>
          <a:xfrm>
            <a:off x="323850" y="692150"/>
            <a:ext cx="8229600" cy="730250"/>
          </a:xfrm>
        </p:spPr>
        <p:txBody>
          <a:bodyPr/>
          <a:lstStyle/>
          <a:p>
            <a:r>
              <a:rPr lang="zh-CN" altLang="en-US">
                <a:latin typeface="Times New Roman" panose="02020603050405020304" pitchFamily="18" charset="0"/>
                <a:cs typeface="Times New Roman" panose="02020603050405020304" pitchFamily="18" charset="0"/>
              </a:rPr>
              <a:t>scapy的安装</a:t>
            </a:r>
          </a:p>
        </p:txBody>
      </p:sp>
      <p:pic>
        <p:nvPicPr>
          <p:cNvPr id="89092" name="图片 2">
            <a:extLst>
              <a:ext uri="{FF2B5EF4-FFF2-40B4-BE49-F238E27FC236}">
                <a16:creationId xmlns:a16="http://schemas.microsoft.com/office/drawing/2014/main" id="{7DE9D11D-552F-4BF0-9888-B534E996FD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08275"/>
            <a:ext cx="7808912"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矩形 5">
            <a:extLst>
              <a:ext uri="{FF2B5EF4-FFF2-40B4-BE49-F238E27FC236}">
                <a16:creationId xmlns:a16="http://schemas.microsoft.com/office/drawing/2014/main" id="{144FC89D-4E97-4A4D-ACA0-C52012388892}"/>
              </a:ext>
            </a:extLst>
          </p:cNvPr>
          <p:cNvSpPr>
            <a:spLocks noChangeArrowheads="1"/>
          </p:cNvSpPr>
          <p:nvPr/>
        </p:nvSpPr>
        <p:spPr bwMode="auto">
          <a:xfrm>
            <a:off x="319088" y="3716338"/>
            <a:ext cx="93503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S</a:t>
            </a:r>
            <a:r>
              <a:rPr lang="zh-CN" altLang="en-US"/>
              <a:t>capy成功运行的画面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6531542-F72D-486B-BEF1-0D99B4EC6CB7}"/>
              </a:ext>
            </a:extLst>
          </p:cNvPr>
          <p:cNvSpPr>
            <a:spLocks noGrp="1" noChangeArrowheads="1"/>
          </p:cNvSpPr>
          <p:nvPr>
            <p:ph type="title"/>
          </p:nvPr>
        </p:nvSpPr>
        <p:spPr>
          <a:xfrm>
            <a:off x="566738" y="764704"/>
            <a:ext cx="8229600" cy="782960"/>
          </a:xfrm>
        </p:spPr>
        <p:txBody>
          <a:bodyPr rtlCol="0" anchor="ctr">
            <a:normAutofit/>
            <a:scene3d>
              <a:camera prst="orthographicFront"/>
              <a:lightRig rig="soft" dir="t"/>
            </a:scene3d>
            <a:sp3d prstMaterial="softEdge">
              <a:bevelT w="25400" h="25400"/>
            </a:sp3d>
          </a:bodyPr>
          <a:lstStyle/>
          <a:p>
            <a:pPr>
              <a:defRPr/>
            </a:pPr>
            <a:r>
              <a:rPr lang="zh-CN" altLang="en-US" sz="3600" b="1" dirty="0">
                <a:solidFill>
                  <a:schemeClr val="tx1"/>
                </a:solidFill>
                <a:latin typeface="Times New Roman" panose="02020603050405020304" pitchFamily="18" charset="0"/>
                <a:ea typeface="+mn-ea"/>
                <a:cs typeface="Times New Roman" panose="02020603050405020304" pitchFamily="18" charset="0"/>
              </a:rPr>
              <a:t>主要内容</a:t>
            </a:r>
          </a:p>
        </p:txBody>
      </p:sp>
      <p:sp>
        <p:nvSpPr>
          <p:cNvPr id="5" name="Rectangle 3">
            <a:extLst>
              <a:ext uri="{FF2B5EF4-FFF2-40B4-BE49-F238E27FC236}">
                <a16:creationId xmlns:a16="http://schemas.microsoft.com/office/drawing/2014/main" id="{A2438A03-0804-4837-8276-E6023AF8B4A2}"/>
              </a:ext>
            </a:extLst>
          </p:cNvPr>
          <p:cNvSpPr txBox="1">
            <a:spLocks noChangeArrowheads="1"/>
          </p:cNvSpPr>
          <p:nvPr/>
        </p:nvSpPr>
        <p:spPr bwMode="auto">
          <a:xfrm>
            <a:off x="1116013" y="2060575"/>
            <a:ext cx="649128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1. </a:t>
            </a:r>
            <a:r>
              <a:rPr lang="zh-CN" altLang="en-US" sz="2800" b="1" kern="0" dirty="0">
                <a:latin typeface="Times New Roman" panose="02020603050405020304" pitchFamily="18" charset="0"/>
                <a:cs typeface="Times New Roman" panose="02020603050405020304" pitchFamily="18" charset="0"/>
              </a:rPr>
              <a:t>网络协议编辑与分析有关的典型应用</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2. </a:t>
            </a:r>
            <a:r>
              <a:rPr lang="zh-CN" altLang="en-US" sz="2800" b="1" kern="0" dirty="0">
                <a:latin typeface="Times New Roman" panose="02020603050405020304" pitchFamily="18" charset="0"/>
                <a:cs typeface="Times New Roman" panose="02020603050405020304" pitchFamily="18" charset="0"/>
              </a:rPr>
              <a:t>网络协议模型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3. </a:t>
            </a:r>
            <a:r>
              <a:rPr lang="zh-CN" altLang="en-US" sz="2800" b="1" kern="0" dirty="0">
                <a:latin typeface="Times New Roman" panose="02020603050405020304" pitchFamily="18" charset="0"/>
                <a:cs typeface="Times New Roman" panose="02020603050405020304" pitchFamily="18" charset="0"/>
              </a:rPr>
              <a:t>网络协议接口</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4. </a:t>
            </a:r>
            <a:r>
              <a:rPr lang="zh-CN" altLang="en-US" sz="2800" b="1" kern="0" dirty="0">
                <a:latin typeface="Times New Roman" panose="02020603050405020304" pitchFamily="18" charset="0"/>
                <a:cs typeface="Times New Roman" panose="02020603050405020304" pitchFamily="18" charset="0"/>
              </a:rPr>
              <a:t>网络字节序和主机字节序</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5. Python</a:t>
            </a:r>
            <a:r>
              <a:rPr lang="zh-CN" altLang="en-US" sz="2800" b="1" kern="0" dirty="0">
                <a:latin typeface="Times New Roman" panose="02020603050405020304" pitchFamily="18" charset="0"/>
                <a:cs typeface="Times New Roman" panose="02020603050405020304" pitchFamily="18" charset="0"/>
              </a:rPr>
              <a:t>语言简介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6. </a:t>
            </a:r>
            <a:r>
              <a:rPr lang="zh-CN" altLang="en-US" sz="2800" b="1" kern="0" dirty="0">
                <a:latin typeface="Times New Roman" panose="02020603050405020304" pitchFamily="18" charset="0"/>
                <a:cs typeface="Times New Roman" panose="02020603050405020304" pitchFamily="18" charset="0"/>
              </a:rPr>
              <a:t>开发环境搭建</a:t>
            </a:r>
            <a:endParaRPr lang="en-US" altLang="zh-CN" sz="2800" b="1"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1">
            <a:extLst>
              <a:ext uri="{FF2B5EF4-FFF2-40B4-BE49-F238E27FC236}">
                <a16:creationId xmlns:a16="http://schemas.microsoft.com/office/drawing/2014/main" id="{C6BBFFAF-9EC7-4351-85EC-E1045569F8BC}"/>
              </a:ext>
            </a:extLst>
          </p:cNvPr>
          <p:cNvSpPr>
            <a:spLocks noGrp="1"/>
          </p:cNvSpPr>
          <p:nvPr>
            <p:ph idx="1"/>
          </p:nvPr>
        </p:nvSpPr>
        <p:spPr>
          <a:xfrm>
            <a:off x="361950" y="1700213"/>
            <a:ext cx="8488363" cy="1081087"/>
          </a:xfrm>
        </p:spPr>
        <p:txBody>
          <a:bodyPr/>
          <a:lstStyle/>
          <a:p>
            <a:pPr marL="107950" indent="0">
              <a:buFont typeface="Wingdings" panose="05000000000000000000" pitchFamily="2" charset="2"/>
              <a:buNone/>
            </a:pPr>
            <a:r>
              <a:rPr lang="zh-CN" altLang="en-US" sz="3200">
                <a:latin typeface="Times New Roman" panose="02020603050405020304" pitchFamily="18" charset="0"/>
                <a:cs typeface="Times New Roman" panose="02020603050405020304" pitchFamily="18" charset="0"/>
              </a:rPr>
              <a:t>https://scapy.readthedocs.io/en/latest/</a:t>
            </a:r>
            <a:endParaRPr lang="en-US" altLang="zh-CN">
              <a:latin typeface="Times New Roman" panose="02020603050405020304" pitchFamily="18" charset="0"/>
              <a:cs typeface="Times New Roman" panose="02020603050405020304" pitchFamily="18" charset="0"/>
              <a:hlinkClick r:id="rId2"/>
            </a:endParaRPr>
          </a:p>
          <a:p>
            <a:pPr marL="107950" indent="0">
              <a:buFont typeface="Wingdings" panose="05000000000000000000" pitchFamily="2" charset="2"/>
              <a:buNone/>
            </a:pPr>
            <a:r>
              <a:rPr lang="zh-CN" altLang="en-US" sz="3200">
                <a:latin typeface="Times New Roman" panose="02020603050405020304" pitchFamily="18" charset="0"/>
                <a:cs typeface="Times New Roman" panose="02020603050405020304" pitchFamily="18" charset="0"/>
                <a:hlinkClick r:id="rId2"/>
              </a:rPr>
              <a:t>http://scapy.readthedocs.io/en/latest/usage.html#first-steps</a:t>
            </a:r>
            <a:r>
              <a:rPr lang="zh-CN" altLang="en-US" sz="3200">
                <a:latin typeface="Times New Roman" panose="02020603050405020304" pitchFamily="18" charset="0"/>
                <a:cs typeface="Times New Roman" panose="02020603050405020304" pitchFamily="18" charset="0"/>
              </a:rPr>
              <a:t> </a:t>
            </a:r>
          </a:p>
        </p:txBody>
      </p:sp>
      <p:sp>
        <p:nvSpPr>
          <p:cNvPr id="90115" name="标题 2">
            <a:extLst>
              <a:ext uri="{FF2B5EF4-FFF2-40B4-BE49-F238E27FC236}">
                <a16:creationId xmlns:a16="http://schemas.microsoft.com/office/drawing/2014/main" id="{249A1FDA-7AC2-4A5D-A50E-407D48D629BE}"/>
              </a:ext>
            </a:extLst>
          </p:cNvPr>
          <p:cNvSpPr>
            <a:spLocks noGrp="1"/>
          </p:cNvSpPr>
          <p:nvPr>
            <p:ph type="title"/>
          </p:nvPr>
        </p:nvSpPr>
        <p:spPr>
          <a:xfrm>
            <a:off x="490538" y="658813"/>
            <a:ext cx="8229600" cy="788987"/>
          </a:xfrm>
        </p:spPr>
        <p:txBody>
          <a:bodyPr/>
          <a:lstStyle/>
          <a:p>
            <a:r>
              <a:rPr lang="en-US" altLang="zh-CN" sz="3200">
                <a:latin typeface="Times New Roman" panose="02020603050405020304" pitchFamily="18" charset="0"/>
                <a:cs typeface="Times New Roman" panose="02020603050405020304" pitchFamily="18" charset="0"/>
              </a:rPr>
              <a:t>Scapy</a:t>
            </a:r>
            <a:r>
              <a:rPr lang="zh-CN" altLang="en-US" sz="3200">
                <a:latin typeface="Times New Roman" panose="02020603050405020304" pitchFamily="18" charset="0"/>
                <a:cs typeface="Times New Roman" panose="02020603050405020304" pitchFamily="18" charset="0"/>
              </a:rPr>
              <a:t>简单练习</a:t>
            </a:r>
          </a:p>
        </p:txBody>
      </p:sp>
      <p:sp>
        <p:nvSpPr>
          <p:cNvPr id="90116" name="文本框 2">
            <a:extLst>
              <a:ext uri="{FF2B5EF4-FFF2-40B4-BE49-F238E27FC236}">
                <a16:creationId xmlns:a16="http://schemas.microsoft.com/office/drawing/2014/main" id="{705DBFA7-D7A5-48C3-A6D6-788B644DA298}"/>
              </a:ext>
            </a:extLst>
          </p:cNvPr>
          <p:cNvSpPr txBox="1">
            <a:spLocks noChangeArrowheads="1"/>
          </p:cNvSpPr>
          <p:nvPr/>
        </p:nvSpPr>
        <p:spPr bwMode="auto">
          <a:xfrm>
            <a:off x="677863" y="3716338"/>
            <a:ext cx="6127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0000"/>
                </a:solidFill>
              </a:rPr>
              <a:t>请同学们练习</a:t>
            </a:r>
          </a:p>
        </p:txBody>
      </p:sp>
      <p:sp>
        <p:nvSpPr>
          <p:cNvPr id="90117" name="矩形 4">
            <a:extLst>
              <a:ext uri="{FF2B5EF4-FFF2-40B4-BE49-F238E27FC236}">
                <a16:creationId xmlns:a16="http://schemas.microsoft.com/office/drawing/2014/main" id="{A5DCD6C9-EBFC-4215-BF89-C86E22598E3A}"/>
              </a:ext>
            </a:extLst>
          </p:cNvPr>
          <p:cNvSpPr>
            <a:spLocks noChangeArrowheads="1"/>
          </p:cNvSpPr>
          <p:nvPr/>
        </p:nvSpPr>
        <p:spPr bwMode="auto">
          <a:xfrm>
            <a:off x="1719263" y="3562350"/>
            <a:ext cx="32400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&gt;&gt;&gt; a=IP(ttl=10)</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&gt;&gt;&gt; a</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&lt; IP ttl=10 |&gt;</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&gt;&gt;&gt; a.src</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’127.0.0.1’</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&gt;&gt;&gt; a.dst="192.168.1.1"</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&gt;&gt;&gt; a</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&lt; IP ttl=10 dst=192.168.1.1 |&gt;</a:t>
            </a:r>
          </a:p>
        </p:txBody>
      </p:sp>
      <p:sp>
        <p:nvSpPr>
          <p:cNvPr id="90118" name="矩形 5">
            <a:extLst>
              <a:ext uri="{FF2B5EF4-FFF2-40B4-BE49-F238E27FC236}">
                <a16:creationId xmlns:a16="http://schemas.microsoft.com/office/drawing/2014/main" id="{F7DF5362-A21B-4A08-93E1-6A3C81EC75E2}"/>
              </a:ext>
            </a:extLst>
          </p:cNvPr>
          <p:cNvSpPr>
            <a:spLocks noChangeArrowheads="1"/>
          </p:cNvSpPr>
          <p:nvPr/>
        </p:nvSpPr>
        <p:spPr bwMode="auto">
          <a:xfrm>
            <a:off x="5816600" y="3562350"/>
            <a:ext cx="27225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&gt;&gt;&gt; a.src</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10.5.24.1</a:t>
            </a:r>
            <a:r>
              <a:rPr lang="zh-CN" altLang="en-US">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&gt;&gt;&gt; del(a.ttl)</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&gt;&gt;&gt; a</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&lt; IP dst=192.168.1.1 |&gt;</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&gt;&gt;&gt; a.ttl</a:t>
            </a:r>
          </a:p>
          <a:p>
            <a:pPr>
              <a:buFont typeface="Wingdings" panose="05000000000000000000" pitchFamily="2" charset="2"/>
              <a:buNone/>
            </a:pPr>
            <a:r>
              <a:rPr lang="zh-CN" altLang="en-US">
                <a:latin typeface="Times New Roman" panose="02020603050405020304" pitchFamily="18" charset="0"/>
                <a:cs typeface="Times New Roman" panose="02020603050405020304" pitchFamily="18" charset="0"/>
              </a:rPr>
              <a:t>64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1">
            <a:extLst>
              <a:ext uri="{FF2B5EF4-FFF2-40B4-BE49-F238E27FC236}">
                <a16:creationId xmlns:a16="http://schemas.microsoft.com/office/drawing/2014/main" id="{DA643DBA-9271-47A6-8706-5D4490E06FC2}"/>
              </a:ext>
            </a:extLst>
          </p:cNvPr>
          <p:cNvSpPr>
            <a:spLocks noGrp="1"/>
          </p:cNvSpPr>
          <p:nvPr>
            <p:ph idx="1"/>
          </p:nvPr>
        </p:nvSpPr>
        <p:spPr>
          <a:xfrm>
            <a:off x="361950" y="1700213"/>
            <a:ext cx="8488363" cy="1081087"/>
          </a:xfrm>
        </p:spPr>
        <p:txBody>
          <a:bodyPr/>
          <a:lstStyle/>
          <a:p>
            <a:pPr marL="107950" indent="0">
              <a:buFont typeface="Wingdings" panose="05000000000000000000" pitchFamily="2" charset="2"/>
              <a:buNone/>
            </a:pPr>
            <a:r>
              <a:rPr lang="zh-CN" altLang="en-US" sz="3200">
                <a:latin typeface="Times New Roman" panose="02020603050405020304" pitchFamily="18" charset="0"/>
                <a:cs typeface="Times New Roman" panose="02020603050405020304" pitchFamily="18" charset="0"/>
                <a:hlinkClick r:id="rId3"/>
              </a:rPr>
              <a:t>http://scapy.readthedocs.io/en/latest/usage.html#first-steps</a:t>
            </a:r>
            <a:r>
              <a:rPr lang="zh-CN" altLang="en-US" sz="3200">
                <a:latin typeface="Times New Roman" panose="02020603050405020304" pitchFamily="18" charset="0"/>
                <a:cs typeface="Times New Roman" panose="02020603050405020304" pitchFamily="18" charset="0"/>
              </a:rPr>
              <a:t> </a:t>
            </a:r>
          </a:p>
        </p:txBody>
      </p:sp>
      <p:sp>
        <p:nvSpPr>
          <p:cNvPr id="91139" name="标题 2">
            <a:extLst>
              <a:ext uri="{FF2B5EF4-FFF2-40B4-BE49-F238E27FC236}">
                <a16:creationId xmlns:a16="http://schemas.microsoft.com/office/drawing/2014/main" id="{DC1837B4-5E4C-4E65-9DFC-0B7837178034}"/>
              </a:ext>
            </a:extLst>
          </p:cNvPr>
          <p:cNvSpPr>
            <a:spLocks noGrp="1"/>
          </p:cNvSpPr>
          <p:nvPr>
            <p:ph type="title"/>
          </p:nvPr>
        </p:nvSpPr>
        <p:spPr>
          <a:xfrm>
            <a:off x="490538" y="658813"/>
            <a:ext cx="8229600" cy="788987"/>
          </a:xfrm>
        </p:spPr>
        <p:txBody>
          <a:bodyPr/>
          <a:lstStyle/>
          <a:p>
            <a:r>
              <a:rPr lang="en-US" altLang="zh-CN" sz="3200">
                <a:latin typeface="Times New Roman" panose="02020603050405020304" pitchFamily="18" charset="0"/>
                <a:cs typeface="Times New Roman" panose="02020603050405020304" pitchFamily="18" charset="0"/>
              </a:rPr>
              <a:t>Scapy</a:t>
            </a:r>
            <a:r>
              <a:rPr lang="zh-CN" altLang="en-US" sz="3200">
                <a:latin typeface="Times New Roman" panose="02020603050405020304" pitchFamily="18" charset="0"/>
                <a:cs typeface="Times New Roman" panose="02020603050405020304" pitchFamily="18" charset="0"/>
              </a:rPr>
              <a:t>简单练习</a:t>
            </a:r>
          </a:p>
        </p:txBody>
      </p:sp>
      <p:sp>
        <p:nvSpPr>
          <p:cNvPr id="91140" name="文本框 2">
            <a:extLst>
              <a:ext uri="{FF2B5EF4-FFF2-40B4-BE49-F238E27FC236}">
                <a16:creationId xmlns:a16="http://schemas.microsoft.com/office/drawing/2014/main" id="{F80B3845-BC92-4255-8BE8-E3BB901FF20B}"/>
              </a:ext>
            </a:extLst>
          </p:cNvPr>
          <p:cNvSpPr txBox="1">
            <a:spLocks noChangeArrowheads="1"/>
          </p:cNvSpPr>
          <p:nvPr/>
        </p:nvSpPr>
        <p:spPr bwMode="auto">
          <a:xfrm>
            <a:off x="684213" y="3213100"/>
            <a:ext cx="6111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0000"/>
                </a:solidFill>
              </a:rPr>
              <a:t>请同学们练习</a:t>
            </a:r>
          </a:p>
        </p:txBody>
      </p:sp>
      <p:pic>
        <p:nvPicPr>
          <p:cNvPr id="91141" name="图片 3">
            <a:extLst>
              <a:ext uri="{FF2B5EF4-FFF2-40B4-BE49-F238E27FC236}">
                <a16:creationId xmlns:a16="http://schemas.microsoft.com/office/drawing/2014/main" id="{59ACDEB3-F3A3-4221-BC5A-8DDC9714614A}"/>
              </a:ext>
            </a:extLst>
          </p:cNvPr>
          <p:cNvPicPr>
            <a:picLocks noChangeAspect="1"/>
          </p:cNvPicPr>
          <p:nvPr/>
        </p:nvPicPr>
        <p:blipFill>
          <a:blip r:embed="rId4">
            <a:extLst>
              <a:ext uri="{28A0092B-C50C-407E-A947-70E740481C1C}">
                <a14:useLocalDpi xmlns:a14="http://schemas.microsoft.com/office/drawing/2010/main" val="0"/>
              </a:ext>
            </a:extLst>
          </a:blip>
          <a:srcRect l="14478" t="44121" r="65263" b="38869"/>
          <a:stretch>
            <a:fillRect/>
          </a:stretch>
        </p:blipFill>
        <p:spPr bwMode="auto">
          <a:xfrm>
            <a:off x="1763713" y="3751263"/>
            <a:ext cx="540067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2" name="Rectangle 1">
            <a:extLst>
              <a:ext uri="{FF2B5EF4-FFF2-40B4-BE49-F238E27FC236}">
                <a16:creationId xmlns:a16="http://schemas.microsoft.com/office/drawing/2014/main" id="{F5F1311C-229B-4301-A790-63B23EA5CE75}"/>
              </a:ext>
            </a:extLst>
          </p:cNvPr>
          <p:cNvSpPr>
            <a:spLocks noChangeArrowheads="1"/>
          </p:cNvSpPr>
          <p:nvPr/>
        </p:nvSpPr>
        <p:spPr bwMode="auto">
          <a:xfrm rot="10800000" flipV="1">
            <a:off x="1908175" y="2674938"/>
            <a:ext cx="6480175" cy="1076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a:solidFill>
                  <a:srgbClr val="404040"/>
                </a:solidFill>
              </a:rPr>
              <a:t>The </a:t>
            </a:r>
            <a:r>
              <a:rPr lang="zh-CN" altLang="zh-CN" sz="1600">
                <a:solidFill>
                  <a:srgbClr val="E74C3C"/>
                </a:solidFill>
                <a:latin typeface="Arial Unicode MS" pitchFamily="34" charset="-122"/>
              </a:rPr>
              <a:t>/</a:t>
            </a:r>
            <a:r>
              <a:rPr lang="zh-CN" altLang="zh-CN" sz="1600">
                <a:solidFill>
                  <a:srgbClr val="404040"/>
                </a:solidFill>
              </a:rPr>
              <a:t> operator has been used as a composition operator between two layers. When doing so, the lower layer can have one or more of its defaults fields overloaded according to the upper layer. (You still can give the value you want). A string can be used as a raw layer.</a:t>
            </a:r>
            <a:r>
              <a:rPr lang="zh-CN" altLang="zh-CN" sz="160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1">
            <a:extLst>
              <a:ext uri="{FF2B5EF4-FFF2-40B4-BE49-F238E27FC236}">
                <a16:creationId xmlns:a16="http://schemas.microsoft.com/office/drawing/2014/main" id="{D02B2CB9-5375-4EF1-8939-8B5D6A266403}"/>
              </a:ext>
            </a:extLst>
          </p:cNvPr>
          <p:cNvSpPr>
            <a:spLocks noGrp="1"/>
          </p:cNvSpPr>
          <p:nvPr>
            <p:ph idx="1"/>
          </p:nvPr>
        </p:nvSpPr>
        <p:spPr>
          <a:xfrm>
            <a:off x="544513" y="1989138"/>
            <a:ext cx="8496300" cy="3455987"/>
          </a:xfrm>
        </p:spPr>
        <p:txBody>
          <a:bodyPr/>
          <a:lstStyle/>
          <a:p>
            <a:pPr>
              <a:buFont typeface="Wingdings" panose="05000000000000000000" pitchFamily="2" charset="2"/>
              <a:buChar char="Ø"/>
              <a:defRPr/>
            </a:pPr>
            <a:r>
              <a:rPr lang="en-US" altLang="zh-CN" sz="2000" dirty="0" err="1">
                <a:latin typeface="Times New Roman" panose="02020603050405020304" pitchFamily="18" charset="0"/>
                <a:cs typeface="Times New Roman" panose="02020603050405020304" pitchFamily="18" charset="0"/>
              </a:rPr>
              <a:t>lsc</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列出所有</a:t>
            </a:r>
            <a:r>
              <a:rPr lang="en-US" altLang="zh-CN" sz="2000" dirty="0" err="1">
                <a:latin typeface="Times New Roman" panose="02020603050405020304" pitchFamily="18" charset="0"/>
                <a:cs typeface="Times New Roman" panose="02020603050405020304" pitchFamily="18" charset="0"/>
              </a:rPr>
              <a:t>scapy</a:t>
            </a:r>
            <a:r>
              <a:rPr lang="zh-CN" altLang="en-US" sz="2000" dirty="0">
                <a:latin typeface="Times New Roman" panose="02020603050405020304" pitchFamily="18" charset="0"/>
                <a:cs typeface="Times New Roman" panose="02020603050405020304" pitchFamily="18" charset="0"/>
              </a:rPr>
              <a:t>中的命令或方法</a:t>
            </a:r>
            <a:endParaRPr lang="en-US" altLang="zh-C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000" dirty="0">
                <a:latin typeface="Times New Roman" panose="02020603050405020304" pitchFamily="18" charset="0"/>
                <a:cs typeface="Times New Roman" panose="02020603050405020304" pitchFamily="18" charset="0"/>
              </a:rPr>
              <a:t>ls()    </a:t>
            </a:r>
            <a:r>
              <a:rPr lang="zh-CN" altLang="en-US" sz="2000" dirty="0">
                <a:latin typeface="Times New Roman" panose="02020603050405020304" pitchFamily="18" charset="0"/>
                <a:cs typeface="Times New Roman" panose="02020603050405020304" pitchFamily="18" charset="0"/>
              </a:rPr>
              <a:t>列出</a:t>
            </a:r>
            <a:r>
              <a:rPr lang="en-US" altLang="zh-CN" sz="2000" dirty="0" err="1">
                <a:latin typeface="Times New Roman" panose="02020603050405020304" pitchFamily="18" charset="0"/>
                <a:cs typeface="Times New Roman" panose="02020603050405020304" pitchFamily="18" charset="0"/>
              </a:rPr>
              <a:t>scapy</a:t>
            </a:r>
            <a:r>
              <a:rPr lang="zh-CN" altLang="en-US" sz="2000" dirty="0">
                <a:latin typeface="Times New Roman" panose="02020603050405020304" pitchFamily="18" charset="0"/>
                <a:cs typeface="Times New Roman" panose="02020603050405020304" pitchFamily="18" charset="0"/>
              </a:rPr>
              <a:t>中实现的所有网络协议</a:t>
            </a:r>
            <a:endParaRPr lang="en-US" altLang="zh-C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000" dirty="0">
                <a:latin typeface="Times New Roman" panose="02020603050405020304" pitchFamily="18" charset="0"/>
                <a:cs typeface="Times New Roman" panose="02020603050405020304" pitchFamily="18" charset="0"/>
              </a:rPr>
              <a:t>ls(</a:t>
            </a:r>
            <a:r>
              <a:rPr lang="en-US" altLang="zh-CN" sz="2000" dirty="0" err="1">
                <a:latin typeface="Times New Roman" panose="02020603050405020304" pitchFamily="18" charset="0"/>
                <a:cs typeface="Times New Roman" panose="02020603050405020304" pitchFamily="18" charset="0"/>
              </a:rPr>
              <a:t>pkt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列出报文的所有字段的值</a:t>
            </a:r>
            <a:endParaRPr lang="en-US" altLang="zh-C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000" dirty="0" err="1">
                <a:latin typeface="Times New Roman" panose="02020603050405020304" pitchFamily="18" charset="0"/>
                <a:cs typeface="Times New Roman" panose="02020603050405020304" pitchFamily="18" charset="0"/>
              </a:rPr>
              <a:t>pkt.summary</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显示一个一行的报文摘要</a:t>
            </a:r>
            <a:r>
              <a:rPr lang="en-US" altLang="zh-CN" sz="20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&gt;&gt;&gt; </a:t>
            </a:r>
            <a:r>
              <a:rPr lang="en-US" altLang="zh-CN" sz="2000" dirty="0" err="1">
                <a:latin typeface="Times New Roman" panose="02020603050405020304" pitchFamily="18" charset="0"/>
                <a:cs typeface="Times New Roman" panose="02020603050405020304" pitchFamily="18" charset="0"/>
              </a:rPr>
              <a:t>a.summary</a:t>
            </a:r>
            <a:r>
              <a:rPr lang="en-US" altLang="zh-CN" sz="20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‘10.5.24.60 &gt; 192.168.1.1 </a:t>
            </a:r>
            <a:r>
              <a:rPr lang="en-US" altLang="zh-CN" sz="2000" dirty="0" err="1">
                <a:latin typeface="Times New Roman" panose="02020603050405020304" pitchFamily="18" charset="0"/>
                <a:cs typeface="Times New Roman" panose="02020603050405020304" pitchFamily="18" charset="0"/>
              </a:rPr>
              <a:t>ip</a:t>
            </a:r>
            <a:r>
              <a:rPr lang="en-US" altLang="zh-CN"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defRPr/>
            </a:pPr>
            <a:r>
              <a:rPr lang="en-US" altLang="zh-CN" sz="2000" dirty="0" err="1">
                <a:latin typeface="Times New Roman" panose="02020603050405020304" pitchFamily="18" charset="0"/>
                <a:cs typeface="Times New Roman" panose="02020603050405020304" pitchFamily="18" charset="0"/>
              </a:rPr>
              <a:t>pkt.show</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按照层次显示报文内容</a:t>
            </a:r>
            <a:endParaRPr lang="en-US" altLang="zh-C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000" dirty="0">
                <a:latin typeface="Times New Roman" panose="02020603050405020304" pitchFamily="18" charset="0"/>
                <a:cs typeface="Times New Roman" panose="02020603050405020304" pitchFamily="18" charset="0"/>
              </a:rPr>
              <a:t>pkt.show2()    </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show</a:t>
            </a:r>
            <a:r>
              <a:rPr lang="zh-CN" altLang="en-US" sz="2000" dirty="0">
                <a:latin typeface="Times New Roman" panose="02020603050405020304" pitchFamily="18" charset="0"/>
                <a:cs typeface="Times New Roman" panose="02020603050405020304" pitchFamily="18" charset="0"/>
              </a:rPr>
              <a:t>方法类似，但是针对组装好的报文（例如报文的校验和已经计算完毕）</a:t>
            </a:r>
            <a:endParaRPr lang="en-US" altLang="zh-CN" sz="2000" dirty="0">
              <a:latin typeface="Times New Roman" panose="02020603050405020304" pitchFamily="18" charset="0"/>
              <a:cs typeface="Times New Roman" panose="02020603050405020304" pitchFamily="18" charset="0"/>
            </a:endParaRPr>
          </a:p>
        </p:txBody>
      </p:sp>
      <p:sp>
        <p:nvSpPr>
          <p:cNvPr id="93187" name="标题 2">
            <a:extLst>
              <a:ext uri="{FF2B5EF4-FFF2-40B4-BE49-F238E27FC236}">
                <a16:creationId xmlns:a16="http://schemas.microsoft.com/office/drawing/2014/main" id="{B983BE59-321A-4A4D-84C7-F9466681DF2D}"/>
              </a:ext>
            </a:extLst>
          </p:cNvPr>
          <p:cNvSpPr>
            <a:spLocks noGrp="1"/>
          </p:cNvSpPr>
          <p:nvPr>
            <p:ph type="title"/>
          </p:nvPr>
        </p:nvSpPr>
        <p:spPr>
          <a:xfrm>
            <a:off x="566738" y="908050"/>
            <a:ext cx="8001000" cy="641350"/>
          </a:xfrm>
        </p:spPr>
        <p:txBody>
          <a:bodyPr/>
          <a:lstStyle/>
          <a:p>
            <a:r>
              <a:rPr lang="en-US" altLang="zh-CN" sz="3200">
                <a:latin typeface="Times New Roman" panose="02020603050405020304" pitchFamily="18" charset="0"/>
                <a:cs typeface="Times New Roman" panose="02020603050405020304" pitchFamily="18" charset="0"/>
              </a:rPr>
              <a:t>Scapy</a:t>
            </a:r>
            <a:r>
              <a:rPr lang="zh-CN" altLang="en-US" sz="3200">
                <a:latin typeface="Times New Roman" panose="02020603050405020304" pitchFamily="18" charset="0"/>
                <a:cs typeface="Times New Roman" panose="02020603050405020304" pitchFamily="18" charset="0"/>
              </a:rPr>
              <a:t>常用命令</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1">
            <a:extLst>
              <a:ext uri="{FF2B5EF4-FFF2-40B4-BE49-F238E27FC236}">
                <a16:creationId xmlns:a16="http://schemas.microsoft.com/office/drawing/2014/main" id="{8CEA5493-867E-451B-BC6A-C673F9AAAF76}"/>
              </a:ext>
            </a:extLst>
          </p:cNvPr>
          <p:cNvSpPr>
            <a:spLocks noGrp="1"/>
          </p:cNvSpPr>
          <p:nvPr>
            <p:ph idx="1"/>
          </p:nvPr>
        </p:nvSpPr>
        <p:spPr>
          <a:xfrm>
            <a:off x="468313" y="1773238"/>
            <a:ext cx="8496300" cy="4679950"/>
          </a:xfrm>
        </p:spPr>
        <p:txBody>
          <a:bodyPr/>
          <a:lstStyle/>
          <a:p>
            <a:pPr>
              <a:buFont typeface="Wingdings" panose="05000000000000000000" pitchFamily="2" charset="2"/>
              <a:buChar char="Ø"/>
              <a:defRPr/>
            </a:pPr>
            <a:r>
              <a:rPr lang="zh-CN" altLang="en-US" sz="2000" dirty="0">
                <a:latin typeface="Times New Roman" panose="02020603050405020304" pitchFamily="18" charset="0"/>
                <a:cs typeface="Times New Roman" panose="02020603050405020304" pitchFamily="18" charset="0"/>
              </a:rPr>
              <a:t>构造多层数据报文</a:t>
            </a:r>
            <a:r>
              <a:rPr lang="en-US" altLang="zh-CN" sz="2000" dirty="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&gt;&gt;&gt;a = Ether()/IP()/TCP()</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&gt;&gt;&gt;a</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&lt;Ether  type=0x800 |&lt;IP  frag=0 proto=</a:t>
            </a:r>
            <a:r>
              <a:rPr lang="en-US" altLang="zh-CN" sz="2000" dirty="0" err="1">
                <a:latin typeface="Times New Roman" panose="02020603050405020304" pitchFamily="18" charset="0"/>
                <a:cs typeface="Times New Roman" panose="02020603050405020304" pitchFamily="18" charset="0"/>
              </a:rPr>
              <a:t>tcp</a:t>
            </a:r>
            <a:r>
              <a:rPr lang="en-US" altLang="zh-CN" sz="2000" dirty="0">
                <a:latin typeface="Times New Roman" panose="02020603050405020304" pitchFamily="18" charset="0"/>
                <a:cs typeface="Times New Roman" panose="02020603050405020304" pitchFamily="18" charset="0"/>
              </a:rPr>
              <a:t> |&lt;TCP  |&gt;&gt;&gt;</a:t>
            </a:r>
          </a:p>
          <a:p>
            <a:pPr>
              <a:buFont typeface="Wingdings" panose="05000000000000000000" pitchFamily="2" charset="2"/>
              <a:buChar char="Ø"/>
              <a:defRPr/>
            </a:pPr>
            <a:r>
              <a:rPr lang="zh-CN" altLang="en-US" sz="2000" dirty="0">
                <a:latin typeface="Times New Roman" panose="02020603050405020304" pitchFamily="18" charset="0"/>
                <a:cs typeface="Times New Roman" panose="02020603050405020304" pitchFamily="18" charset="0"/>
              </a:rPr>
              <a:t>组装报文</a:t>
            </a:r>
            <a:r>
              <a:rPr lang="en-US" altLang="zh-CN" sz="2000" dirty="0">
                <a:latin typeface="Times New Roman" panose="02020603050405020304" pitchFamily="18" charset="0"/>
                <a:cs typeface="Times New Roman" panose="02020603050405020304" pitchFamily="18" charset="0"/>
              </a:rPr>
              <a:t>:    </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&gt;&gt;&gt;a = Ether()/IP()/TCP()</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&gt;&gt;&gt;a</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&lt;Ether  type=0x800 |&lt;IP  frag=0 proto=</a:t>
            </a:r>
            <a:r>
              <a:rPr lang="en-US" altLang="zh-CN" sz="2000" dirty="0" err="1">
                <a:latin typeface="Times New Roman" panose="02020603050405020304" pitchFamily="18" charset="0"/>
                <a:cs typeface="Times New Roman" panose="02020603050405020304" pitchFamily="18" charset="0"/>
              </a:rPr>
              <a:t>tcp</a:t>
            </a:r>
            <a:r>
              <a:rPr lang="en-US" altLang="zh-CN" sz="2000" dirty="0">
                <a:latin typeface="Times New Roman" panose="02020603050405020304" pitchFamily="18" charset="0"/>
                <a:cs typeface="Times New Roman" panose="02020603050405020304" pitchFamily="18" charset="0"/>
              </a:rPr>
              <a:t> |&lt;TCP  |&gt;&gt;&gt;</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&gt;&gt;&gt; </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 '\</a:t>
            </a:r>
            <a:r>
              <a:rPr lang="en-US" altLang="zh-CN" sz="2000" dirty="0" err="1">
                <a:latin typeface="Times New Roman" panose="02020603050405020304" pitchFamily="18" charset="0"/>
                <a:cs typeface="Times New Roman" panose="02020603050405020304" pitchFamily="18" charset="0"/>
              </a:rPr>
              <a:t>xff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xff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xff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xff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xff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xff</a:t>
            </a:r>
            <a:r>
              <a:rPr lang="en-US" altLang="zh-CN" sz="2000" dirty="0">
                <a:latin typeface="Times New Roman" panose="02020603050405020304" pitchFamily="18" charset="0"/>
                <a:cs typeface="Times New Roman" panose="02020603050405020304" pitchFamily="18" charset="0"/>
              </a:rPr>
              <a:t>\x00\x00\x00\x00\x00\x00\x08\x00E\x00\x00(\x00\x01\x00\x00@\x06|\</a:t>
            </a:r>
            <a:r>
              <a:rPr lang="en-US" altLang="zh-CN" sz="2000" dirty="0" err="1">
                <a:latin typeface="Times New Roman" panose="02020603050405020304" pitchFamily="18" charset="0"/>
                <a:cs typeface="Times New Roman" panose="02020603050405020304" pitchFamily="18" charset="0"/>
              </a:rPr>
              <a:t>xcd</a:t>
            </a:r>
            <a:r>
              <a:rPr lang="en-US" altLang="zh-CN" sz="2000" dirty="0">
                <a:latin typeface="Times New Roman" panose="02020603050405020304" pitchFamily="18" charset="0"/>
                <a:cs typeface="Times New Roman" panose="02020603050405020304" pitchFamily="18" charset="0"/>
              </a:rPr>
              <a:t>\x7f\x00\x00\x01\x7f\x00\x00\x01\x00\x14\x00P\x00\x00\x00\x00\x00\x00\x00\x00P\x02 \x00\x91|\x00\x00'</a:t>
            </a:r>
            <a:endParaRPr lang="en-US" altLang="zh-CN" dirty="0">
              <a:latin typeface="Times New Roman" panose="02020603050405020304" pitchFamily="18" charset="0"/>
              <a:cs typeface="Times New Roman" panose="02020603050405020304" pitchFamily="18" charset="0"/>
            </a:endParaRPr>
          </a:p>
        </p:txBody>
      </p:sp>
      <p:sp>
        <p:nvSpPr>
          <p:cNvPr id="94211" name="标题 2">
            <a:extLst>
              <a:ext uri="{FF2B5EF4-FFF2-40B4-BE49-F238E27FC236}">
                <a16:creationId xmlns:a16="http://schemas.microsoft.com/office/drawing/2014/main" id="{18B0B877-FAEE-4D84-B9BE-A7698110F501}"/>
              </a:ext>
            </a:extLst>
          </p:cNvPr>
          <p:cNvSpPr>
            <a:spLocks noGrp="1"/>
          </p:cNvSpPr>
          <p:nvPr>
            <p:ph type="title"/>
          </p:nvPr>
        </p:nvSpPr>
        <p:spPr>
          <a:xfrm>
            <a:off x="566738" y="908050"/>
            <a:ext cx="8001000" cy="641350"/>
          </a:xfrm>
        </p:spPr>
        <p:txBody>
          <a:bodyPr/>
          <a:lstStyle/>
          <a:p>
            <a:r>
              <a:rPr lang="en-US" altLang="zh-CN" sz="3200">
                <a:latin typeface="Times New Roman" panose="02020603050405020304" pitchFamily="18" charset="0"/>
                <a:cs typeface="Times New Roman" panose="02020603050405020304" pitchFamily="18" charset="0"/>
              </a:rPr>
              <a:t>Scapy</a:t>
            </a:r>
            <a:r>
              <a:rPr lang="zh-CN" altLang="en-US" sz="3200">
                <a:latin typeface="Times New Roman" panose="02020603050405020304" pitchFamily="18" charset="0"/>
                <a:cs typeface="Times New Roman" panose="02020603050405020304" pitchFamily="18" charset="0"/>
              </a:rPr>
              <a:t>常用命令</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BA794F9-7074-4C3F-A57C-22E999865AD9}"/>
              </a:ext>
            </a:extLst>
          </p:cNvPr>
          <p:cNvSpPr>
            <a:spLocks noGrp="1" noChangeArrowheads="1"/>
          </p:cNvSpPr>
          <p:nvPr>
            <p:ph type="title"/>
          </p:nvPr>
        </p:nvSpPr>
        <p:spPr>
          <a:xfrm>
            <a:off x="566738" y="764704"/>
            <a:ext cx="8229600" cy="782960"/>
          </a:xfrm>
        </p:spPr>
        <p:txBody>
          <a:bodyPr rtlCol="0" anchor="ctr">
            <a:normAutofit/>
            <a:scene3d>
              <a:camera prst="orthographicFront"/>
              <a:lightRig rig="soft" dir="t"/>
            </a:scene3d>
            <a:sp3d prstMaterial="softEdge">
              <a:bevelT w="25400" h="25400"/>
            </a:sp3d>
          </a:bodyPr>
          <a:lstStyle/>
          <a:p>
            <a:pPr>
              <a:defRPr/>
            </a:pPr>
            <a:r>
              <a:rPr lang="zh-CN" altLang="en-US" sz="3600" b="1" dirty="0">
                <a:solidFill>
                  <a:schemeClr val="tx1"/>
                </a:solidFill>
                <a:latin typeface="Times New Roman" panose="02020603050405020304" pitchFamily="18" charset="0"/>
                <a:ea typeface="+mn-ea"/>
                <a:cs typeface="Times New Roman" panose="02020603050405020304" pitchFamily="18" charset="0"/>
              </a:rPr>
              <a:t>主要内容</a:t>
            </a:r>
          </a:p>
        </p:txBody>
      </p:sp>
      <p:sp>
        <p:nvSpPr>
          <p:cNvPr id="5" name="Rectangle 3">
            <a:extLst>
              <a:ext uri="{FF2B5EF4-FFF2-40B4-BE49-F238E27FC236}">
                <a16:creationId xmlns:a16="http://schemas.microsoft.com/office/drawing/2014/main" id="{CDEC4F5A-5252-4C18-AD33-003D05A74901}"/>
              </a:ext>
            </a:extLst>
          </p:cNvPr>
          <p:cNvSpPr txBox="1">
            <a:spLocks noChangeArrowheads="1"/>
          </p:cNvSpPr>
          <p:nvPr/>
        </p:nvSpPr>
        <p:spPr bwMode="auto">
          <a:xfrm>
            <a:off x="1116013" y="2060575"/>
            <a:ext cx="649128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1. </a:t>
            </a:r>
            <a:r>
              <a:rPr lang="zh-CN" altLang="en-US" sz="2800" b="1" kern="0" dirty="0">
                <a:latin typeface="Times New Roman" panose="02020603050405020304" pitchFamily="18" charset="0"/>
                <a:cs typeface="Times New Roman" panose="02020603050405020304" pitchFamily="18" charset="0"/>
              </a:rPr>
              <a:t>网络协议编辑与分析有关的典型应用</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2. </a:t>
            </a:r>
            <a:r>
              <a:rPr lang="zh-CN" altLang="en-US" sz="2800" b="1" kern="0" dirty="0">
                <a:latin typeface="Times New Roman" panose="02020603050405020304" pitchFamily="18" charset="0"/>
                <a:cs typeface="Times New Roman" panose="02020603050405020304" pitchFamily="18" charset="0"/>
              </a:rPr>
              <a:t>网络协议模型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3. </a:t>
            </a:r>
            <a:r>
              <a:rPr lang="zh-CN" altLang="en-US" sz="2800" b="1" kern="0" dirty="0">
                <a:latin typeface="Times New Roman" panose="02020603050405020304" pitchFamily="18" charset="0"/>
                <a:cs typeface="Times New Roman" panose="02020603050405020304" pitchFamily="18" charset="0"/>
              </a:rPr>
              <a:t>网络协议接口</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4. </a:t>
            </a:r>
            <a:r>
              <a:rPr lang="zh-CN" altLang="en-US" sz="2800" b="1" kern="0" dirty="0">
                <a:latin typeface="Times New Roman" panose="02020603050405020304" pitchFamily="18" charset="0"/>
                <a:cs typeface="Times New Roman" panose="02020603050405020304" pitchFamily="18" charset="0"/>
              </a:rPr>
              <a:t>网络字节序和主机字节序</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5. Python</a:t>
            </a:r>
            <a:r>
              <a:rPr lang="zh-CN" altLang="en-US" sz="2800" b="1" kern="0" dirty="0">
                <a:latin typeface="Times New Roman" panose="02020603050405020304" pitchFamily="18" charset="0"/>
                <a:cs typeface="Times New Roman" panose="02020603050405020304" pitchFamily="18" charset="0"/>
              </a:rPr>
              <a:t>语言简介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6. </a:t>
            </a:r>
            <a:r>
              <a:rPr lang="zh-CN" altLang="en-US" sz="2800" b="1" kern="0" dirty="0">
                <a:latin typeface="Times New Roman" panose="02020603050405020304" pitchFamily="18" charset="0"/>
                <a:cs typeface="Times New Roman" panose="02020603050405020304" pitchFamily="18" charset="0"/>
              </a:rPr>
              <a:t>开发环境搭建</a:t>
            </a:r>
            <a:endParaRPr lang="en-US" altLang="zh-CN" sz="2800" b="1"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1">
            <a:extLst>
              <a:ext uri="{FF2B5EF4-FFF2-40B4-BE49-F238E27FC236}">
                <a16:creationId xmlns:a16="http://schemas.microsoft.com/office/drawing/2014/main" id="{71889676-AD8A-4507-8454-238AEFFB2AC4}"/>
              </a:ext>
            </a:extLst>
          </p:cNvPr>
          <p:cNvSpPr>
            <a:spLocks noGrp="1"/>
          </p:cNvSpPr>
          <p:nvPr>
            <p:ph idx="1"/>
          </p:nvPr>
        </p:nvSpPr>
        <p:spPr>
          <a:xfrm>
            <a:off x="457200" y="2133600"/>
            <a:ext cx="8229600" cy="2884488"/>
          </a:xfrm>
        </p:spPr>
        <p:txBody>
          <a:bodyPr/>
          <a:lstStyle/>
          <a:p>
            <a:pPr marL="673100" indent="-457200">
              <a:lnSpc>
                <a:spcPct val="200000"/>
              </a:lnSpc>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安装</a:t>
            </a:r>
            <a:r>
              <a:rPr lang="en-US" altLang="zh-CN" sz="2800">
                <a:latin typeface="Times New Roman" panose="02020603050405020304" pitchFamily="18" charset="0"/>
                <a:cs typeface="Times New Roman" panose="02020603050405020304" pitchFamily="18" charset="0"/>
              </a:rPr>
              <a:t>Python</a:t>
            </a:r>
            <a:r>
              <a:rPr lang="zh-CN" altLang="en-US" sz="2800">
                <a:latin typeface="Times New Roman" panose="02020603050405020304" pitchFamily="18" charset="0"/>
                <a:cs typeface="Times New Roman" panose="02020603050405020304" pitchFamily="18" charset="0"/>
              </a:rPr>
              <a:t>，掌握</a:t>
            </a:r>
            <a:r>
              <a:rPr lang="en-US" altLang="zh-CN" sz="2800">
                <a:latin typeface="Times New Roman" panose="02020603050405020304" pitchFamily="18" charset="0"/>
                <a:cs typeface="Times New Roman" panose="02020603050405020304" pitchFamily="18" charset="0"/>
              </a:rPr>
              <a:t>python</a:t>
            </a:r>
            <a:r>
              <a:rPr lang="zh-CN" altLang="en-US" sz="2800">
                <a:latin typeface="Times New Roman" panose="02020603050405020304" pitchFamily="18" charset="0"/>
                <a:cs typeface="Times New Roman" panose="02020603050405020304" pitchFamily="18" charset="0"/>
              </a:rPr>
              <a:t>程序的编写与运行</a:t>
            </a:r>
            <a:endParaRPr lang="en-US" altLang="zh-CN" sz="2800">
              <a:latin typeface="Times New Roman" panose="02020603050405020304" pitchFamily="18" charset="0"/>
              <a:cs typeface="Times New Roman" panose="02020603050405020304" pitchFamily="18" charset="0"/>
            </a:endParaRPr>
          </a:p>
          <a:p>
            <a:pPr marL="673100" indent="-457200">
              <a:lnSpc>
                <a:spcPct val="200000"/>
              </a:lnSpc>
              <a:buFont typeface="Wingdings" panose="05000000000000000000" pitchFamily="2" charset="2"/>
              <a:buChar char="Ø"/>
            </a:pPr>
            <a:r>
              <a:rPr lang="zh-CN" altLang="en-US" sz="2800">
                <a:latin typeface="Times New Roman" panose="02020603050405020304" pitchFamily="18" charset="0"/>
                <a:cs typeface="Times New Roman" panose="02020603050405020304" pitchFamily="18" charset="0"/>
              </a:rPr>
              <a:t>安装</a:t>
            </a:r>
            <a:r>
              <a:rPr lang="en-US" altLang="zh-CN" sz="2800">
                <a:latin typeface="Times New Roman" panose="02020603050405020304" pitchFamily="18" charset="0"/>
                <a:cs typeface="Times New Roman" panose="02020603050405020304" pitchFamily="18" charset="0"/>
              </a:rPr>
              <a:t>Scapy</a:t>
            </a:r>
            <a:r>
              <a:rPr lang="zh-CN" altLang="en-US" sz="2800">
                <a:latin typeface="Times New Roman" panose="02020603050405020304" pitchFamily="18" charset="0"/>
                <a:cs typeface="Times New Roman" panose="02020603050405020304" pitchFamily="18" charset="0"/>
              </a:rPr>
              <a:t>，测试相关命令</a:t>
            </a:r>
          </a:p>
        </p:txBody>
      </p:sp>
      <p:sp>
        <p:nvSpPr>
          <p:cNvPr id="3" name="标题 2">
            <a:extLst>
              <a:ext uri="{FF2B5EF4-FFF2-40B4-BE49-F238E27FC236}">
                <a16:creationId xmlns:a16="http://schemas.microsoft.com/office/drawing/2014/main" id="{6E9C015F-DC26-4AAB-920C-5E21CAB1F4F4}"/>
              </a:ext>
            </a:extLst>
          </p:cNvPr>
          <p:cNvSpPr>
            <a:spLocks noGrp="1"/>
          </p:cNvSpPr>
          <p:nvPr>
            <p:ph type="title"/>
          </p:nvPr>
        </p:nvSpPr>
        <p:spPr>
          <a:xfrm>
            <a:off x="611560" y="620688"/>
            <a:ext cx="8229600" cy="1143000"/>
          </a:xfrm>
        </p:spPr>
        <p:txBody>
          <a:bodyPr rtlCol="0" anchor="ctr">
            <a:normAutofit/>
            <a:scene3d>
              <a:camera prst="orthographicFront"/>
              <a:lightRig rig="soft" dir="t"/>
            </a:scene3d>
            <a:sp3d prstMaterial="softEdge">
              <a:bevelT w="25400" h="25400"/>
            </a:sp3d>
          </a:bodyPr>
          <a:lstStyle/>
          <a:p>
            <a:pPr>
              <a:defRPr/>
            </a:pPr>
            <a:r>
              <a:rPr lang="zh-CN" altLang="en-US" sz="3600" b="1" dirty="0">
                <a:solidFill>
                  <a:schemeClr val="tx1"/>
                </a:solidFill>
                <a:latin typeface="Times New Roman" panose="02020603050405020304" pitchFamily="18" charset="0"/>
                <a:ea typeface="+mn-ea"/>
                <a:cs typeface="Times New Roman" panose="02020603050405020304" pitchFamily="18" charset="0"/>
              </a:rPr>
              <a:t>练习：</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865C471-5372-4056-92FE-22F3BFB6D9E5}"/>
              </a:ext>
            </a:extLst>
          </p:cNvPr>
          <p:cNvSpPr>
            <a:spLocks noGrp="1" noChangeArrowheads="1"/>
          </p:cNvSpPr>
          <p:nvPr>
            <p:ph type="title"/>
          </p:nvPr>
        </p:nvSpPr>
        <p:spPr>
          <a:xfrm>
            <a:off x="539552" y="764704"/>
            <a:ext cx="8229600" cy="782960"/>
          </a:xfrm>
        </p:spPr>
        <p:txBody>
          <a:bodyPr rtlCol="0" anchor="ctr">
            <a:normAutofit/>
            <a:scene3d>
              <a:camera prst="orthographicFront"/>
              <a:lightRig rig="soft" dir="t"/>
            </a:scene3d>
            <a:sp3d prstMaterial="softEdge">
              <a:bevelT w="25400" h="25400"/>
            </a:sp3d>
          </a:bodyPr>
          <a:lstStyle/>
          <a:p>
            <a:pPr eaLnBrk="1" hangingPunct="1">
              <a:defRPr/>
            </a:pPr>
            <a:r>
              <a:rPr lang="en-US" altLang="zh-CN" sz="3200" b="1" kern="1200" dirty="0">
                <a:solidFill>
                  <a:srgbClr val="0070C0"/>
                </a:solidFill>
              </a:rPr>
              <a:t>1. </a:t>
            </a:r>
            <a:r>
              <a:rPr lang="zh-CN" altLang="en-US" sz="3200" b="1" kern="1200" dirty="0">
                <a:solidFill>
                  <a:srgbClr val="0070C0"/>
                </a:solidFill>
              </a:rPr>
              <a:t>网络协议编辑与分析有关的典型应用</a:t>
            </a:r>
          </a:p>
        </p:txBody>
      </p:sp>
      <p:sp>
        <p:nvSpPr>
          <p:cNvPr id="5" name="Rectangle 3">
            <a:extLst>
              <a:ext uri="{FF2B5EF4-FFF2-40B4-BE49-F238E27FC236}">
                <a16:creationId xmlns:a16="http://schemas.microsoft.com/office/drawing/2014/main" id="{BBCED21A-097D-4C74-B361-8AE34E024891}"/>
              </a:ext>
            </a:extLst>
          </p:cNvPr>
          <p:cNvSpPr txBox="1">
            <a:spLocks noChangeArrowheads="1"/>
          </p:cNvSpPr>
          <p:nvPr/>
        </p:nvSpPr>
        <p:spPr bwMode="auto">
          <a:xfrm>
            <a:off x="250825" y="1773238"/>
            <a:ext cx="864235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eaLnBrk="1" hangingPunct="1">
              <a:buFont typeface="Wingdings" panose="05000000000000000000" pitchFamily="2" charset="2"/>
              <a:buChar char="Ø"/>
              <a:defRPr/>
            </a:pPr>
            <a:r>
              <a:rPr lang="zh-CN" altLang="en-US" sz="2400" kern="0" dirty="0">
                <a:latin typeface="Times New Roman" panose="02020603050405020304" pitchFamily="18" charset="0"/>
                <a:cs typeface="Times New Roman" panose="02020603050405020304" pitchFamily="18" charset="0"/>
              </a:rPr>
              <a:t>网络与协议分析器 </a:t>
            </a:r>
            <a:r>
              <a:rPr lang="en-US" altLang="zh-CN" sz="2400" kern="0" dirty="0">
                <a:latin typeface="Times New Roman" panose="02020603050405020304" pitchFamily="18" charset="0"/>
                <a:cs typeface="Times New Roman" panose="02020603050405020304" pitchFamily="18" charset="0"/>
              </a:rPr>
              <a:t>(network and protocol analyzers) </a:t>
            </a:r>
          </a:p>
          <a:p>
            <a:pPr lvl="1" eaLnBrk="1" hangingPunct="1">
              <a:buFont typeface="Wingdings" panose="05000000000000000000" pitchFamily="2" charset="2"/>
              <a:buChar char="Ø"/>
              <a:defRPr/>
            </a:pPr>
            <a:r>
              <a:rPr lang="zh-CN" altLang="en-US" sz="2400" kern="0" dirty="0">
                <a:latin typeface="Times New Roman" panose="02020603050405020304" pitchFamily="18" charset="0"/>
                <a:cs typeface="Times New Roman" panose="02020603050405020304" pitchFamily="18" charset="0"/>
              </a:rPr>
              <a:t>网络监视器 </a:t>
            </a:r>
            <a:r>
              <a:rPr lang="en-US" altLang="zh-CN" sz="2400" kern="0" dirty="0">
                <a:latin typeface="Times New Roman" panose="02020603050405020304" pitchFamily="18" charset="0"/>
                <a:cs typeface="Times New Roman" panose="02020603050405020304" pitchFamily="18" charset="0"/>
              </a:rPr>
              <a:t>(network monitors) </a:t>
            </a:r>
          </a:p>
          <a:p>
            <a:pPr lvl="1" eaLnBrk="1" hangingPunct="1">
              <a:buFont typeface="Wingdings" panose="05000000000000000000" pitchFamily="2" charset="2"/>
              <a:buChar char="Ø"/>
              <a:defRPr/>
            </a:pPr>
            <a:r>
              <a:rPr lang="zh-CN" altLang="en-US" sz="2400" kern="0" dirty="0">
                <a:latin typeface="Times New Roman" panose="02020603050405020304" pitchFamily="18" charset="0"/>
                <a:cs typeface="Times New Roman" panose="02020603050405020304" pitchFamily="18" charset="0"/>
              </a:rPr>
              <a:t>网络流量记录器 </a:t>
            </a:r>
            <a:r>
              <a:rPr lang="en-US" altLang="zh-CN" sz="2400" kern="0" dirty="0">
                <a:latin typeface="Times New Roman" panose="02020603050405020304" pitchFamily="18" charset="0"/>
                <a:cs typeface="Times New Roman" panose="02020603050405020304" pitchFamily="18" charset="0"/>
              </a:rPr>
              <a:t>(traffic loggers) </a:t>
            </a:r>
          </a:p>
          <a:p>
            <a:pPr lvl="1" eaLnBrk="1" hangingPunct="1">
              <a:buFont typeface="Wingdings" panose="05000000000000000000" pitchFamily="2" charset="2"/>
              <a:buChar char="Ø"/>
              <a:defRPr/>
            </a:pPr>
            <a:r>
              <a:rPr lang="zh-CN" altLang="en-US" sz="2400" kern="0" dirty="0">
                <a:latin typeface="Times New Roman" panose="02020603050405020304" pitchFamily="18" charset="0"/>
                <a:cs typeface="Times New Roman" panose="02020603050405020304" pitchFamily="18" charset="0"/>
              </a:rPr>
              <a:t>网络流量发生器 </a:t>
            </a:r>
            <a:r>
              <a:rPr lang="en-US" altLang="zh-CN" sz="2400" kern="0" dirty="0">
                <a:latin typeface="Times New Roman" panose="02020603050405020304" pitchFamily="18" charset="0"/>
                <a:cs typeface="Times New Roman" panose="02020603050405020304" pitchFamily="18" charset="0"/>
              </a:rPr>
              <a:t>(traffic generators) </a:t>
            </a:r>
          </a:p>
          <a:p>
            <a:pPr lvl="1" eaLnBrk="1" hangingPunct="1">
              <a:buFont typeface="Wingdings" panose="05000000000000000000" pitchFamily="2" charset="2"/>
              <a:buChar char="Ø"/>
              <a:defRPr/>
            </a:pPr>
            <a:r>
              <a:rPr lang="zh-CN" altLang="en-US" sz="2400" kern="0" dirty="0">
                <a:latin typeface="Times New Roman" panose="02020603050405020304" pitchFamily="18" charset="0"/>
                <a:cs typeface="Times New Roman" panose="02020603050405020304" pitchFamily="18" charset="0"/>
              </a:rPr>
              <a:t>用户级网桥及路由 </a:t>
            </a:r>
            <a:r>
              <a:rPr lang="en-US" altLang="zh-CN" sz="2400" kern="0" dirty="0">
                <a:latin typeface="Times New Roman" panose="02020603050405020304" pitchFamily="18" charset="0"/>
                <a:cs typeface="Times New Roman" panose="02020603050405020304" pitchFamily="18" charset="0"/>
              </a:rPr>
              <a:t>(user-level bridges and routers) </a:t>
            </a:r>
          </a:p>
          <a:p>
            <a:pPr lvl="1" eaLnBrk="1" hangingPunct="1">
              <a:buFont typeface="Wingdings" panose="05000000000000000000" pitchFamily="2" charset="2"/>
              <a:buChar char="Ø"/>
              <a:defRPr/>
            </a:pPr>
            <a:r>
              <a:rPr lang="zh-CN" altLang="en-US" sz="2400" kern="0" dirty="0">
                <a:latin typeface="Times New Roman" panose="02020603050405020304" pitchFamily="18" charset="0"/>
                <a:cs typeface="Times New Roman" panose="02020603050405020304" pitchFamily="18" charset="0"/>
              </a:rPr>
              <a:t>网络入侵检测系统 </a:t>
            </a:r>
            <a:r>
              <a:rPr lang="en-US" altLang="zh-CN" sz="2400" kern="0" dirty="0">
                <a:latin typeface="Times New Roman" panose="02020603050405020304" pitchFamily="18" charset="0"/>
                <a:cs typeface="Times New Roman" panose="02020603050405020304" pitchFamily="18" charset="0"/>
              </a:rPr>
              <a:t>(network intrusion detection systems (NIDS)) </a:t>
            </a:r>
          </a:p>
          <a:p>
            <a:pPr lvl="1" eaLnBrk="1" hangingPunct="1">
              <a:buFont typeface="Wingdings" panose="05000000000000000000" pitchFamily="2" charset="2"/>
              <a:buChar char="Ø"/>
              <a:defRPr/>
            </a:pPr>
            <a:r>
              <a:rPr lang="zh-CN" altLang="en-US" sz="2400" kern="0" dirty="0">
                <a:latin typeface="Times New Roman" panose="02020603050405020304" pitchFamily="18" charset="0"/>
                <a:cs typeface="Times New Roman" panose="02020603050405020304" pitchFamily="18" charset="0"/>
              </a:rPr>
              <a:t>网络扫描器 </a:t>
            </a:r>
            <a:r>
              <a:rPr lang="en-US" altLang="zh-CN" sz="2400" kern="0" dirty="0">
                <a:latin typeface="Times New Roman" panose="02020603050405020304" pitchFamily="18" charset="0"/>
                <a:cs typeface="Times New Roman" panose="02020603050405020304" pitchFamily="18" charset="0"/>
              </a:rPr>
              <a:t>(network scanners) </a:t>
            </a:r>
          </a:p>
          <a:p>
            <a:pPr lvl="1" eaLnBrk="1" hangingPunct="1">
              <a:buFont typeface="Wingdings" panose="05000000000000000000" pitchFamily="2" charset="2"/>
              <a:buChar char="Ø"/>
              <a:defRPr/>
            </a:pPr>
            <a:r>
              <a:rPr lang="zh-CN" altLang="en-US" sz="2400" kern="0" dirty="0">
                <a:latin typeface="Times New Roman" panose="02020603050405020304" pitchFamily="18" charset="0"/>
                <a:cs typeface="Times New Roman" panose="02020603050405020304" pitchFamily="18" charset="0"/>
              </a:rPr>
              <a:t>安全工具 </a:t>
            </a:r>
            <a:r>
              <a:rPr lang="en-US" altLang="zh-CN" sz="2400" kern="0" dirty="0">
                <a:latin typeface="Times New Roman" panose="02020603050405020304" pitchFamily="18" charset="0"/>
                <a:cs typeface="Times New Roman" panose="02020603050405020304" pitchFamily="18" charset="0"/>
              </a:rPr>
              <a:t>(security tools) </a:t>
            </a:r>
            <a:r>
              <a:rPr lang="en-US" altLang="zh-CN" sz="2000" kern="0" dirty="0">
                <a:latin typeface="Times New Roman" panose="02020603050405020304" pitchFamily="18" charset="0"/>
                <a:cs typeface="Times New Roman" panose="02020603050405020304" pitchFamily="18" charset="0"/>
              </a:rPr>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9F044FF-F8BD-4E8B-A800-B09644411288}"/>
              </a:ext>
            </a:extLst>
          </p:cNvPr>
          <p:cNvSpPr>
            <a:spLocks noGrp="1" noChangeArrowheads="1"/>
          </p:cNvSpPr>
          <p:nvPr>
            <p:ph type="title"/>
          </p:nvPr>
        </p:nvSpPr>
        <p:spPr>
          <a:xfrm>
            <a:off x="566738" y="764704"/>
            <a:ext cx="8229600" cy="782960"/>
          </a:xfrm>
        </p:spPr>
        <p:txBody>
          <a:bodyPr rtlCol="0" anchor="ctr">
            <a:normAutofit/>
            <a:scene3d>
              <a:camera prst="orthographicFront"/>
              <a:lightRig rig="soft" dir="t"/>
            </a:scene3d>
            <a:sp3d prstMaterial="softEdge">
              <a:bevelT w="25400" h="25400"/>
            </a:sp3d>
          </a:bodyPr>
          <a:lstStyle/>
          <a:p>
            <a:pPr>
              <a:defRPr/>
            </a:pPr>
            <a:r>
              <a:rPr lang="zh-CN" altLang="en-US" sz="3600" b="1" dirty="0">
                <a:solidFill>
                  <a:schemeClr val="tx1"/>
                </a:solidFill>
                <a:latin typeface="Times New Roman" panose="02020603050405020304" pitchFamily="18" charset="0"/>
                <a:ea typeface="+mn-ea"/>
                <a:cs typeface="Times New Roman" panose="02020603050405020304" pitchFamily="18" charset="0"/>
              </a:rPr>
              <a:t>主要内容</a:t>
            </a:r>
          </a:p>
        </p:txBody>
      </p:sp>
      <p:sp>
        <p:nvSpPr>
          <p:cNvPr id="5" name="Rectangle 3">
            <a:extLst>
              <a:ext uri="{FF2B5EF4-FFF2-40B4-BE49-F238E27FC236}">
                <a16:creationId xmlns:a16="http://schemas.microsoft.com/office/drawing/2014/main" id="{E8CEC85F-4553-4840-9CE1-D49BC90DAF79}"/>
              </a:ext>
            </a:extLst>
          </p:cNvPr>
          <p:cNvSpPr txBox="1">
            <a:spLocks noChangeArrowheads="1"/>
          </p:cNvSpPr>
          <p:nvPr/>
        </p:nvSpPr>
        <p:spPr bwMode="auto">
          <a:xfrm>
            <a:off x="1116013" y="2060575"/>
            <a:ext cx="649128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1. </a:t>
            </a:r>
            <a:r>
              <a:rPr lang="zh-CN" altLang="en-US" sz="2800" b="1" kern="0" dirty="0">
                <a:latin typeface="Times New Roman" panose="02020603050405020304" pitchFamily="18" charset="0"/>
                <a:cs typeface="Times New Roman" panose="02020603050405020304" pitchFamily="18" charset="0"/>
              </a:rPr>
              <a:t>网络协议编辑与分析有关的典型应用</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solidFill>
                  <a:srgbClr val="FF0000"/>
                </a:solidFill>
                <a:latin typeface="Times New Roman" panose="02020603050405020304" pitchFamily="18" charset="0"/>
                <a:cs typeface="Times New Roman" panose="02020603050405020304" pitchFamily="18" charset="0"/>
              </a:rPr>
              <a:t>2. </a:t>
            </a:r>
            <a:r>
              <a:rPr lang="zh-CN" altLang="en-US" sz="2800" b="1" kern="0" dirty="0">
                <a:solidFill>
                  <a:srgbClr val="FF0000"/>
                </a:solidFill>
                <a:latin typeface="Times New Roman" panose="02020603050405020304" pitchFamily="18" charset="0"/>
                <a:cs typeface="Times New Roman" panose="02020603050405020304" pitchFamily="18" charset="0"/>
              </a:rPr>
              <a:t>网络协议模型</a:t>
            </a:r>
            <a:endParaRPr lang="en-US" altLang="zh-CN" sz="2800" b="1" kern="0" dirty="0">
              <a:solidFill>
                <a:srgbClr val="FF0000"/>
              </a:solidFill>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3. </a:t>
            </a:r>
            <a:r>
              <a:rPr lang="zh-CN" altLang="en-US" sz="2800" b="1" kern="0" dirty="0">
                <a:latin typeface="Times New Roman" panose="02020603050405020304" pitchFamily="18" charset="0"/>
                <a:cs typeface="Times New Roman" panose="02020603050405020304" pitchFamily="18" charset="0"/>
              </a:rPr>
              <a:t>网络协议接口</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4. </a:t>
            </a:r>
            <a:r>
              <a:rPr lang="zh-CN" altLang="en-US" sz="2800" b="1" kern="0" dirty="0">
                <a:latin typeface="Times New Roman" panose="02020603050405020304" pitchFamily="18" charset="0"/>
                <a:cs typeface="Times New Roman" panose="02020603050405020304" pitchFamily="18" charset="0"/>
              </a:rPr>
              <a:t>网络字节序和主机字节序</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5. Python</a:t>
            </a:r>
            <a:r>
              <a:rPr lang="zh-CN" altLang="en-US" sz="2800" b="1" kern="0" dirty="0">
                <a:latin typeface="Times New Roman" panose="02020603050405020304" pitchFamily="18" charset="0"/>
                <a:cs typeface="Times New Roman" panose="02020603050405020304" pitchFamily="18" charset="0"/>
              </a:rPr>
              <a:t>语言简介</a:t>
            </a:r>
            <a:endParaRPr lang="en-US" altLang="zh-CN" sz="2800" b="1" kern="0" dirty="0">
              <a:latin typeface="Times New Roman" panose="02020603050405020304" pitchFamily="18" charset="0"/>
              <a:cs typeface="Times New Roman" panose="02020603050405020304" pitchFamily="18" charset="0"/>
            </a:endParaRPr>
          </a:p>
          <a:p>
            <a:pPr marL="0" indent="0" eaLnBrk="1" hangingPunct="1">
              <a:buFont typeface="Wingdings" panose="05000000000000000000" pitchFamily="2" charset="2"/>
              <a:buNone/>
              <a:defRPr/>
            </a:pPr>
            <a:r>
              <a:rPr lang="en-US" altLang="zh-CN" sz="2800" b="1" kern="0" dirty="0">
                <a:latin typeface="Times New Roman" panose="02020603050405020304" pitchFamily="18" charset="0"/>
                <a:cs typeface="Times New Roman" panose="02020603050405020304" pitchFamily="18" charset="0"/>
              </a:rPr>
              <a:t>6. </a:t>
            </a:r>
            <a:r>
              <a:rPr lang="zh-CN" altLang="en-US" sz="2800" b="1" kern="0" dirty="0">
                <a:latin typeface="Times New Roman" panose="02020603050405020304" pitchFamily="18" charset="0"/>
                <a:cs typeface="Times New Roman" panose="02020603050405020304" pitchFamily="18" charset="0"/>
              </a:rPr>
              <a:t>开发环境搭建</a:t>
            </a:r>
            <a:endParaRPr lang="en-US" altLang="zh-CN" sz="2800" b="1"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C813C2D-7D77-4EF8-A9C4-DA383A679076}"/>
              </a:ext>
            </a:extLst>
          </p:cNvPr>
          <p:cNvSpPr>
            <a:spLocks noChangeArrowheads="1"/>
          </p:cNvSpPr>
          <p:nvPr/>
        </p:nvSpPr>
        <p:spPr bwMode="auto">
          <a:xfrm>
            <a:off x="3281363" y="2395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 name="矩形 1">
            <a:extLst>
              <a:ext uri="{FF2B5EF4-FFF2-40B4-BE49-F238E27FC236}">
                <a16:creationId xmlns:a16="http://schemas.microsoft.com/office/drawing/2014/main" id="{FF58D2E7-2F06-4142-99B4-4B38E14FC1F4}"/>
              </a:ext>
            </a:extLst>
          </p:cNvPr>
          <p:cNvSpPr/>
          <p:nvPr/>
        </p:nvSpPr>
        <p:spPr>
          <a:xfrm>
            <a:off x="569913" y="708025"/>
            <a:ext cx="3238500" cy="584200"/>
          </a:xfrm>
          <a:prstGeom prst="rect">
            <a:avLst/>
          </a:prstGeom>
        </p:spPr>
        <p:txBody>
          <a:bodyPr wrap="none">
            <a:spAutoFit/>
          </a:bodyPr>
          <a:lstStyle/>
          <a:p>
            <a:pPr algn="ctr" eaLnBrk="1" hangingPunct="1">
              <a:defRPr/>
            </a:pPr>
            <a:r>
              <a:rPr lang="en-US" altLang="zh-CN" sz="3200" b="1" dirty="0">
                <a:solidFill>
                  <a:srgbClr val="0070C0"/>
                </a:solidFill>
                <a:latin typeface="+mj-lt"/>
                <a:ea typeface="+mj-ea"/>
                <a:cs typeface="+mj-cs"/>
                <a:sym typeface="+mn-ea"/>
              </a:rPr>
              <a:t>2. </a:t>
            </a:r>
            <a:r>
              <a:rPr lang="zh-CN" altLang="en-US" sz="3200" b="1" dirty="0">
                <a:solidFill>
                  <a:srgbClr val="0070C0"/>
                </a:solidFill>
                <a:latin typeface="+mj-lt"/>
                <a:ea typeface="+mj-ea"/>
                <a:cs typeface="+mj-cs"/>
                <a:sym typeface="+mn-ea"/>
              </a:rPr>
              <a:t>网络协议模型</a:t>
            </a:r>
          </a:p>
        </p:txBody>
      </p:sp>
      <p:pic>
        <p:nvPicPr>
          <p:cNvPr id="37892" name="图片 2">
            <a:extLst>
              <a:ext uri="{FF2B5EF4-FFF2-40B4-BE49-F238E27FC236}">
                <a16:creationId xmlns:a16="http://schemas.microsoft.com/office/drawing/2014/main" id="{1AB06879-827F-4757-BD8A-A7E75D4F7B9A}"/>
              </a:ext>
            </a:extLst>
          </p:cNvPr>
          <p:cNvPicPr>
            <a:picLocks noChangeAspect="1"/>
          </p:cNvPicPr>
          <p:nvPr/>
        </p:nvPicPr>
        <p:blipFill>
          <a:blip r:embed="rId3">
            <a:extLst>
              <a:ext uri="{28A0092B-C50C-407E-A947-70E740481C1C}">
                <a14:useLocalDpi xmlns:a14="http://schemas.microsoft.com/office/drawing/2010/main" val="0"/>
              </a:ext>
            </a:extLst>
          </a:blip>
          <a:srcRect l="38531" t="21968" r="37206" b="35219"/>
          <a:stretch>
            <a:fillRect/>
          </a:stretch>
        </p:blipFill>
        <p:spPr bwMode="auto">
          <a:xfrm>
            <a:off x="3314700" y="1292225"/>
            <a:ext cx="5364163"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9495142-76D0-4750-A4FA-132FC1E2B6D9}"/>
              </a:ext>
            </a:extLst>
          </p:cNvPr>
          <p:cNvSpPr>
            <a:spLocks noChangeArrowheads="1"/>
          </p:cNvSpPr>
          <p:nvPr/>
        </p:nvSpPr>
        <p:spPr bwMode="auto">
          <a:xfrm>
            <a:off x="3281363" y="2395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9939" name="Rectangle 62">
            <a:extLst>
              <a:ext uri="{FF2B5EF4-FFF2-40B4-BE49-F238E27FC236}">
                <a16:creationId xmlns:a16="http://schemas.microsoft.com/office/drawing/2014/main" id="{24AD79C6-91B9-470F-87DA-8AACE148417A}"/>
              </a:ext>
            </a:extLst>
          </p:cNvPr>
          <p:cNvSpPr>
            <a:spLocks noChangeArrowheads="1"/>
          </p:cNvSpPr>
          <p:nvPr/>
        </p:nvSpPr>
        <p:spPr bwMode="auto">
          <a:xfrm>
            <a:off x="2843213" y="6226175"/>
            <a:ext cx="29511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300" b="1">
                <a:solidFill>
                  <a:srgbClr val="000000"/>
                </a:solidFill>
                <a:latin typeface="Times New Roman" panose="02020603050405020304" pitchFamily="18" charset="0"/>
              </a:rPr>
              <a:t>图 </a:t>
            </a:r>
            <a:r>
              <a:rPr lang="en-US" altLang="zh-CN" sz="2300" b="1">
                <a:solidFill>
                  <a:srgbClr val="000000"/>
                </a:solidFill>
                <a:latin typeface="Times New Roman" panose="02020603050405020304" pitchFamily="18" charset="0"/>
              </a:rPr>
              <a:t>1 TCP/IP</a:t>
            </a:r>
            <a:r>
              <a:rPr lang="zh-CN" altLang="en-US" sz="2300" b="1">
                <a:solidFill>
                  <a:srgbClr val="000000"/>
                </a:solidFill>
                <a:latin typeface="Times New Roman" panose="02020603050405020304" pitchFamily="18" charset="0"/>
              </a:rPr>
              <a:t>和</a:t>
            </a:r>
            <a:r>
              <a:rPr lang="en-US" altLang="zh-CN" sz="2300" b="1">
                <a:solidFill>
                  <a:srgbClr val="000000"/>
                </a:solidFill>
                <a:latin typeface="Times New Roman" panose="02020603050405020304" pitchFamily="18" charset="0"/>
              </a:rPr>
              <a:t>OSI</a:t>
            </a:r>
            <a:r>
              <a:rPr lang="zh-CN" altLang="en-US" sz="2300" b="1">
                <a:solidFill>
                  <a:srgbClr val="000000"/>
                </a:solidFill>
                <a:latin typeface="Times New Roman" panose="02020603050405020304" pitchFamily="18" charset="0"/>
              </a:rPr>
              <a:t>模型</a:t>
            </a:r>
            <a:endParaRPr lang="zh-CN" altLang="en-US" sz="2800" b="1">
              <a:latin typeface="Times New Roman" panose="02020603050405020304" pitchFamily="18" charset="0"/>
            </a:endParaRPr>
          </a:p>
        </p:txBody>
      </p:sp>
      <p:sp>
        <p:nvSpPr>
          <p:cNvPr id="2" name="矩形 1">
            <a:extLst>
              <a:ext uri="{FF2B5EF4-FFF2-40B4-BE49-F238E27FC236}">
                <a16:creationId xmlns:a16="http://schemas.microsoft.com/office/drawing/2014/main" id="{8EC4EB83-1407-40BF-87FF-98427DF81FDA}"/>
              </a:ext>
            </a:extLst>
          </p:cNvPr>
          <p:cNvSpPr/>
          <p:nvPr/>
        </p:nvSpPr>
        <p:spPr>
          <a:xfrm>
            <a:off x="569913" y="708025"/>
            <a:ext cx="3238500" cy="584200"/>
          </a:xfrm>
          <a:prstGeom prst="rect">
            <a:avLst/>
          </a:prstGeom>
        </p:spPr>
        <p:txBody>
          <a:bodyPr wrap="none">
            <a:spAutoFit/>
          </a:bodyPr>
          <a:lstStyle/>
          <a:p>
            <a:pPr algn="ctr" eaLnBrk="1" hangingPunct="1">
              <a:defRPr/>
            </a:pPr>
            <a:r>
              <a:rPr lang="en-US" altLang="zh-CN" sz="3200" b="1" dirty="0">
                <a:solidFill>
                  <a:srgbClr val="0070C0"/>
                </a:solidFill>
                <a:latin typeface="+mj-lt"/>
                <a:ea typeface="+mj-ea"/>
                <a:cs typeface="+mj-cs"/>
                <a:sym typeface="+mn-ea"/>
              </a:rPr>
              <a:t>2. </a:t>
            </a:r>
            <a:r>
              <a:rPr lang="zh-CN" altLang="en-US" sz="3200" b="1" dirty="0">
                <a:solidFill>
                  <a:srgbClr val="0070C0"/>
                </a:solidFill>
                <a:latin typeface="+mj-lt"/>
                <a:ea typeface="+mj-ea"/>
                <a:cs typeface="+mj-cs"/>
                <a:sym typeface="+mn-ea"/>
              </a:rPr>
              <a:t>网络协议模型</a:t>
            </a:r>
          </a:p>
        </p:txBody>
      </p:sp>
      <p:pic>
        <p:nvPicPr>
          <p:cNvPr id="39941" name="Picture 2" descr="1-1-2">
            <a:extLst>
              <a:ext uri="{FF2B5EF4-FFF2-40B4-BE49-F238E27FC236}">
                <a16:creationId xmlns:a16="http://schemas.microsoft.com/office/drawing/2014/main" id="{C3561340-65A5-417E-93E1-840399111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188"/>
          <a:stretch>
            <a:fillRect/>
          </a:stretch>
        </p:blipFill>
        <p:spPr bwMode="auto">
          <a:xfrm>
            <a:off x="361950" y="1484313"/>
            <a:ext cx="858996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61">
            <a:extLst>
              <a:ext uri="{FF2B5EF4-FFF2-40B4-BE49-F238E27FC236}">
                <a16:creationId xmlns:a16="http://schemas.microsoft.com/office/drawing/2014/main" id="{414558AB-8B9B-4CEE-90BD-CA38365AE38E}"/>
              </a:ext>
            </a:extLst>
          </p:cNvPr>
          <p:cNvSpPr>
            <a:spLocks noChangeArrowheads="1"/>
          </p:cNvSpPr>
          <p:nvPr/>
        </p:nvSpPr>
        <p:spPr bwMode="auto">
          <a:xfrm>
            <a:off x="4010025" y="5518150"/>
            <a:ext cx="1762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900" b="1">
                <a:solidFill>
                  <a:srgbClr val="000000"/>
                </a:solidFill>
                <a:latin typeface="Times New Roman" panose="02020603050405020304" pitchFamily="18" charset="0"/>
              </a:rPr>
              <a:t>TCP/IP</a:t>
            </a:r>
            <a:r>
              <a:rPr lang="zh-CN" altLang="en-US" sz="1900" b="1">
                <a:solidFill>
                  <a:srgbClr val="000000"/>
                </a:solidFill>
                <a:latin typeface="Times New Roman" panose="02020603050405020304" pitchFamily="18" charset="0"/>
              </a:rPr>
              <a:t>协议模型</a:t>
            </a:r>
            <a:endParaRPr lang="zh-CN" altLang="en-US" sz="2800" b="1">
              <a:latin typeface="Times New Roman" panose="02020603050405020304" pitchFamily="18" charset="0"/>
            </a:endParaRPr>
          </a:p>
        </p:txBody>
      </p:sp>
      <p:sp>
        <p:nvSpPr>
          <p:cNvPr id="39943" name="Rectangle 59">
            <a:extLst>
              <a:ext uri="{FF2B5EF4-FFF2-40B4-BE49-F238E27FC236}">
                <a16:creationId xmlns:a16="http://schemas.microsoft.com/office/drawing/2014/main" id="{77ED5522-DE1A-4B54-A4DA-27AF4470C9E2}"/>
              </a:ext>
            </a:extLst>
          </p:cNvPr>
          <p:cNvSpPr>
            <a:spLocks noChangeArrowheads="1"/>
          </p:cNvSpPr>
          <p:nvPr/>
        </p:nvSpPr>
        <p:spPr bwMode="auto">
          <a:xfrm>
            <a:off x="250825" y="5516563"/>
            <a:ext cx="18113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900" b="1">
                <a:solidFill>
                  <a:srgbClr val="000000"/>
                </a:solidFill>
                <a:latin typeface="Times New Roman" panose="02020603050405020304" pitchFamily="18" charset="0"/>
              </a:rPr>
              <a:t>OSI 7</a:t>
            </a:r>
            <a:r>
              <a:rPr lang="zh-CN" altLang="en-US" sz="1900" b="1">
                <a:solidFill>
                  <a:srgbClr val="000000"/>
                </a:solidFill>
                <a:latin typeface="Times New Roman" panose="02020603050405020304" pitchFamily="18" charset="0"/>
              </a:rPr>
              <a:t>层协议模型</a:t>
            </a:r>
            <a:endParaRPr lang="zh-CN" altLang="en-US" sz="2800" b="1">
              <a:latin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
            <a:extLst>
              <a:ext uri="{FF2B5EF4-FFF2-40B4-BE49-F238E27FC236}">
                <a16:creationId xmlns:a16="http://schemas.microsoft.com/office/drawing/2014/main" id="{14E3676F-2C48-4595-A9E4-794987CA6F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916113"/>
            <a:ext cx="82169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1557</TotalTime>
  <Pages>0</Pages>
  <Words>2704</Words>
  <Characters>0</Characters>
  <Application>Microsoft Office PowerPoint</Application>
  <DocSecurity>0</DocSecurity>
  <PresentationFormat>全屏显示(4:3)</PresentationFormat>
  <Lines>0</Lines>
  <Paragraphs>321</Paragraphs>
  <Slides>45</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45</vt:i4>
      </vt:variant>
    </vt:vector>
  </HeadingPairs>
  <TitlesOfParts>
    <vt:vector size="57" baseType="lpstr">
      <vt:lpstr>Arial</vt:lpstr>
      <vt:lpstr>宋体</vt:lpstr>
      <vt:lpstr>Calibri</vt:lpstr>
      <vt:lpstr>Verdana</vt:lpstr>
      <vt:lpstr>Wingdings</vt:lpstr>
      <vt:lpstr>楷体</vt:lpstr>
      <vt:lpstr>Times New Roman</vt:lpstr>
      <vt:lpstr>+mn-ea</vt:lpstr>
      <vt:lpstr>楷体_GB2312</vt:lpstr>
      <vt:lpstr>Arial Unicode MS</vt:lpstr>
      <vt:lpstr>Office 主题</vt:lpstr>
      <vt:lpstr>Profile</vt:lpstr>
      <vt:lpstr>协议设计和分析模块基础知识</vt:lpstr>
      <vt:lpstr>网络上拦截下来的数据</vt:lpstr>
      <vt:lpstr>网络上拦截下来的数据</vt:lpstr>
      <vt:lpstr>主要内容</vt:lpstr>
      <vt:lpstr>1. 网络协议编辑与分析有关的典型应用</vt:lpstr>
      <vt:lpstr>主要内容</vt:lpstr>
      <vt:lpstr>PowerPoint 演示文稿</vt:lpstr>
      <vt:lpstr>PowerPoint 演示文稿</vt:lpstr>
      <vt:lpstr>PowerPoint 演示文稿</vt:lpstr>
      <vt:lpstr>主要内容</vt:lpstr>
      <vt:lpstr>网络协议接口</vt:lpstr>
      <vt:lpstr>WinPcap简介--http://www.winpcap.org/ </vt:lpstr>
      <vt:lpstr>WinPcap简介--http://www.winpcap.org/ </vt:lpstr>
      <vt:lpstr>什么是WinPcap做不到的？</vt:lpstr>
      <vt:lpstr>WinPcap组成</vt:lpstr>
      <vt:lpstr>WinPcap组成--NPF</vt:lpstr>
      <vt:lpstr>WinPcap组成--NPF</vt:lpstr>
      <vt:lpstr>WinPcap组成--NPF</vt:lpstr>
      <vt:lpstr>PowerPoint 演示文稿</vt:lpstr>
      <vt:lpstr>PowerPoint 演示文稿</vt:lpstr>
      <vt:lpstr>WinPcap组成-- Packet.dll</vt:lpstr>
      <vt:lpstr>WinPcap组成-- Wpcap.dll</vt:lpstr>
      <vt:lpstr>WinPcap 编程环境设置</vt:lpstr>
      <vt:lpstr>Npcap编程环境设置</vt:lpstr>
      <vt:lpstr>主要内容</vt:lpstr>
      <vt:lpstr> 网络字节序与主机字节序</vt:lpstr>
      <vt:lpstr>PowerPoint 演示文稿</vt:lpstr>
      <vt:lpstr>PowerPoint 演示文稿</vt:lpstr>
      <vt:lpstr>主要内容</vt:lpstr>
      <vt:lpstr>5.Python语言简介</vt:lpstr>
      <vt:lpstr>Python基础参考网站</vt:lpstr>
      <vt:lpstr>Python安装</vt:lpstr>
      <vt:lpstr>运行Python</vt:lpstr>
      <vt:lpstr>Python命令行执行模式 </vt:lpstr>
      <vt:lpstr>Python交互模式</vt:lpstr>
      <vt:lpstr>主要内容</vt:lpstr>
      <vt:lpstr>python+scapy</vt:lpstr>
      <vt:lpstr>scapy的安装</vt:lpstr>
      <vt:lpstr>scapy的安装</vt:lpstr>
      <vt:lpstr>Scapy简单练习</vt:lpstr>
      <vt:lpstr>Scapy简单练习</vt:lpstr>
      <vt:lpstr>Scapy常用命令</vt:lpstr>
      <vt:lpstr>Scapy常用命令</vt:lpstr>
      <vt:lpstr>主要内容</vt:lpstr>
      <vt:lpstr>练习：</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dc:subject/>
  <dc:creator>wj</dc:creator>
  <cp:keywords/>
  <dc:description/>
  <cp:lastModifiedBy>Mr.H</cp:lastModifiedBy>
  <cp:revision>180</cp:revision>
  <cp:lastPrinted>2020-05-28T05:23:26Z</cp:lastPrinted>
  <dcterms:created xsi:type="dcterms:W3CDTF">2016-03-08T08:19:28Z</dcterms:created>
  <dcterms:modified xsi:type="dcterms:W3CDTF">2022-03-05T20:14:32Z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2052-10.1.0.6445</vt:lpwstr>
  </property>
</Properties>
</file>