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489" r:id="rId3"/>
    <p:sldId id="558" r:id="rId4"/>
    <p:sldId id="637" r:id="rId5"/>
    <p:sldId id="592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40" r:id="rId16"/>
    <p:sldId id="647" r:id="rId17"/>
    <p:sldId id="648" r:id="rId18"/>
    <p:sldId id="594" r:id="rId19"/>
    <p:sldId id="641" r:id="rId20"/>
    <p:sldId id="643" r:id="rId21"/>
    <p:sldId id="656" r:id="rId22"/>
    <p:sldId id="646" r:id="rId23"/>
    <p:sldId id="639" r:id="rId24"/>
    <p:sldId id="649" r:id="rId25"/>
    <p:sldId id="650" r:id="rId26"/>
    <p:sldId id="651" r:id="rId27"/>
    <p:sldId id="604" r:id="rId28"/>
    <p:sldId id="605" r:id="rId29"/>
    <p:sldId id="652" r:id="rId30"/>
    <p:sldId id="653" r:id="rId31"/>
    <p:sldId id="654" r:id="rId32"/>
    <p:sldId id="655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533" autoAdjust="0"/>
  </p:normalViewPr>
  <p:slideViewPr>
    <p:cSldViewPr>
      <p:cViewPr varScale="1">
        <p:scale>
          <a:sx n="104" d="100"/>
          <a:sy n="104" d="100"/>
        </p:scale>
        <p:origin x="1068" y="114"/>
      </p:cViewPr>
      <p:guideLst>
        <p:guide orient="horz" pos="2160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D7B0BC-B216-4907-80D0-6EF7E0F095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ED2D65-658F-4F70-BF9F-5D344B081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2ABB13C-3FC2-4E74-8922-031F6DD56C0E}" type="datetimeFigureOut">
              <a:rPr lang="zh-CN" altLang="en-US"/>
              <a:pPr>
                <a:defRPr/>
              </a:pPr>
              <a:t>2022/3/6/Sunday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50B3AD-D5B4-4707-8C13-5D648535E1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51CE1-AB3C-441F-8BE7-978C637809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3A1F2F-B14B-43A7-BB6D-31EB4CB7339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25D3DAE-53D1-4563-8565-AC40CA91B4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CF7B96-7576-4521-94D3-846B05A136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B5A1A9A-EC4D-4DF3-84A6-C92307D50D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D2CE77C-AE82-431E-8C0B-C1E36BC35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B7C93E-C0D6-4B39-9FB6-94C680BF1C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5DF0C-E756-4B5D-9526-6E058AB3A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fld id="{BC96E4DF-AF36-4415-96C8-07EF07EB35D7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1AAB85E6-0730-432F-8DE0-74382E23435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237691A7-67B6-4AAB-B0B8-98617CDCF9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010CDBF6-1BEC-4319-ACD7-E103FFD155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5568D9-8911-4D95-B156-1CCEBE02635B}" type="slidenum">
              <a:rPr altLang="zh-CN"/>
              <a:pPr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D990F59F-4F5D-4EB3-A2DB-1752533A8C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36A1322-48AD-4A00-BBD7-A32523CA34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2EF72A2E-74A5-47FF-8F95-8C361E7A01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E3A5A692-B5C5-4694-9D4A-3615F9715A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81B0278E-36C6-4BE7-9683-2A4B53AA2B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8CC2BE8E-5DF4-4649-AB48-C2BBDDFEAD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F97DEB0E-68A2-4DB0-A448-5EAB70028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C4FD3138-BE25-4ECB-9EED-FA2A597C25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16BFAEEF-3C5D-40D8-9466-17FE8F499B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675902DB-3C37-4CE8-9FCD-79D30FE986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944AA72C-7B27-42CC-923D-79722CC4B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03B254-0771-4F60-93F8-A52F2D10475C}" type="slidenum">
              <a:rPr altLang="zh-CN"/>
              <a:pPr/>
              <a:t>22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321EECDC-F9DF-49D3-84C4-293CAEA21E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4FD00EBF-28C7-4E3E-9C44-0D5358B8F5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B9003C-6FDA-4C07-9258-ACEBD1BDE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72CCA1-2B24-47B9-9EE5-1BEB2B81353B}" type="slidenum">
              <a:rPr altLang="en-US">
                <a:latin typeface="Calibri" panose="020F0502020204030204" pitchFamily="34" charset="0"/>
              </a:rPr>
              <a:pPr/>
              <a:t>29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1EDBB-3B56-47B6-9C43-9C4BD109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38764-6E23-4BC0-B8D9-BF829CFC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870E3-4588-49E2-AA02-6FE5D448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5F53-BE8C-4782-B1E4-8729D95B640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2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68CD5-4251-4EA5-A78C-DADA7232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60A94-5407-426F-8E67-3D8169A0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CB239-E2A7-466A-80B7-A37B249E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52394-D0A1-4359-ADAD-473C4BB283A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7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A168F-C4B2-4BCC-9961-747740A4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51BFC-FBC1-4BBB-8FDE-F6F0CA21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3DB88-7FFA-47FA-9288-A8C8C501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8CF49-2B40-4865-8D6B-171ADAC2DCBE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3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65AEC0AA-108A-4895-B803-F93EC5DB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9EC59D-87EA-45BA-828F-2037057D89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BA201-B2B7-4C6A-AA3B-F9BDE1CEA1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CA95AA-3939-477A-A5AE-09E82EAFD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0DC1639-AAED-4A51-90C9-2FDC1B14F633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26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618B7-264A-4881-9DA2-4B16EDD5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7B5F8-E993-44D8-A023-1A523C0C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32250-CAE9-45B6-B54F-13F8C076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8E39A-C0D7-432B-A06E-DD390DF7B444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8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533E-3B16-418E-ABA3-1A5E286C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ECAA0-550B-43CB-B14C-E4DB2DFE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47744-997D-4C54-B15C-FB0D1958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716CA-1196-4F50-A0A8-950EB32B3F5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37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771AD-AC85-478F-99EF-1875CFC9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9F075-FDCB-48B0-BE90-819E1166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794CE-DF98-4872-B1D7-9977ECB4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37917-0AB7-416D-B6CD-13E45500F4D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52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DDD82-C2E0-4FAC-9EA1-EF8E03BC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6E2EEA-840C-455D-81FC-E7778251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5E71E2-6FD5-4D30-AA30-6F9A2911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9B12B-3A79-46DB-ABEB-C08699BD8E06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0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25284C-4202-47E2-9C28-9C10705C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FC5260-9789-4474-AC6D-780CBE03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F6979-80AD-43DB-ACC0-35A83810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2775B-261B-4AE7-B2B0-D6FF3899BECC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1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D76B85D-733E-4BAA-A0BF-F2D7F2959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067DF-3F62-4A67-A05F-E3EC74A8F462}" type="datetimeFigureOut">
              <a:rPr lang="zh-CN" altLang="en-US"/>
              <a:pPr>
                <a:defRPr/>
              </a:pPr>
              <a:t>2022/3/6/Sunday</a:t>
            </a:fld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1BA885A-ACB0-4E2C-939D-EBEEF1A507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F4D107F-7736-4A26-BBA8-A2149C9FA4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9C855-7939-45F4-B3C1-C9A13CAD5C2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047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1D66AD-E036-4E5B-B3C0-BD1079DD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A7823-1780-4E2C-884C-D5F69EF7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8A61A-7DAB-442C-AF30-A23234DA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11283-A30E-4FE7-AAC9-C9CFA68D5A24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6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A5B01-7191-4BFE-9CC4-6F1676F9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37802-4B11-4986-93B2-C4BDCB00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AC229-E826-4FE3-B50E-0D160A91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F4D30-F3F0-482B-9696-2542D02C1D6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239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7291F-C0E7-40F9-B20D-6A0942C9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7FFF59-4816-4F54-BB8A-0C16FF69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44EE55-876D-49A4-A7DD-1BA0724C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65F21-28EA-4A2A-AFB0-030CFBF5AE0C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16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7ED5A-51A4-4E53-BDBF-0778E740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A3F3A-4F9E-4326-A3C6-6266362D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A256F-83D0-4138-8AB6-ADD5797B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41E0B-2E87-490F-8A75-FA9838FAEEFC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BE986-5D47-4186-A2A3-8C4A7AA8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3925A-3E2F-4C4F-B848-07579337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C13F0-E2F3-4F48-B545-3841AA2B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588FF-C090-4FDA-AA60-E1D8B039724C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9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66095-731F-4CC3-8E7B-3545988A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59414-6A66-46B6-9885-326E823A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A8123-9981-4511-9D76-E57DFE9C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C16F6-95CF-4D2A-80E1-06A01040F0C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1F051A-F2E7-45FD-A4EC-0B71A8FC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FD9F496-EE15-4EF0-AB90-ACF444A1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35902B-5665-4383-8732-956355A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BEFAB-3FC4-440D-8E07-4480EE5AEBC8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258B323-7D4A-40E9-92D2-B6501379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B4ED418-0A54-4E00-B3CD-CA123D77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380094-5520-4BE3-AF81-0A244E1D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BFC80-6B91-46E5-B9DE-D2CC6CFE68EC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309FBFB-8DD9-4C18-814A-BE1D33A8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BE0A840-A806-4347-8A58-E5E7A55D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7EF5D55-FE15-48D6-B575-6ABA1145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00FB3-C2B2-4382-913E-E0F583DE859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11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10A9D11-BA80-40D6-812A-D20AFB9F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B583E5B-2315-4ACE-A9B8-BE0D9C21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4709EE9-2ACC-4A19-9A5E-2CAC992B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3BF04-F0F1-4436-B323-B43E32EBC81E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3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E222236-D3A0-4D90-8E4B-9E771B96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26BF553-EACC-463D-896D-AF146A50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ABC98E8-A3B6-4EF4-A4F0-DF39803A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A6987-4052-45D3-9196-EC80CC7FAEF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5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17BB33A-FFE8-48D8-80A5-BDB49F2F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3365C81-E1A9-4D26-9A46-8A32590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7EEF2D0-E06D-4E2A-B466-3DF485F3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5598CE-5695-4C1C-852C-9A2CFD1CE27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86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CA19A16-DFC1-482E-AF44-E6596E384B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030F6E0-12FA-42F8-A196-3CB9142D4B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4B1D9-8BA6-4393-A84A-33FA1BC55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44606-B1C4-4464-AE95-98817DFAA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AAFA9-91E6-49BC-83F9-6DCC51F45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B8D0232-31B5-40BA-8472-19D5AE845951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9841292-38F1-43E0-A8D6-962D0CECA7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EF2EF1-DB24-445D-A2D1-787FF2DD20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7CDCB815-A562-4E19-924C-B36F31548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Line 5">
            <a:extLst>
              <a:ext uri="{FF2B5EF4-FFF2-40B4-BE49-F238E27FC236}">
                <a16:creationId xmlns:a16="http://schemas.microsoft.com/office/drawing/2014/main" id="{E8B9B0CC-3C1D-4E51-8826-387BC1EE32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312F42CE-81E2-43EA-AF6C-A8AB7AC217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4CB78E1-554E-4EDB-9A97-9C510CEEA2C4}" type="datetimeFigureOut">
              <a:rPr lang="zh-CN" altLang="en-US"/>
              <a:pPr>
                <a:defRPr/>
              </a:pPr>
              <a:t>2022/3/6/Sunday</a:t>
            </a:fld>
            <a:endParaRPr lang="en-US" altLang="zh-CN"/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23520AE0-521A-4F6A-9FAF-31FB9CC7F1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A94AA8AA-B1C8-40E2-8914-99556B28DA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Verdana" panose="020B0604030504040204" pitchFamily="34" charset="0"/>
              </a:defRPr>
            </a:lvl1pPr>
          </a:lstStyle>
          <a:p>
            <a:fld id="{413335AF-2239-478A-8E25-9F00A4752055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ireshark.org/download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/library/tkinter.html" TargetMode="External"/><Relationship Id="rId2" Type="http://schemas.openxmlformats.org/officeDocument/2006/relationships/hyperlink" Target="https://wiki.python.org/moin/TkInter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cnblogs.com/shwee/p/9427975.html" TargetMode="External"/><Relationship Id="rId4" Type="http://schemas.openxmlformats.org/officeDocument/2006/relationships/hyperlink" Target="https://tkdocs.com/tutorial/index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42C4B19-0A5A-4557-A4B4-D7A92962CE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852738"/>
            <a:ext cx="8064500" cy="1296987"/>
          </a:xfrm>
        </p:spPr>
        <p:txBody>
          <a:bodyPr/>
          <a:lstStyle/>
          <a:p>
            <a:pPr algn="ctr" eaLnBrk="1" hangingPunct="1">
              <a:lnSpc>
                <a:spcPct val="200000"/>
              </a:lnSpc>
            </a:pP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WinPcap/Npcap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b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以太网数据帧的发送</a:t>
            </a:r>
          </a:p>
        </p:txBody>
      </p:sp>
      <p:sp>
        <p:nvSpPr>
          <p:cNvPr id="27651" name="矩形 1">
            <a:extLst>
              <a:ext uri="{FF2B5EF4-FFF2-40B4-BE49-F238E27FC236}">
                <a16:creationId xmlns:a16="http://schemas.microsoft.com/office/drawing/2014/main" id="{0038308B-F8AD-4C9C-A7E5-650FAD22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150"/>
            <a:ext cx="5753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计算机网络课程设计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4B397F-A331-400F-A037-0798A0623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075" y="277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kern="1200" dirty="0">
                <a:solidFill>
                  <a:srgbClr val="0070C0"/>
                </a:solidFill>
              </a:rPr>
              <a:t>以太网的</a:t>
            </a:r>
            <a:r>
              <a:rPr lang="en-US" altLang="zh-CN" sz="3600" b="1" kern="1200" dirty="0">
                <a:solidFill>
                  <a:srgbClr val="0070C0"/>
                </a:solidFill>
              </a:rPr>
              <a:t>MAC</a:t>
            </a:r>
            <a:r>
              <a:rPr lang="zh-CN" altLang="en-US" sz="3600" b="1" kern="1200" dirty="0">
                <a:solidFill>
                  <a:srgbClr val="0070C0"/>
                </a:solidFill>
              </a:rPr>
              <a:t>帧格式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BB3FFB-8EE9-4B5D-85E3-BFF287AD1517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1714500"/>
          <a:ext cx="8424863" cy="13763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9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8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6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前导码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帧首定界符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SFD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目的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源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协议类型或数据长度</a:t>
                      </a:r>
                      <a:b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数据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帧校验序列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FCS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标注 4">
            <a:extLst>
              <a:ext uri="{FF2B5EF4-FFF2-40B4-BE49-F238E27FC236}">
                <a16:creationId xmlns:a16="http://schemas.microsoft.com/office/drawing/2014/main" id="{58AC4CE3-6DE3-42F2-9092-A145D8DFA479}"/>
              </a:ext>
            </a:extLst>
          </p:cNvPr>
          <p:cNvSpPr/>
          <p:nvPr/>
        </p:nvSpPr>
        <p:spPr>
          <a:xfrm>
            <a:off x="714375" y="3714750"/>
            <a:ext cx="7572375" cy="3071813"/>
          </a:xfrm>
          <a:prstGeom prst="wedgeRectCallout">
            <a:avLst>
              <a:gd name="adj1" fmla="val 16964"/>
              <a:gd name="adj2" fmla="val -731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indent="457200" eaLnBrk="1" hangingPunct="1">
              <a:defRPr/>
            </a:pPr>
            <a:r>
              <a:rPr lang="zh-CN" altLang="en-US" sz="2000" dirty="0"/>
              <a:t>以太网的</a:t>
            </a:r>
            <a:r>
              <a:rPr lang="en-US" sz="2000" dirty="0"/>
              <a:t>MAC</a:t>
            </a:r>
            <a:r>
              <a:rPr lang="zh-CN" altLang="en-US" sz="2000" dirty="0"/>
              <a:t>帧格式有两种标准，一种是</a:t>
            </a:r>
            <a:r>
              <a:rPr lang="en-US" sz="2000" dirty="0">
                <a:solidFill>
                  <a:srgbClr val="FF0000"/>
                </a:solidFill>
              </a:rPr>
              <a:t>DIX Ethernet V2</a:t>
            </a:r>
            <a:r>
              <a:rPr lang="zh-CN" altLang="en-US" sz="2000" dirty="0">
                <a:solidFill>
                  <a:srgbClr val="FF0000"/>
                </a:solidFill>
              </a:rPr>
              <a:t>标准</a:t>
            </a:r>
            <a:r>
              <a:rPr lang="zh-CN" altLang="en-US" sz="2000" dirty="0"/>
              <a:t>，另一种是</a:t>
            </a:r>
            <a:r>
              <a:rPr lang="en-US" sz="2000" dirty="0">
                <a:solidFill>
                  <a:srgbClr val="FF0000"/>
                </a:solidFill>
              </a:rPr>
              <a:t>IEEE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sz="2000" dirty="0">
                <a:solidFill>
                  <a:srgbClr val="FF0000"/>
                </a:solidFill>
              </a:rPr>
              <a:t>802.3</a:t>
            </a:r>
            <a:r>
              <a:rPr lang="zh-CN" altLang="en-US" sz="2000" dirty="0">
                <a:solidFill>
                  <a:srgbClr val="FF0000"/>
                </a:solidFill>
              </a:rPr>
              <a:t>标准</a:t>
            </a:r>
            <a:r>
              <a:rPr lang="zh-CN" altLang="en-US" sz="2000" dirty="0"/>
              <a:t>。但两种帧格式可以在同一以太网络共存。</a:t>
            </a:r>
            <a:r>
              <a:rPr lang="zh-CN" altLang="en-US" sz="2000" dirty="0">
                <a:solidFill>
                  <a:srgbClr val="FF0000"/>
                </a:solidFill>
              </a:rPr>
              <a:t>两种格式的帧可以依据协议类型或数据长度字段的值进行区分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indent="457200" eaLnBrk="1" hangingPunct="1">
              <a:defRPr/>
            </a:pPr>
            <a:r>
              <a:rPr lang="zh-CN" altLang="en-US" sz="2000" dirty="0"/>
              <a:t>如果此帧是</a:t>
            </a:r>
            <a:r>
              <a:rPr lang="en-US" sz="2000" dirty="0"/>
              <a:t>DIX Ethernet V2</a:t>
            </a:r>
            <a:r>
              <a:rPr lang="zh-CN" altLang="en-US" sz="2000" dirty="0"/>
              <a:t>标准格式帧，则协议类型或数据长度字段的值大于</a:t>
            </a:r>
            <a:r>
              <a:rPr lang="en-US" sz="2000" dirty="0"/>
              <a:t>1536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代表高层协议的类型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indent="457200" eaLnBrk="1" hangingPunct="1">
              <a:defRPr/>
            </a:pPr>
            <a:r>
              <a:rPr lang="zh-CN" altLang="en-US" sz="2000" dirty="0"/>
              <a:t>如果此帧是</a:t>
            </a:r>
            <a:r>
              <a:rPr lang="en-US" sz="2000" dirty="0"/>
              <a:t>IEEE 802.3</a:t>
            </a:r>
            <a:r>
              <a:rPr lang="zh-CN" altLang="en-US" sz="2000" dirty="0"/>
              <a:t>标准格式的帧，则协议类型或数据长度字段的值小于</a:t>
            </a:r>
            <a:r>
              <a:rPr lang="en-US" sz="2000" dirty="0"/>
              <a:t>1518</a:t>
            </a:r>
            <a:r>
              <a:rPr lang="zh-CN" altLang="en-US" sz="2000" dirty="0"/>
              <a:t>，它的高层协议一定是</a:t>
            </a:r>
            <a:r>
              <a:rPr lang="en-US" sz="2000" dirty="0"/>
              <a:t>LLC</a:t>
            </a:r>
            <a:r>
              <a:rPr lang="zh-CN" altLang="en-US" sz="2000" dirty="0"/>
              <a:t>，而此字段的值</a:t>
            </a:r>
            <a:r>
              <a:rPr lang="zh-CN" altLang="en-US" sz="2000" dirty="0">
                <a:solidFill>
                  <a:srgbClr val="FF0000"/>
                </a:solidFill>
              </a:rPr>
              <a:t>代表的是数据的长度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FE21DB8-31B7-4D88-A031-27E3693A8E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0700" y="692150"/>
            <a:ext cx="8032750" cy="657225"/>
          </a:xfrm>
        </p:spPr>
        <p:txBody>
          <a:bodyPr wrap="none"/>
          <a:lstStyle/>
          <a:p>
            <a:pPr eaLnBrk="1" hangingPunct="1"/>
            <a:r>
              <a:rPr lang="zh-CN" altLang="en-US" sz="3600" b="1">
                <a:solidFill>
                  <a:srgbClr val="CC33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以太网协议类型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9841D2AD-1E21-4DA1-806D-8F318E192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73238"/>
            <a:ext cx="3565525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b="1">
                <a:solidFill>
                  <a:srgbClr val="CC00FF"/>
                </a:solidFill>
                <a:latin typeface="Times New Roman" panose="02020603050405020304" pitchFamily="18" charset="0"/>
              </a:rPr>
              <a:t>以太网类型代码</a:t>
            </a:r>
            <a:r>
              <a:rPr kumimoji="1" lang="en-US" altLang="zh-CN" b="1">
                <a:solidFill>
                  <a:srgbClr val="CC00FF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b="1">
                <a:solidFill>
                  <a:srgbClr val="CC00FF"/>
                </a:solidFill>
                <a:latin typeface="Times New Roman" panose="02020603050405020304" pitchFamily="18" charset="0"/>
              </a:rPr>
              <a:t>十六进制</a:t>
            </a:r>
            <a:r>
              <a:rPr kumimoji="1" lang="en-US" altLang="zh-CN" b="1">
                <a:solidFill>
                  <a:srgbClr val="CC00FF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0800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0805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0806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0BAD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0BAE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0BAF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8035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809B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8137-8138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86DD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8863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8864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B66F566E-F5AF-41A2-A402-0DA65881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1804988"/>
            <a:ext cx="246697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b="1">
                <a:solidFill>
                  <a:srgbClr val="CC00FF"/>
                </a:solidFill>
                <a:latin typeface="Times New Roman" panose="02020603050405020304" pitchFamily="18" charset="0"/>
              </a:rPr>
              <a:t>数据类型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anose="02020603050405020304" pitchFamily="18" charset="0"/>
              </a:rPr>
              <a:t>互联网协议</a:t>
            </a:r>
            <a:r>
              <a:rPr kumimoji="1" lang="en-US" altLang="zh-CN" b="1">
                <a:latin typeface="Times New Roman" panose="02020603050405020304" pitchFamily="18" charset="0"/>
              </a:rPr>
              <a:t>IP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X.25 Level 3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anose="02020603050405020304" pitchFamily="18" charset="0"/>
              </a:rPr>
              <a:t>地址解析协议</a:t>
            </a:r>
            <a:r>
              <a:rPr kumimoji="1" lang="en-US" altLang="zh-CN" b="1">
                <a:latin typeface="Times New Roman" panose="02020603050405020304" pitchFamily="18" charset="0"/>
              </a:rPr>
              <a:t>ARP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Banyan VINES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VINES</a:t>
            </a:r>
            <a:r>
              <a:rPr kumimoji="1" lang="zh-CN" altLang="en-US" b="1">
                <a:latin typeface="Times New Roman" panose="02020603050405020304" pitchFamily="18" charset="0"/>
              </a:rPr>
              <a:t>闭环呼叫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VINES</a:t>
            </a:r>
            <a:r>
              <a:rPr kumimoji="1" lang="zh-CN" altLang="en-US" b="1">
                <a:latin typeface="Times New Roman" panose="02020603050405020304" pitchFamily="18" charset="0"/>
              </a:rPr>
              <a:t>响应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RARP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Apple Talk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IPX (Novell)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IPv6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PPPOP discovery stage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PPPOE session stage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0042215-5F17-47AE-8ABF-9D5C4CB74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075" y="277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kern="1200" dirty="0">
                <a:solidFill>
                  <a:srgbClr val="0070C0"/>
                </a:solidFill>
              </a:rPr>
              <a:t>以太网的</a:t>
            </a:r>
            <a:r>
              <a:rPr lang="en-US" altLang="zh-CN" sz="3600" b="1" kern="1200" dirty="0">
                <a:solidFill>
                  <a:srgbClr val="0070C0"/>
                </a:solidFill>
              </a:rPr>
              <a:t>MAC</a:t>
            </a:r>
            <a:r>
              <a:rPr lang="zh-CN" altLang="en-US" sz="3600" b="1" kern="1200" dirty="0">
                <a:solidFill>
                  <a:srgbClr val="0070C0"/>
                </a:solidFill>
              </a:rPr>
              <a:t>帧格式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9CF62CF-3D6D-4369-AAEA-6E4D4439BC44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1714500"/>
          <a:ext cx="8424863" cy="13763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9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8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6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前导码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帧首定界符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SFD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目的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源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协议类型或数据长度</a:t>
                      </a:r>
                      <a:b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数据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帧校验序列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FCS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标注 4">
            <a:extLst>
              <a:ext uri="{FF2B5EF4-FFF2-40B4-BE49-F238E27FC236}">
                <a16:creationId xmlns:a16="http://schemas.microsoft.com/office/drawing/2014/main" id="{1FE34579-E12E-4045-B419-43BA5637348A}"/>
              </a:ext>
            </a:extLst>
          </p:cNvPr>
          <p:cNvSpPr/>
          <p:nvPr/>
        </p:nvSpPr>
        <p:spPr>
          <a:xfrm>
            <a:off x="714375" y="4071938"/>
            <a:ext cx="7572375" cy="1928812"/>
          </a:xfrm>
          <a:prstGeom prst="wedgeRectCallout">
            <a:avLst>
              <a:gd name="adj1" fmla="val 32755"/>
              <a:gd name="adj2" fmla="val -1022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indent="457200"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它的范围是从</a:t>
            </a:r>
            <a:r>
              <a:rPr lang="en-US" altLang="zh-CN" sz="2000" dirty="0">
                <a:solidFill>
                  <a:srgbClr val="FF0000"/>
                </a:solidFill>
              </a:rPr>
              <a:t>46</a:t>
            </a:r>
            <a:r>
              <a:rPr lang="zh-CN" altLang="en-US" sz="2000" dirty="0">
                <a:solidFill>
                  <a:srgbClr val="FF0000"/>
                </a:solidFill>
              </a:rPr>
              <a:t>到</a:t>
            </a:r>
            <a:r>
              <a:rPr lang="en-US" altLang="zh-CN" sz="2000" dirty="0">
                <a:solidFill>
                  <a:srgbClr val="FF0000"/>
                </a:solidFill>
              </a:rPr>
              <a:t>1500</a:t>
            </a:r>
            <a:r>
              <a:rPr lang="zh-CN" altLang="en-US" sz="2000" dirty="0">
                <a:solidFill>
                  <a:srgbClr val="FF0000"/>
                </a:solidFill>
              </a:rPr>
              <a:t>字节之间</a:t>
            </a:r>
            <a:r>
              <a:rPr lang="zh-CN" altLang="en-US" sz="2000" dirty="0"/>
              <a:t>。</a:t>
            </a:r>
            <a:r>
              <a:rPr lang="en-US" altLang="zh-CN" sz="2000" dirty="0"/>
              <a:t>46</a:t>
            </a:r>
            <a:r>
              <a:rPr lang="zh-CN" altLang="en-US" sz="2000" dirty="0"/>
              <a:t>是以太网</a:t>
            </a:r>
            <a:r>
              <a:rPr lang="en-US" altLang="zh-CN" sz="2000" dirty="0"/>
              <a:t>MAC</a:t>
            </a:r>
            <a:r>
              <a:rPr lang="zh-CN" altLang="en-US" sz="2000" dirty="0"/>
              <a:t>帧的最小帧长度。如果高层协议的数据分组小于</a:t>
            </a:r>
            <a:r>
              <a:rPr lang="en-US" altLang="zh-CN" sz="2000" dirty="0"/>
              <a:t>46</a:t>
            </a:r>
            <a:r>
              <a:rPr lang="zh-CN" altLang="en-US" sz="2000" dirty="0"/>
              <a:t>字节，由软件把它填充到</a:t>
            </a:r>
            <a:r>
              <a:rPr lang="en-US" altLang="zh-CN" sz="2000" dirty="0"/>
              <a:t>46</a:t>
            </a:r>
            <a:r>
              <a:rPr lang="zh-CN" altLang="en-US" sz="2000" dirty="0"/>
              <a:t>字节。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D862FC-3AB2-4FCC-909F-D8EB2C46A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075" y="277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kern="1200" dirty="0">
                <a:solidFill>
                  <a:srgbClr val="0070C0"/>
                </a:solidFill>
              </a:rPr>
              <a:t>以太网的</a:t>
            </a:r>
            <a:r>
              <a:rPr lang="en-US" altLang="zh-CN" sz="3600" b="1" kern="1200" dirty="0">
                <a:solidFill>
                  <a:srgbClr val="0070C0"/>
                </a:solidFill>
              </a:rPr>
              <a:t>MAC</a:t>
            </a:r>
            <a:r>
              <a:rPr lang="zh-CN" altLang="en-US" sz="3600" b="1" kern="1200" dirty="0">
                <a:solidFill>
                  <a:srgbClr val="0070C0"/>
                </a:solidFill>
              </a:rPr>
              <a:t>帧格式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29D7DD-7234-42D7-8440-C8F699609AD4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1714500"/>
          <a:ext cx="8424863" cy="13763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9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8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6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前导码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帧首定界符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SFD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目的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源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协议类型或数据长度</a:t>
                      </a:r>
                      <a:b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数据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帧校验序列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FCS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标注 4">
            <a:extLst>
              <a:ext uri="{FF2B5EF4-FFF2-40B4-BE49-F238E27FC236}">
                <a16:creationId xmlns:a16="http://schemas.microsoft.com/office/drawing/2014/main" id="{4BCC43B2-C800-4D0B-855E-050CDEE8A0B2}"/>
              </a:ext>
            </a:extLst>
          </p:cNvPr>
          <p:cNvSpPr/>
          <p:nvPr/>
        </p:nvSpPr>
        <p:spPr>
          <a:xfrm>
            <a:off x="714375" y="4071938"/>
            <a:ext cx="7572375" cy="1857375"/>
          </a:xfrm>
          <a:prstGeom prst="wedgeRectCallout">
            <a:avLst>
              <a:gd name="adj1" fmla="val 46223"/>
              <a:gd name="adj2" fmla="val -1027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indent="457200"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帧校验序列</a:t>
            </a:r>
            <a:r>
              <a:rPr lang="en-US" altLang="zh-CN" sz="2000" dirty="0">
                <a:solidFill>
                  <a:schemeClr val="tx1"/>
                </a:solidFill>
              </a:rPr>
              <a:t>(FCS)</a:t>
            </a:r>
            <a:r>
              <a:rPr lang="zh-CN" altLang="en-US" sz="2000" dirty="0">
                <a:solidFill>
                  <a:schemeClr val="tx1"/>
                </a:solidFill>
              </a:rPr>
              <a:t>：最后一个域是帧校验序列，以太网采用</a:t>
            </a:r>
            <a:r>
              <a:rPr lang="en-US" altLang="zh-CN" sz="2000" dirty="0">
                <a:solidFill>
                  <a:schemeClr val="tx1"/>
                </a:solidFill>
              </a:rPr>
              <a:t>32</a:t>
            </a:r>
            <a:r>
              <a:rPr lang="zh-CN" altLang="en-US" sz="2000" dirty="0">
                <a:solidFill>
                  <a:schemeClr val="tx1"/>
                </a:solidFill>
              </a:rPr>
              <a:t>位冗余校验（</a:t>
            </a:r>
            <a:r>
              <a:rPr lang="en-US" altLang="zh-CN" sz="2000" dirty="0">
                <a:solidFill>
                  <a:schemeClr val="tx1"/>
                </a:solidFill>
              </a:rPr>
              <a:t>CRC</a:t>
            </a:r>
            <a:r>
              <a:rPr lang="zh-CN" altLang="en-US" sz="2000" dirty="0">
                <a:solidFill>
                  <a:schemeClr val="tx1"/>
                </a:solidFill>
              </a:rPr>
              <a:t>）。校验范围是除了前导码、</a:t>
            </a:r>
            <a:r>
              <a:rPr lang="en-US" altLang="zh-CN" sz="2000" dirty="0">
                <a:solidFill>
                  <a:schemeClr val="tx1"/>
                </a:solidFill>
              </a:rPr>
              <a:t>SFD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FCS</a:t>
            </a:r>
            <a:r>
              <a:rPr lang="zh-CN" altLang="en-US" sz="2000" dirty="0">
                <a:solidFill>
                  <a:schemeClr val="tx1"/>
                </a:solidFill>
              </a:rPr>
              <a:t>外的所有内容。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57978A4-882A-4A58-8DDA-E8EC24E5A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764704"/>
            <a:ext cx="8229600" cy="782960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DE9C8A-6584-4C4D-9A3D-1160E6191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6491287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以太网的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帧格式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800" b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中构造以太帧</a:t>
            </a:r>
            <a:endParaRPr lang="en-US" altLang="zh-CN" sz="28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Wireshark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以太网数据帧编辑和发送程序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内容占位符 1">
            <a:extLst>
              <a:ext uri="{FF2B5EF4-FFF2-40B4-BE49-F238E27FC236}">
                <a16:creationId xmlns:a16="http://schemas.microsoft.com/office/drawing/2014/main" id="{7940EA6E-9EFB-4398-982B-E05B19CD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13" y="1989138"/>
            <a:ext cx="8496300" cy="34559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列出所有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中的命令或方法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ls()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中实现的所有网络协议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列出报文的所有字段的值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pkt.summary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显示一个一行的报文摘要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&gt;&gt;&gt;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a.summary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‘10.5.24.60 &gt; 192.168.1.1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pkt.show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按照层次显示报文内容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pkt.show2()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方法类似，但是针对组装好的报文（例如报文的校验和已经计算完毕）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9" name="标题 2">
            <a:extLst>
              <a:ext uri="{FF2B5EF4-FFF2-40B4-BE49-F238E27FC236}">
                <a16:creationId xmlns:a16="http://schemas.microsoft.com/office/drawing/2014/main" id="{05A1D057-45A6-44A7-BC95-6B1BA99A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908050"/>
            <a:ext cx="8001000" cy="641350"/>
          </a:xfrm>
        </p:spPr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中构造以太帧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常用命令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内容占位符 1">
            <a:extLst>
              <a:ext uri="{FF2B5EF4-FFF2-40B4-BE49-F238E27FC236}">
                <a16:creationId xmlns:a16="http://schemas.microsoft.com/office/drawing/2014/main" id="{B2960FC5-B2D2-43AC-A6BB-86BA5E8A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773238"/>
            <a:ext cx="8496300" cy="4679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构造多层数据报文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&gt;&gt;&gt;a = Ether()/IP()/TCP()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&gt;&gt;&gt;a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&lt;Ether  type=0x800 |&lt;IP  frag=0 proto=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|&lt;TCP  |&gt;&gt;&gt;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组装报文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&gt;&gt;&gt;a = Ether()/IP()/TCP()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&gt;&gt;&gt;a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&lt;Ether  type=0x800 |&lt;IP  frag=0 proto=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|&lt;TCP  |&gt;&gt;&gt;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&gt;&gt;&gt;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'\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\x00\x00\x00\x00\x00\x00\x08\x00E\x00\x00(\x00\x01\x00\x00@\x06|\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\x7f\x00\x00\x01\x7f\x00\x00\x01\x00\x14\x00P\x00\x00\x00\x00\x00\x00\x00\x00P\x02 \x00\x91|\x00\x00'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3" name="标题 2">
            <a:extLst>
              <a:ext uri="{FF2B5EF4-FFF2-40B4-BE49-F238E27FC236}">
                <a16:creationId xmlns:a16="http://schemas.microsoft.com/office/drawing/2014/main" id="{B2D2EFB7-8961-4091-873C-855DD381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908050"/>
            <a:ext cx="8001000" cy="641350"/>
          </a:xfrm>
        </p:spPr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中构造以太帧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常用命令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6C87A6-F2C9-4BAC-808E-3DF1E726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36210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ls(Ether)</a:t>
            </a:r>
          </a:p>
          <a:p>
            <a:pPr marL="10922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DestMACField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(None)</a:t>
            </a:r>
          </a:p>
          <a:p>
            <a:pPr marL="10922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SourceMACField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(None)</a:t>
            </a:r>
          </a:p>
          <a:p>
            <a:pPr marL="10922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      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XShortEnumField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(36864)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默认类型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Ether()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a.show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2048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修改以太帧头首部字段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a.dst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 192.168.1.1' </a:t>
            </a:r>
          </a:p>
        </p:txBody>
      </p:sp>
      <p:sp>
        <p:nvSpPr>
          <p:cNvPr id="47107" name="标题 2">
            <a:extLst>
              <a:ext uri="{FF2B5EF4-FFF2-40B4-BE49-F238E27FC236}">
                <a16:creationId xmlns:a16="http://schemas.microsoft.com/office/drawing/2014/main" id="{D767DA25-9AEE-4DA9-83B6-F803793C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中构造以太帧</a:t>
            </a:r>
          </a:p>
        </p:txBody>
      </p:sp>
      <p:sp>
        <p:nvSpPr>
          <p:cNvPr id="47108" name="文本框 3">
            <a:extLst>
              <a:ext uri="{FF2B5EF4-FFF2-40B4-BE49-F238E27FC236}">
                <a16:creationId xmlns:a16="http://schemas.microsoft.com/office/drawing/2014/main" id="{21AC9A20-05F8-46D8-AF82-29F1353604B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597150" y="5445125"/>
            <a:ext cx="2838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请同学们练习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7245DA7-45A1-4B58-AE68-6217097E2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764704"/>
            <a:ext cx="8229600" cy="782960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9DF030-3E85-422B-85D6-A61182DED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6491287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以太网的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帧格式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8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中构造以太帧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Wireshark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sz="28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以太网数据帧编辑和发送程序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>
            <a:extLst>
              <a:ext uri="{FF2B5EF4-FFF2-40B4-BE49-F238E27FC236}">
                <a16:creationId xmlns:a16="http://schemas.microsoft.com/office/drawing/2014/main" id="{E5A33879-2418-4439-942E-C5322DCA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73238"/>
            <a:ext cx="8539162" cy="11509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下载并安装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Wireshark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https://www.wireshark.org/download.html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CB43FF-17FD-4BFF-B6D5-89D201FAB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764704"/>
            <a:ext cx="8229600" cy="782960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Wireshark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介绍</a:t>
            </a:r>
          </a:p>
        </p:txBody>
      </p:sp>
      <p:sp>
        <p:nvSpPr>
          <p:cNvPr id="50180" name="矩形 7">
            <a:extLst>
              <a:ext uri="{FF2B5EF4-FFF2-40B4-BE49-F238E27FC236}">
                <a16:creationId xmlns:a16="http://schemas.microsoft.com/office/drawing/2014/main" id="{E9A9BBDF-0F09-4D34-B2EE-F883817AC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6308725"/>
            <a:ext cx="272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具体介绍见附件参考文档</a:t>
            </a:r>
          </a:p>
        </p:txBody>
      </p:sp>
      <p:pic>
        <p:nvPicPr>
          <p:cNvPr id="50181" name="图片 8">
            <a:extLst>
              <a:ext uri="{FF2B5EF4-FFF2-40B4-BE49-F238E27FC236}">
                <a16:creationId xmlns:a16="http://schemas.microsoft.com/office/drawing/2014/main" id="{003A038B-FA82-4444-9C0F-807847AB6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781300"/>
            <a:ext cx="62674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492D692-8D27-4F98-9D36-A308DC988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764704"/>
            <a:ext cx="8229600" cy="782960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A1419A-9508-48BB-A825-82D54483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6491287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以太网的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帧格式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8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中构造以太帧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Wireshark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以太网数据帧编辑和发送程序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>
            <a:extLst>
              <a:ext uri="{FF2B5EF4-FFF2-40B4-BE49-F238E27FC236}">
                <a16:creationId xmlns:a16="http://schemas.microsoft.com/office/drawing/2014/main" id="{69E65F08-3FD4-4697-81A0-52552628E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844675"/>
            <a:ext cx="4797425" cy="3097213"/>
          </a:xfrm>
        </p:spPr>
        <p:txBody>
          <a:bodyPr/>
          <a:lstStyle/>
          <a:p>
            <a:pPr marL="0" lvl="1" indent="361950"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eth.addr == ff:ff:ff:ff:ff:ff</a:t>
            </a:r>
          </a:p>
          <a:p>
            <a:pPr marL="0" lvl="1" indent="361950"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eth.src == aa:aa:aa:aa:aa:aa</a:t>
            </a:r>
          </a:p>
          <a:p>
            <a:pPr marL="0" lvl="1" indent="361950"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eth.dst == ff:ff:ff:ff:ff:ff</a:t>
            </a:r>
          </a:p>
          <a:p>
            <a:pPr marL="0" lvl="1" indent="361950"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eth.type == 0x0800</a:t>
            </a:r>
          </a:p>
          <a:p>
            <a:pPr marL="0" lvl="1" indent="361950"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ip.dst==10.5.24.1</a:t>
            </a:r>
          </a:p>
          <a:p>
            <a:pPr marL="0" lvl="1" indent="361950"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ip.src==10.5.24.1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F2780C-6E53-4EB9-B1A2-4B2BA101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692696"/>
            <a:ext cx="8001000" cy="828129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zh-CN" altLang="en-US" sz="41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常用的</a:t>
            </a:r>
            <a:r>
              <a:rPr lang="en-US" altLang="zh-CN" sz="4100" b="1" kern="1200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zh-CN" altLang="en-US" sz="4100" b="1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过滤规则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E17BC89A-44AA-43B1-A420-E5C23EB0CE3C}"/>
              </a:ext>
            </a:extLst>
          </p:cNvPr>
          <p:cNvSpPr txBox="1">
            <a:spLocks/>
          </p:cNvSpPr>
          <p:nvPr/>
        </p:nvSpPr>
        <p:spPr bwMode="auto">
          <a:xfrm>
            <a:off x="4859338" y="1916113"/>
            <a:ext cx="417671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450850">
              <a:buFont typeface="Wingdings" panose="05000000000000000000" pitchFamily="2" charset="2"/>
              <a:buChar char="Ø"/>
              <a:defRPr/>
            </a:pPr>
            <a:r>
              <a:rPr lang="en-US" altLang="zh-CN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tcp.port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==80</a:t>
            </a:r>
          </a:p>
          <a:p>
            <a:pPr marL="0" lvl="1" indent="450850">
              <a:buFont typeface="Wingdings" panose="05000000000000000000" pitchFamily="2" charset="2"/>
              <a:buChar char="Ø"/>
              <a:defRPr/>
            </a:pPr>
            <a:r>
              <a:rPr lang="en-US" altLang="zh-CN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tcp.dstport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==80</a:t>
            </a:r>
          </a:p>
          <a:p>
            <a:pPr marL="0" lvl="1" indent="450850">
              <a:buFont typeface="Wingdings" panose="05000000000000000000" pitchFamily="2" charset="2"/>
              <a:buChar char="Ø"/>
              <a:defRPr/>
            </a:pPr>
            <a:r>
              <a:rPr lang="en-US" altLang="zh-CN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tcp.srcport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==80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可以直接过滤协议</a:t>
            </a: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dirty="0"/>
              <a:t>连接符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D34356F-15F7-4D93-86DB-1992A5EA9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764704"/>
            <a:ext cx="8229600" cy="782960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7D4FF8-FB5F-4F30-84D2-70D707058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6491287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以太网的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帧格式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8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中构造以太帧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Wireshark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以太网数据帧编辑和发送程序</a:t>
            </a:r>
            <a:endParaRPr lang="en-US" altLang="zh-CN" sz="28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5070AAE-6607-421D-9699-1431E242DA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924175"/>
            <a:ext cx="8064500" cy="1296988"/>
          </a:xfrm>
        </p:spPr>
        <p:txBody>
          <a:bodyPr/>
          <a:lstStyle/>
          <a:p>
            <a:pPr algn="ctr" eaLnBrk="1" hangingPunct="1">
              <a:lnSpc>
                <a:spcPct val="200000"/>
              </a:lnSpc>
            </a:pP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WinPcap/Npcap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的以太网数据帧编辑和发送程序的设计与实现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1">
            <a:extLst>
              <a:ext uri="{FF2B5EF4-FFF2-40B4-BE49-F238E27FC236}">
                <a16:creationId xmlns:a16="http://schemas.microsoft.com/office/drawing/2014/main" id="{988AE6B2-EFF2-45ED-AF3F-AEC34243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5084763"/>
            <a:ext cx="8539162" cy="72072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请修改：按照用户的输入来构造</a:t>
            </a:r>
            <a:r>
              <a:rPr lang="en-US" altLang="zh-CN" sz="230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en-US" altLang="zh-C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发送成功并且</a:t>
            </a:r>
            <a:r>
              <a:rPr lang="en-US" altLang="zh-CN" sz="230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zh-CN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可以捕获到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3" name="标题 2">
            <a:extLst>
              <a:ext uri="{FF2B5EF4-FFF2-40B4-BE49-F238E27FC236}">
                <a16:creationId xmlns:a16="http://schemas.microsoft.com/office/drawing/2014/main" id="{A43771DF-E286-41E8-B1D0-C6B3D11F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07975"/>
            <a:ext cx="8001000" cy="1216025"/>
          </a:xfrm>
        </p:spPr>
        <p:txBody>
          <a:bodyPr/>
          <a:lstStyle/>
          <a:p>
            <a:r>
              <a:rPr lang="zh-CN" altLang="en-US" sz="3200"/>
              <a:t>第一个练习</a:t>
            </a:r>
            <a:r>
              <a:rPr lang="en-US" altLang="zh-CN" sz="3200"/>
              <a:t>-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命令行窗口下</a:t>
            </a:r>
            <a:r>
              <a:rPr lang="zh-CN" altLang="en-US" sz="2400"/>
              <a:t>完成以太帧的发送</a:t>
            </a:r>
          </a:p>
        </p:txBody>
      </p:sp>
      <p:pic>
        <p:nvPicPr>
          <p:cNvPr id="56324" name="图片 7">
            <a:extLst>
              <a:ext uri="{FF2B5EF4-FFF2-40B4-BE49-F238E27FC236}">
                <a16:creationId xmlns:a16="http://schemas.microsoft.com/office/drawing/2014/main" id="{E4526A45-EE59-4637-93B4-322D9FE10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1" r="60416" b="67723"/>
          <a:stretch>
            <a:fillRect/>
          </a:stretch>
        </p:blipFill>
        <p:spPr bwMode="auto">
          <a:xfrm>
            <a:off x="1042988" y="2420938"/>
            <a:ext cx="657701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4BB93041-F100-4A47-86B0-8237F3CCDB61}"/>
              </a:ext>
            </a:extLst>
          </p:cNvPr>
          <p:cNvSpPr txBox="1">
            <a:spLocks/>
          </p:cNvSpPr>
          <p:nvPr/>
        </p:nvSpPr>
        <p:spPr bwMode="auto">
          <a:xfrm>
            <a:off x="323850" y="1762125"/>
            <a:ext cx="85391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命令行窗口下执行程序</a:t>
            </a:r>
            <a:r>
              <a:rPr lang="en-US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sendMac.py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C3E6B1B-D5C5-45CF-9BAF-02648ECB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765175"/>
            <a:ext cx="8135938" cy="6397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3600" dirty="0"/>
              <a:t>第二个练习</a:t>
            </a:r>
            <a:r>
              <a:rPr lang="en-US" altLang="zh-CN" sz="2400" dirty="0"/>
              <a:t>-</a:t>
            </a:r>
            <a:r>
              <a:rPr lang="zh-CN" altLang="en-US" sz="2400" dirty="0"/>
              <a:t>设计图形用户界面完成以太帧的发送</a:t>
            </a:r>
            <a:endParaRPr lang="zh-CN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AA4B27-64C8-4ACF-ACBE-B79AB72A39BC}"/>
              </a:ext>
            </a:extLst>
          </p:cNvPr>
          <p:cNvSpPr/>
          <p:nvPr/>
        </p:nvSpPr>
        <p:spPr>
          <a:xfrm>
            <a:off x="755650" y="1916113"/>
            <a:ext cx="76327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提供了多个图形开发界面的库，几个常用 Python GUI 库如下：</a:t>
            </a:r>
          </a:p>
          <a:p>
            <a:pPr marL="0" lvl="2"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Tkinter： Tkinter 模块(Tk 接口)是 Python 的标准 Tk GUI 工具包的接口。Tk 和 Tkinter 可以在大多数的平台下使用,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包括Unix 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和 Macintosh 系统里。</a:t>
            </a:r>
          </a:p>
          <a:p>
            <a:pPr marL="0" lvl="2"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PyQt5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是用来创建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GUI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应用程序的工具包。作为一个跨平台的工具包，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可以在所有主流操作系统上运行（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  <a:p>
            <a:pPr marL="0" lvl="2"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Jython：Jython 程序可以和 Java 无缝集成。除了一些标准模块，Jython 使用 Java 的模块。Jython 几乎拥有标准的Python 中不依赖于 C 语言的全部模块。比如，Jython 的用户界面将使用 Swing，AWT或者 SWT。Jython 可以被动态或静态地编译成 Java 字节码。</a:t>
            </a:r>
          </a:p>
          <a:p>
            <a:pPr lvl="2"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B81085-72AE-49A8-9F34-B507D4EB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765175"/>
            <a:ext cx="8135938" cy="6397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3600" dirty="0"/>
              <a:t>第二个练习</a:t>
            </a:r>
            <a:r>
              <a:rPr lang="en-US" altLang="zh-CN" sz="2400" dirty="0"/>
              <a:t>-</a:t>
            </a:r>
            <a:r>
              <a:rPr lang="zh-CN" altLang="en-US" sz="2400" dirty="0"/>
              <a:t>设计图形用户界面完成以太帧的发送</a:t>
            </a:r>
            <a:endParaRPr lang="zh-CN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843AB1-24EA-48AA-B779-9FF6FDEF051B}"/>
              </a:ext>
            </a:extLst>
          </p:cNvPr>
          <p:cNvSpPr/>
          <p:nvPr/>
        </p:nvSpPr>
        <p:spPr>
          <a:xfrm>
            <a:off x="701675" y="1844675"/>
            <a:ext cx="7812088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latinLnBrk="1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Python </a:t>
            </a:r>
            <a:r>
              <a:rPr lang="zh-CN" altLang="en-US" dirty="0"/>
              <a:t>的标准 </a:t>
            </a:r>
            <a:r>
              <a:rPr lang="en-US" altLang="zh-CN" dirty="0"/>
              <a:t>GUI </a:t>
            </a:r>
            <a:r>
              <a:rPr lang="zh-CN" altLang="en-US" dirty="0"/>
              <a:t>库。</a:t>
            </a:r>
            <a:r>
              <a:rPr lang="en-US" altLang="zh-CN" dirty="0"/>
              <a:t>Python </a:t>
            </a:r>
            <a:r>
              <a:rPr lang="zh-CN" altLang="en-US" dirty="0"/>
              <a:t>使用 </a:t>
            </a: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zh-CN" altLang="en-US" dirty="0"/>
              <a:t>可以快速的创建 </a:t>
            </a:r>
            <a:r>
              <a:rPr lang="en-US" altLang="zh-CN" dirty="0"/>
              <a:t>GUI </a:t>
            </a:r>
            <a:r>
              <a:rPr lang="zh-CN" altLang="en-US" dirty="0"/>
              <a:t>应用程序。</a:t>
            </a:r>
          </a:p>
          <a:p>
            <a:pPr marL="285750" indent="-285750" latinLnBrk="1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zh-CN" altLang="en-US" dirty="0"/>
              <a:t>内置在 </a:t>
            </a:r>
            <a:r>
              <a:rPr lang="en-US" altLang="zh-CN" dirty="0"/>
              <a:t>python </a:t>
            </a:r>
            <a:r>
              <a:rPr lang="zh-CN" altLang="en-US" dirty="0"/>
              <a:t>的安装包中，所以只要安装好 </a:t>
            </a:r>
            <a:r>
              <a:rPr lang="en-US" altLang="zh-CN" dirty="0"/>
              <a:t>Python </a:t>
            </a:r>
            <a:r>
              <a:rPr lang="zh-CN" altLang="en-US" dirty="0"/>
              <a:t>之后就能 </a:t>
            </a:r>
            <a:endParaRPr lang="en-US" altLang="zh-CN" dirty="0"/>
          </a:p>
          <a:p>
            <a:pPr marL="285750" indent="-285750" latinLnBrk="1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import </a:t>
            </a: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zh-CN" altLang="en-US" dirty="0"/>
              <a:t>库、而且 </a:t>
            </a:r>
            <a:r>
              <a:rPr lang="en-US" altLang="zh-CN" dirty="0"/>
              <a:t>IDLE </a:t>
            </a:r>
            <a:r>
              <a:rPr lang="zh-CN" altLang="en-US" dirty="0"/>
              <a:t>也是用 </a:t>
            </a: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zh-CN" altLang="en-US" dirty="0"/>
              <a:t>编写而成、对于简单的图形界面 </a:t>
            </a: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zh-CN" altLang="en-US" dirty="0"/>
              <a:t>还是能应付自如。</a:t>
            </a:r>
            <a:endParaRPr lang="en-US" altLang="zh-CN" dirty="0"/>
          </a:p>
          <a:p>
            <a:pPr marL="285750" indent="-285750" latinLnBrk="1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lvl="1" latinLnBrk="1">
              <a:defRPr/>
            </a:pPr>
            <a:r>
              <a:rPr lang="en-US" altLang="zh-CN" dirty="0">
                <a:hlinkClick r:id="rId2"/>
              </a:rPr>
              <a:t>https://wiki.python.org/moin/TkInter</a:t>
            </a:r>
            <a:r>
              <a:rPr lang="en-US" altLang="zh-CN" dirty="0"/>
              <a:t>  </a:t>
            </a:r>
            <a:r>
              <a:rPr lang="zh-CN" altLang="en-US" dirty="0"/>
              <a:t>官方链接</a:t>
            </a:r>
            <a:endParaRPr lang="en-US" altLang="zh-CN" dirty="0"/>
          </a:p>
          <a:p>
            <a:pPr lvl="1" latinLnBrk="1">
              <a:defRPr/>
            </a:pPr>
            <a:r>
              <a:rPr lang="en-US" altLang="zh-CN" dirty="0">
                <a:hlinkClick r:id="rId3"/>
              </a:rPr>
              <a:t>https://docs.python.org/zh-cn/3/library/tkinter.html</a:t>
            </a:r>
            <a:r>
              <a:rPr lang="en-US" altLang="zh-CN" dirty="0"/>
              <a:t> </a:t>
            </a:r>
            <a:r>
              <a:rPr lang="zh-CN" altLang="en-US" dirty="0"/>
              <a:t>中文版介绍</a:t>
            </a:r>
            <a:endParaRPr lang="en-US" altLang="zh-CN" dirty="0"/>
          </a:p>
          <a:p>
            <a:pPr lvl="1" latinLnBrk="1">
              <a:defRPr/>
            </a:pPr>
            <a:r>
              <a:rPr lang="en-US" altLang="zh-CN" dirty="0">
                <a:hlinkClick r:id="rId4"/>
              </a:rPr>
              <a:t>https://tkdocs.com/tutorial/index.html</a:t>
            </a:r>
            <a:r>
              <a:rPr lang="en-US" altLang="zh-CN" dirty="0"/>
              <a:t>  </a:t>
            </a:r>
            <a:r>
              <a:rPr lang="zh-CN" altLang="en-US" dirty="0"/>
              <a:t>最新版</a:t>
            </a:r>
            <a:r>
              <a:rPr lang="en-US" altLang="zh-CN" dirty="0"/>
              <a:t>TK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 latinLnBrk="1">
              <a:defRPr/>
            </a:pPr>
            <a:r>
              <a:rPr lang="en-US" altLang="zh-CN" dirty="0">
                <a:hlinkClick r:id="rId5"/>
              </a:rPr>
              <a:t>https://www.cnblogs.com/shwee/p/9427975.html</a:t>
            </a:r>
            <a:r>
              <a:rPr lang="en-US" altLang="zh-CN" dirty="0"/>
              <a:t>   </a:t>
            </a:r>
            <a:r>
              <a:rPr lang="zh-CN" altLang="en-US" dirty="0"/>
              <a:t>中文案例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1">
            <a:extLst>
              <a:ext uri="{FF2B5EF4-FFF2-40B4-BE49-F238E27FC236}">
                <a16:creationId xmlns:a16="http://schemas.microsoft.com/office/drawing/2014/main" id="{CE4B196B-C908-4D0B-B60B-18F80B38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2276475"/>
            <a:ext cx="8539162" cy="15128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PyCharm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是一款功能强大的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编辑器，具有跨平台性，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官方下载地址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0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https://www.jetbrains.com/pycharm/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5" name="标题 2">
            <a:extLst>
              <a:ext uri="{FF2B5EF4-FFF2-40B4-BE49-F238E27FC236}">
                <a16:creationId xmlns:a16="http://schemas.microsoft.com/office/drawing/2014/main" id="{476D89C9-7EB3-45A5-9CB3-8D070A96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635000"/>
            <a:ext cx="8229600" cy="706438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的安装和使用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CABA3D-E124-44EB-AA51-87607D0F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2133600"/>
            <a:ext cx="8001000" cy="4267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请编辑、调试并执行基于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的以太帧发送程序，作业要求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、给出程序的源代码和运行结果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捕获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帧，并给出捕获成功的截图。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0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19" name="标题 2">
            <a:extLst>
              <a:ext uri="{FF2B5EF4-FFF2-40B4-BE49-F238E27FC236}">
                <a16:creationId xmlns:a16="http://schemas.microsoft.com/office/drawing/2014/main" id="{4DC16359-8C65-4B83-A19E-24D6800E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2">
            <a:extLst>
              <a:ext uri="{FF2B5EF4-FFF2-40B4-BE49-F238E27FC236}">
                <a16:creationId xmlns:a16="http://schemas.microsoft.com/office/drawing/2014/main" id="{491A46E3-449E-4833-93BB-3146B8EB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参考代码</a:t>
            </a:r>
            <a:r>
              <a:rPr lang="en-US" altLang="zh-CN" sz="3200"/>
              <a:t>-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的以太帧发送程序</a:t>
            </a:r>
            <a:endParaRPr lang="zh-CN" altLang="en-US" sz="3200"/>
          </a:p>
        </p:txBody>
      </p:sp>
      <p:pic>
        <p:nvPicPr>
          <p:cNvPr id="61443" name="图片 3">
            <a:extLst>
              <a:ext uri="{FF2B5EF4-FFF2-40B4-BE49-F238E27FC236}">
                <a16:creationId xmlns:a16="http://schemas.microsoft.com/office/drawing/2014/main" id="{15372CAF-901D-4C5F-B97A-67BFF1598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0" t="9032" r="32184" b="38165"/>
          <a:stretch>
            <a:fillRect/>
          </a:stretch>
        </p:blipFill>
        <p:spPr bwMode="auto">
          <a:xfrm>
            <a:off x="419100" y="1628775"/>
            <a:ext cx="8312150" cy="505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图片 1">
            <a:extLst>
              <a:ext uri="{FF2B5EF4-FFF2-40B4-BE49-F238E27FC236}">
                <a16:creationId xmlns:a16="http://schemas.microsoft.com/office/drawing/2014/main" id="{1614B174-80B3-442F-B50D-3EB98812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0" t="15192" r="35825" b="49455"/>
          <a:stretch>
            <a:fillRect/>
          </a:stretch>
        </p:blipFill>
        <p:spPr bwMode="auto">
          <a:xfrm>
            <a:off x="34925" y="2133600"/>
            <a:ext cx="9109075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F4F0F9E-7383-49EC-B338-BAF0095DD3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0675" y="493713"/>
            <a:ext cx="5418138" cy="6492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kern="1200" dirty="0">
                <a:solidFill>
                  <a:srgbClr val="0070C0"/>
                </a:solidFill>
              </a:rPr>
              <a:t>网络上拦截下来的数据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A664509B-6295-4994-A1CF-CF897160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258888"/>
            <a:ext cx="8377238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一个从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Internet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上拦截下来的实际比特流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101010101010……10101011000000001000000010101101000110000101110110001110010100100101010010101011001000111110101101110000000010000000000001000101000000000000000000101000001110000111011001000000000000000100000000000110111110110100111111000000101010000000000001111101110010100110001001111011100000100000100000011000000000000101000000110010000001011110010110000101000110011001011010100000000110110101000000000100000000000000000011001111001100010000000000000000001000000010000000100000001000000010000000100000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F262AE99-6000-4756-ADD5-53691AAD0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08088"/>
            <a:ext cx="9144000" cy="5649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US" altLang="zh-CN" sz="2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2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2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2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2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2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2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2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0A53CC1C-EAAB-44C1-953F-F3C3FD92B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422400"/>
            <a:ext cx="845185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上述比特流的含义</a:t>
            </a:r>
          </a:p>
          <a:p>
            <a:pPr algn="just" eaLnBrk="1" hangingPunct="1"/>
            <a:r>
              <a:rPr kumimoji="1" lang="en-US" altLang="zh-CN" sz="2800" i="1">
                <a:solidFill>
                  <a:srgbClr val="3366FF"/>
                </a:solidFill>
                <a:latin typeface="Times New Roman" panose="02020603050405020304" pitchFamily="18" charset="0"/>
              </a:rPr>
              <a:t>101010101010……101010</a:t>
            </a:r>
            <a:r>
              <a:rPr kumimoji="1" lang="en-US" altLang="zh-CN" sz="2800" i="1">
                <a:solidFill>
                  <a:srgbClr val="800000"/>
                </a:solidFill>
                <a:latin typeface="Times New Roman" panose="02020603050405020304" pitchFamily="18" charset="0"/>
              </a:rPr>
              <a:t>11</a:t>
            </a:r>
            <a:r>
              <a:rPr kumimoji="1" lang="en-US" altLang="zh-CN" sz="2800">
                <a:solidFill>
                  <a:srgbClr val="33CCCC"/>
                </a:solidFill>
                <a:latin typeface="Times New Roman" panose="02020603050405020304" pitchFamily="18" charset="0"/>
              </a:rPr>
              <a:t>0000000010000000101011010001100001011101100011100101001001010100101010110010001111101011011100000000100000000000</a:t>
            </a:r>
            <a:r>
              <a:rPr kumimoji="1" lang="en-US" altLang="zh-CN" sz="2800">
                <a:solidFill>
                  <a:srgbClr val="000080"/>
                </a:solidFill>
                <a:latin typeface="Times New Roman" panose="02020603050405020304" pitchFamily="18" charset="0"/>
              </a:rPr>
              <a:t>0100010100000000000000000010100000111000011101100100000000000000010000000000011011111011010011111100000010101000000000000111110111001010011000100111101110000010</a:t>
            </a:r>
            <a:r>
              <a:rPr kumimoji="1" lang="en-US" altLang="zh-CN" sz="2800">
                <a:solidFill>
                  <a:srgbClr val="00FF00"/>
                </a:solidFill>
                <a:latin typeface="Times New Roman" panose="02020603050405020304" pitchFamily="18" charset="0"/>
              </a:rPr>
              <a:t>000010000001100000000000010100000011001000000101111001011000010100011001100101101010000000011011010100000000010000000000000000001100111100110001</a:t>
            </a:r>
            <a:r>
              <a:rPr kumimoji="1" lang="en-US" altLang="zh-CN" sz="2800">
                <a:solidFill>
                  <a:srgbClr val="3366FF"/>
                </a:solidFill>
                <a:latin typeface="Times New Roman" panose="02020603050405020304" pitchFamily="18" charset="0"/>
              </a:rPr>
              <a:t>0000000000000000001000000010000000100000001000000010000000100000</a:t>
            </a:r>
          </a:p>
        </p:txBody>
      </p:sp>
      <p:sp>
        <p:nvSpPr>
          <p:cNvPr id="16390" name="AutoShape 6">
            <a:extLst>
              <a:ext uri="{FF2B5EF4-FFF2-40B4-BE49-F238E27FC236}">
                <a16:creationId xmlns:a16="http://schemas.microsoft.com/office/drawing/2014/main" id="{414F6E55-D18F-40AC-B317-4C42D0D79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631825"/>
            <a:ext cx="1978025" cy="765175"/>
          </a:xfrm>
          <a:prstGeom prst="wedgeRoundRectCallout">
            <a:avLst>
              <a:gd name="adj1" fmla="val -132102"/>
              <a:gd name="adj2" fmla="val 147718"/>
              <a:gd name="adj3" fmla="val 16667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Times New Roman" panose="02020603050405020304" pitchFamily="18" charset="0"/>
              </a:rPr>
              <a:t>同步序列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</a:p>
          <a:p>
            <a:pPr algn="ctr" eaLnBrk="1" hangingPunct="1"/>
            <a:r>
              <a:rPr kumimoji="1" lang="en-US" altLang="zh-CN" sz="2400">
                <a:latin typeface="Times New Roman" panose="02020603050405020304" pitchFamily="18" charset="0"/>
              </a:rPr>
              <a:t>(≧ 8</a:t>
            </a:r>
            <a:r>
              <a:rPr kumimoji="1" lang="zh-CN" altLang="en-US" sz="2400">
                <a:latin typeface="Times New Roman" panose="02020603050405020304" pitchFamily="18" charset="0"/>
              </a:rPr>
              <a:t>字节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391" name="AutoShape 7">
            <a:extLst>
              <a:ext uri="{FF2B5EF4-FFF2-40B4-BE49-F238E27FC236}">
                <a16:creationId xmlns:a16="http://schemas.microsoft.com/office/drawing/2014/main" id="{507BFC9E-9112-4C55-8343-66683952D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1647825"/>
            <a:ext cx="1976438" cy="790575"/>
          </a:xfrm>
          <a:prstGeom prst="wedgeRoundRectCallout">
            <a:avLst>
              <a:gd name="adj1" fmla="val -72491"/>
              <a:gd name="adj2" fmla="val 120282"/>
              <a:gd name="adj3" fmla="val 16667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以太帧头</a:t>
            </a:r>
          </a:p>
          <a:p>
            <a:pPr algn="ctr" eaLnBrk="1" hangingPunct="1"/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(14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字节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392" name="AutoShape 8">
            <a:extLst>
              <a:ext uri="{FF2B5EF4-FFF2-40B4-BE49-F238E27FC236}">
                <a16:creationId xmlns:a16="http://schemas.microsoft.com/office/drawing/2014/main" id="{15985F00-0A7C-4EB9-B1D9-23B4FF00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2995613"/>
            <a:ext cx="1952625" cy="741362"/>
          </a:xfrm>
          <a:prstGeom prst="wedgeRoundRectCallout">
            <a:avLst>
              <a:gd name="adj1" fmla="val -56421"/>
              <a:gd name="adj2" fmla="val 117023"/>
              <a:gd name="adj3" fmla="val 16667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Times New Roman" panose="02020603050405020304" pitchFamily="18" charset="0"/>
              </a:rPr>
              <a:t>IP</a:t>
            </a:r>
            <a:r>
              <a:rPr kumimoji="1" lang="zh-CN" altLang="en-US" sz="2400">
                <a:latin typeface="Times New Roman" panose="02020603050405020304" pitchFamily="18" charset="0"/>
              </a:rPr>
              <a:t>报头</a:t>
            </a:r>
          </a:p>
          <a:p>
            <a:pPr algn="ctr" eaLnBrk="1" hangingPunct="1"/>
            <a:r>
              <a:rPr kumimoji="1" lang="en-US" altLang="zh-CN" sz="2400">
                <a:latin typeface="Times New Roman" panose="02020603050405020304" pitchFamily="18" charset="0"/>
              </a:rPr>
              <a:t>(20</a:t>
            </a:r>
            <a:r>
              <a:rPr kumimoji="1" lang="zh-CN" altLang="en-US" sz="2400">
                <a:latin typeface="Times New Roman" panose="02020603050405020304" pitchFamily="18" charset="0"/>
              </a:rPr>
              <a:t>字节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393" name="AutoShape 9">
            <a:extLst>
              <a:ext uri="{FF2B5EF4-FFF2-40B4-BE49-F238E27FC236}">
                <a16:creationId xmlns:a16="http://schemas.microsoft.com/office/drawing/2014/main" id="{2A5AEC39-E5AF-4D64-B3AA-4CC54C07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4438650"/>
            <a:ext cx="2247900" cy="741363"/>
          </a:xfrm>
          <a:prstGeom prst="wedgeRoundRectCallout">
            <a:avLst>
              <a:gd name="adj1" fmla="val -43713"/>
              <a:gd name="adj2" fmla="val 113597"/>
              <a:gd name="adj3" fmla="val 16667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TCP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报头</a:t>
            </a:r>
          </a:p>
          <a:p>
            <a:pPr algn="ctr" eaLnBrk="1" hangingPunct="1"/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(20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字节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C9776D8F-34DD-403F-94B9-D5D7FA6B5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5256213"/>
            <a:ext cx="1854200" cy="754062"/>
          </a:xfrm>
          <a:prstGeom prst="wedgeRoundRectCallout">
            <a:avLst>
              <a:gd name="adj1" fmla="val -93065"/>
              <a:gd name="adj2" fmla="val 73579"/>
              <a:gd name="adj3" fmla="val 16667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latin typeface="Times New Roman" panose="02020603050405020304" pitchFamily="18" charset="0"/>
              </a:rPr>
              <a:t>数据</a:t>
            </a:r>
          </a:p>
        </p:txBody>
      </p:sp>
      <p:sp>
        <p:nvSpPr>
          <p:cNvPr id="16395" name="AutoShape 11">
            <a:extLst>
              <a:ext uri="{FF2B5EF4-FFF2-40B4-BE49-F238E27FC236}">
                <a16:creationId xmlns:a16="http://schemas.microsoft.com/office/drawing/2014/main" id="{F38F1F64-07A8-4C04-9032-5CB368C1C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690563"/>
            <a:ext cx="1978025" cy="836612"/>
          </a:xfrm>
          <a:prstGeom prst="wedgeRoundRectCallout">
            <a:avLst>
              <a:gd name="adj1" fmla="val -138204"/>
              <a:gd name="adj2" fmla="val 119259"/>
              <a:gd name="adj3" fmla="val 16667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</a:rPr>
              <a:t>同步结束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zh-CN" altLang="en-US" sz="2400">
                <a:latin typeface="Times New Roman" panose="02020603050405020304" pitchFamily="18" charset="0"/>
              </a:rPr>
              <a:t>数据开始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  <p:bldP spid="16389" grpId="0" build="p" autoUpdateAnimBg="0"/>
      <p:bldP spid="16390" grpId="0" animBg="1" autoUpdateAnimBg="0"/>
      <p:bldP spid="16391" grpId="0" animBg="1" autoUpdateAnimBg="0"/>
      <p:bldP spid="16392" grpId="0" animBg="1" autoUpdateAnimBg="0"/>
      <p:bldP spid="16393" grpId="0" animBg="1" autoUpdateAnimBg="0"/>
      <p:bldP spid="16394" grpId="0" animBg="1" autoUpdateAnimBg="0"/>
      <p:bldP spid="1639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2">
            <a:extLst>
              <a:ext uri="{FF2B5EF4-FFF2-40B4-BE49-F238E27FC236}">
                <a16:creationId xmlns:a16="http://schemas.microsoft.com/office/drawing/2014/main" id="{965314AD-6EDF-4C6E-B5F9-13641C26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pic>
        <p:nvPicPr>
          <p:cNvPr id="64515" name="图片 1">
            <a:extLst>
              <a:ext uri="{FF2B5EF4-FFF2-40B4-BE49-F238E27FC236}">
                <a16:creationId xmlns:a16="http://schemas.microsoft.com/office/drawing/2014/main" id="{67F498EF-2663-409C-AC0C-93D23466F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9" t="11040" r="36458" b="27551"/>
          <a:stretch>
            <a:fillRect/>
          </a:stretch>
        </p:blipFill>
        <p:spPr bwMode="auto">
          <a:xfrm>
            <a:off x="217488" y="304800"/>
            <a:ext cx="8358187" cy="64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图片 4">
            <a:extLst>
              <a:ext uri="{FF2B5EF4-FFF2-40B4-BE49-F238E27FC236}">
                <a16:creationId xmlns:a16="http://schemas.microsoft.com/office/drawing/2014/main" id="{10E64DE1-1817-4D98-851F-A792EF26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4" t="30420" r="51477" b="35315"/>
          <a:stretch>
            <a:fillRect/>
          </a:stretch>
        </p:blipFill>
        <p:spPr bwMode="auto">
          <a:xfrm>
            <a:off x="6350" y="692150"/>
            <a:ext cx="8916988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F7C4BD-6680-4F83-BAB2-B9336A6B4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305" y="476672"/>
            <a:ext cx="7772400" cy="1143000"/>
          </a:xfrm>
        </p:spPr>
        <p:txBody>
          <a:bodyPr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b="1" kern="1200" dirty="0">
                <a:solidFill>
                  <a:srgbClr val="0070C0"/>
                </a:solidFill>
              </a:rPr>
              <a:t>以太网的</a:t>
            </a:r>
            <a:r>
              <a:rPr lang="en-US" altLang="zh-CN" sz="3600" b="1" kern="1200" dirty="0">
                <a:solidFill>
                  <a:srgbClr val="0070C0"/>
                </a:solidFill>
              </a:rPr>
              <a:t>MAC</a:t>
            </a:r>
            <a:r>
              <a:rPr lang="zh-CN" altLang="en-US" sz="3600" b="1" kern="1200" dirty="0">
                <a:solidFill>
                  <a:srgbClr val="0070C0"/>
                </a:solidFill>
              </a:rPr>
              <a:t>帧格式</a:t>
            </a:r>
            <a:endParaRPr lang="zh-CN" altLang="en-US" sz="3600" b="1" kern="1200" dirty="0">
              <a:solidFill>
                <a:srgbClr val="CC33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32771" name="图片 2">
            <a:extLst>
              <a:ext uri="{FF2B5EF4-FFF2-40B4-BE49-F238E27FC236}">
                <a16:creationId xmlns:a16="http://schemas.microsoft.com/office/drawing/2014/main" id="{8FA89E64-12AC-41B8-A1A3-EF8242A2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>
            <a:fillRect/>
          </a:stretch>
        </p:blipFill>
        <p:spPr bwMode="auto">
          <a:xfrm>
            <a:off x="395288" y="1844675"/>
            <a:ext cx="810418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0E9C473-0DBE-4441-9881-76923500F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kern="1200" dirty="0">
                <a:solidFill>
                  <a:srgbClr val="0070C0"/>
                </a:solidFill>
              </a:rPr>
              <a:t>以太网的</a:t>
            </a:r>
            <a:r>
              <a:rPr lang="en-US" altLang="zh-CN" sz="3600" b="1" kern="1200" dirty="0">
                <a:solidFill>
                  <a:srgbClr val="0070C0"/>
                </a:solidFill>
              </a:rPr>
              <a:t>MAC</a:t>
            </a:r>
            <a:r>
              <a:rPr lang="zh-CN" altLang="en-US" sz="3600" b="1" kern="1200" dirty="0">
                <a:solidFill>
                  <a:srgbClr val="0070C0"/>
                </a:solidFill>
              </a:rPr>
              <a:t>帧格式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817490-CC95-485B-B700-3240892DAE5D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2357438"/>
          <a:ext cx="8424863" cy="13763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9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8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前导码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帧首定界符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SFD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目的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源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协议类型或数据长度</a:t>
                      </a:r>
                      <a:b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数据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帧校验序列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FCS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4606FF1-528A-45BB-B22F-49C5E046A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075" y="277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kern="1200" dirty="0">
                <a:solidFill>
                  <a:srgbClr val="0070C0"/>
                </a:solidFill>
              </a:rPr>
              <a:t>以太网的</a:t>
            </a:r>
            <a:r>
              <a:rPr lang="en-US" altLang="zh-CN" sz="3600" b="1" kern="1200" dirty="0">
                <a:solidFill>
                  <a:srgbClr val="0070C0"/>
                </a:solidFill>
              </a:rPr>
              <a:t>MAC</a:t>
            </a:r>
            <a:r>
              <a:rPr lang="zh-CN" altLang="en-US" sz="3600" b="1" kern="1200" dirty="0">
                <a:solidFill>
                  <a:srgbClr val="0070C0"/>
                </a:solidFill>
              </a:rPr>
              <a:t>帧格式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DFEE01-639A-466F-974A-D771649C8C5E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1714500"/>
          <a:ext cx="8424863" cy="13763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9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8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6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前导码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帧首定界符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SFD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目的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源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协议类型或数据长度</a:t>
                      </a:r>
                      <a:b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数据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帧校验序列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FCS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标注 4">
            <a:extLst>
              <a:ext uri="{FF2B5EF4-FFF2-40B4-BE49-F238E27FC236}">
                <a16:creationId xmlns:a16="http://schemas.microsoft.com/office/drawing/2014/main" id="{DD5DD940-1C33-4298-A257-C89282CD5412}"/>
              </a:ext>
            </a:extLst>
          </p:cNvPr>
          <p:cNvSpPr/>
          <p:nvPr/>
        </p:nvSpPr>
        <p:spPr>
          <a:xfrm>
            <a:off x="714375" y="4000500"/>
            <a:ext cx="7572375" cy="2071688"/>
          </a:xfrm>
          <a:prstGeom prst="wedgeRectCallout">
            <a:avLst>
              <a:gd name="adj1" fmla="val -46664"/>
              <a:gd name="adj2" fmla="val -1018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dirty="0"/>
              <a:t>这是以太网</a:t>
            </a:r>
            <a:r>
              <a:rPr lang="en-US" altLang="zh-CN" sz="2000" dirty="0"/>
              <a:t>MAC</a:t>
            </a:r>
            <a:r>
              <a:rPr lang="zh-CN" altLang="en-US" sz="2000" dirty="0"/>
              <a:t>帧的第一个域，包含了</a:t>
            </a:r>
            <a:r>
              <a:rPr lang="en-US" altLang="zh-CN" sz="2000" dirty="0"/>
              <a:t>7</a:t>
            </a:r>
            <a:r>
              <a:rPr lang="zh-CN" altLang="en-US" sz="2000" dirty="0"/>
              <a:t>个字节的二进制“</a:t>
            </a:r>
            <a:r>
              <a:rPr lang="en-US" altLang="zh-CN" sz="2000" dirty="0"/>
              <a:t>1”</a:t>
            </a:r>
            <a:r>
              <a:rPr lang="zh-CN" altLang="en-US" sz="2000" dirty="0"/>
              <a:t>和“</a:t>
            </a:r>
            <a:r>
              <a:rPr lang="en-US" altLang="zh-CN" sz="2000" dirty="0"/>
              <a:t>0”</a:t>
            </a:r>
            <a:r>
              <a:rPr lang="zh-CN" altLang="en-US" sz="2000" dirty="0"/>
              <a:t>间隔的代码，即“</a:t>
            </a:r>
            <a:r>
              <a:rPr lang="en-US" altLang="zh-CN" sz="2000" dirty="0"/>
              <a:t>10101010……10”</a:t>
            </a:r>
            <a:r>
              <a:rPr lang="zh-CN" altLang="en-US" sz="2000" dirty="0"/>
              <a:t>共</a:t>
            </a:r>
            <a:r>
              <a:rPr lang="en-US" altLang="zh-CN" sz="2000" dirty="0"/>
              <a:t>56</a:t>
            </a:r>
            <a:r>
              <a:rPr lang="zh-CN" altLang="en-US" sz="2000" dirty="0"/>
              <a:t>位，</a:t>
            </a:r>
            <a:r>
              <a:rPr lang="zh-CN" altLang="en-US" sz="2000" dirty="0">
                <a:solidFill>
                  <a:srgbClr val="FF0000"/>
                </a:solidFill>
              </a:rPr>
              <a:t>提示接收方一个数据帧即将到来</a:t>
            </a:r>
            <a:r>
              <a:rPr lang="zh-CN" altLang="en-US" sz="2000" dirty="0"/>
              <a:t>，同时使接收系统建立起同步时钟。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BD94244-BF59-43A4-9709-5197B10C2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075" y="277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kern="1200" dirty="0">
                <a:solidFill>
                  <a:srgbClr val="0070C0"/>
                </a:solidFill>
              </a:rPr>
              <a:t>以太网的</a:t>
            </a:r>
            <a:r>
              <a:rPr lang="en-US" altLang="zh-CN" sz="3600" b="1" kern="1200" dirty="0">
                <a:solidFill>
                  <a:srgbClr val="0070C0"/>
                </a:solidFill>
              </a:rPr>
              <a:t>MAC</a:t>
            </a:r>
            <a:r>
              <a:rPr lang="zh-CN" altLang="en-US" sz="3600" b="1" kern="1200" dirty="0">
                <a:solidFill>
                  <a:srgbClr val="0070C0"/>
                </a:solidFill>
              </a:rPr>
              <a:t>帧格式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F5D836F-0DAB-4625-9539-2836E13F417A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1714500"/>
          <a:ext cx="8424863" cy="13763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9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8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6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前导码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帧首定界符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SFD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目的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源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协议类型或数据长度</a:t>
                      </a:r>
                      <a:b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数据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帧校验序列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FCS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标注 4">
            <a:extLst>
              <a:ext uri="{FF2B5EF4-FFF2-40B4-BE49-F238E27FC236}">
                <a16:creationId xmlns:a16="http://schemas.microsoft.com/office/drawing/2014/main" id="{95E4E7FE-F44A-4EA1-91EE-749FE008F2E4}"/>
              </a:ext>
            </a:extLst>
          </p:cNvPr>
          <p:cNvSpPr/>
          <p:nvPr/>
        </p:nvSpPr>
        <p:spPr>
          <a:xfrm>
            <a:off x="714375" y="4000500"/>
            <a:ext cx="7572375" cy="2071688"/>
          </a:xfrm>
          <a:prstGeom prst="wedgeRectCallout">
            <a:avLst>
              <a:gd name="adj1" fmla="val -30409"/>
              <a:gd name="adj2" fmla="val -967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帧首定界符标记了帧的开始。</a:t>
            </a:r>
            <a:r>
              <a:rPr lang="zh-CN" altLang="en-US" sz="2000" dirty="0"/>
              <a:t>它是一个字节的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</a:rPr>
              <a:t>10101011”</a:t>
            </a:r>
            <a:r>
              <a:rPr lang="zh-CN" altLang="en-US" sz="2000" dirty="0"/>
              <a:t>二进制序列，</a:t>
            </a:r>
            <a:r>
              <a:rPr lang="en-US" altLang="zh-CN" sz="2000" dirty="0"/>
              <a:t>SFD</a:t>
            </a:r>
            <a:r>
              <a:rPr lang="zh-CN" altLang="en-US" sz="2000" dirty="0"/>
              <a:t>通知接收方后面所有的内容都是数据，以便接收方对数据帧进行定位。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D04703E-CF68-453C-A771-10ABB15CC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075" y="277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kern="1200" dirty="0">
                <a:solidFill>
                  <a:srgbClr val="0070C0"/>
                </a:solidFill>
              </a:rPr>
              <a:t>以太网的</a:t>
            </a:r>
            <a:r>
              <a:rPr lang="en-US" altLang="zh-CN" sz="3600" b="1" kern="1200" dirty="0">
                <a:solidFill>
                  <a:srgbClr val="0070C0"/>
                </a:solidFill>
              </a:rPr>
              <a:t>MAC</a:t>
            </a:r>
            <a:r>
              <a:rPr lang="zh-CN" altLang="en-US" sz="3600" b="1" kern="1200" dirty="0">
                <a:solidFill>
                  <a:srgbClr val="0070C0"/>
                </a:solidFill>
              </a:rPr>
              <a:t>帧格式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D0960CA-9764-4B4C-A139-A1B469A2FAC0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1714500"/>
          <a:ext cx="8424863" cy="13763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9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8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6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前导码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帧首定界符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SFD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目的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源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协议类型或数据长度</a:t>
                      </a:r>
                      <a:b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数据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帧校验序列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FCS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标注 4">
            <a:extLst>
              <a:ext uri="{FF2B5EF4-FFF2-40B4-BE49-F238E27FC236}">
                <a16:creationId xmlns:a16="http://schemas.microsoft.com/office/drawing/2014/main" id="{D7AC5E32-4E12-4415-AF4A-E7365519AE34}"/>
              </a:ext>
            </a:extLst>
          </p:cNvPr>
          <p:cNvSpPr/>
          <p:nvPr/>
        </p:nvSpPr>
        <p:spPr>
          <a:xfrm>
            <a:off x="714375" y="4000500"/>
            <a:ext cx="7572375" cy="2071688"/>
          </a:xfrm>
          <a:prstGeom prst="wedgeRectCallout">
            <a:avLst>
              <a:gd name="adj1" fmla="val -15392"/>
              <a:gd name="adj2" fmla="val -927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目的</a:t>
            </a:r>
            <a:r>
              <a:rPr lang="en-US" altLang="zh-CN" sz="2000" dirty="0">
                <a:solidFill>
                  <a:schemeClr val="tx1"/>
                </a:solidFill>
              </a:rPr>
              <a:t>MAC</a:t>
            </a:r>
            <a:r>
              <a:rPr lang="zh-CN" altLang="en-US" sz="2000" dirty="0">
                <a:solidFill>
                  <a:schemeClr val="tx1"/>
                </a:solidFill>
              </a:rPr>
              <a:t>地址域为</a:t>
            </a: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r>
              <a:rPr lang="zh-CN" altLang="en-US" sz="2000" dirty="0">
                <a:solidFill>
                  <a:schemeClr val="tx1"/>
                </a:solidFill>
              </a:rPr>
              <a:t>个字节，标记了</a:t>
            </a:r>
            <a:r>
              <a:rPr lang="zh-CN" altLang="en-US" sz="2000" dirty="0">
                <a:solidFill>
                  <a:srgbClr val="FF0000"/>
                </a:solidFill>
              </a:rPr>
              <a:t>数据帧下一个站点的物理地址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如果数据包的目的地址必须从一个</a:t>
            </a:r>
            <a:r>
              <a:rPr lang="en-US" altLang="zh-CN" sz="2000" dirty="0">
                <a:solidFill>
                  <a:schemeClr val="tx1"/>
                </a:solidFill>
              </a:rPr>
              <a:t>LAN</a:t>
            </a:r>
            <a:r>
              <a:rPr lang="zh-CN" altLang="en-US" sz="2000" dirty="0">
                <a:solidFill>
                  <a:schemeClr val="tx1"/>
                </a:solidFill>
              </a:rPr>
              <a:t>穿越到另一个</a:t>
            </a:r>
            <a:r>
              <a:rPr lang="en-US" altLang="zh-CN" sz="2000" dirty="0">
                <a:solidFill>
                  <a:schemeClr val="tx1"/>
                </a:solidFill>
              </a:rPr>
              <a:t>LAN</a:t>
            </a:r>
            <a:r>
              <a:rPr lang="zh-CN" altLang="en-US" sz="2000" dirty="0">
                <a:solidFill>
                  <a:schemeClr val="tx1"/>
                </a:solidFill>
              </a:rPr>
              <a:t>，那么目的</a:t>
            </a:r>
            <a:r>
              <a:rPr lang="en-US" altLang="zh-CN" sz="2000" dirty="0">
                <a:solidFill>
                  <a:schemeClr val="tx1"/>
                </a:solidFill>
              </a:rPr>
              <a:t>MAC</a:t>
            </a:r>
            <a:r>
              <a:rPr lang="zh-CN" altLang="en-US" sz="2000" dirty="0">
                <a:solidFill>
                  <a:schemeClr val="tx1"/>
                </a:solidFill>
              </a:rPr>
              <a:t>地址域所包含的</a:t>
            </a:r>
            <a:r>
              <a:rPr lang="zh-CN" altLang="en-US" sz="2000" dirty="0">
                <a:solidFill>
                  <a:srgbClr val="FF0000"/>
                </a:solidFill>
              </a:rPr>
              <a:t>是连接当前</a:t>
            </a:r>
            <a:r>
              <a:rPr lang="en-US" altLang="zh-CN" sz="2000" dirty="0">
                <a:solidFill>
                  <a:srgbClr val="FF0000"/>
                </a:solidFill>
              </a:rPr>
              <a:t>LAN</a:t>
            </a:r>
            <a:r>
              <a:rPr lang="zh-CN" altLang="en-US" sz="2000" dirty="0">
                <a:solidFill>
                  <a:srgbClr val="FF0000"/>
                </a:solidFill>
              </a:rPr>
              <a:t>和下一个</a:t>
            </a:r>
            <a:r>
              <a:rPr lang="en-US" altLang="zh-CN" sz="2000" dirty="0">
                <a:solidFill>
                  <a:srgbClr val="FF0000"/>
                </a:solidFill>
              </a:rPr>
              <a:t>LAN</a:t>
            </a:r>
            <a:r>
              <a:rPr lang="zh-CN" altLang="en-US" sz="2000" dirty="0">
                <a:solidFill>
                  <a:srgbClr val="FF0000"/>
                </a:solidFill>
              </a:rPr>
              <a:t>的路由器地址。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当数据包到达目标网络后，</a:t>
            </a:r>
            <a:r>
              <a:rPr lang="zh-CN" altLang="en-US" sz="2000" dirty="0">
                <a:solidFill>
                  <a:srgbClr val="FF0000"/>
                </a:solidFill>
              </a:rPr>
              <a:t>目的</a:t>
            </a:r>
            <a:r>
              <a:rPr lang="en-US" altLang="zh-CN" sz="2000" dirty="0">
                <a:solidFill>
                  <a:srgbClr val="FF0000"/>
                </a:solidFill>
              </a:rPr>
              <a:t>MAC</a:t>
            </a:r>
            <a:r>
              <a:rPr lang="zh-CN" altLang="en-US" sz="2000" dirty="0">
                <a:solidFill>
                  <a:srgbClr val="FF0000"/>
                </a:solidFill>
              </a:rPr>
              <a:t>地址域换成目的站点的地址。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DE975F9-68DB-4251-AC6F-78FA70A60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075" y="277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kern="1200" dirty="0">
                <a:solidFill>
                  <a:srgbClr val="0070C0"/>
                </a:solidFill>
              </a:rPr>
              <a:t>以太网的</a:t>
            </a:r>
            <a:r>
              <a:rPr lang="en-US" altLang="zh-CN" sz="3600" b="1" kern="1200" dirty="0">
                <a:solidFill>
                  <a:srgbClr val="0070C0"/>
                </a:solidFill>
              </a:rPr>
              <a:t>MAC</a:t>
            </a:r>
            <a:r>
              <a:rPr lang="zh-CN" altLang="en-US" sz="3600" b="1" kern="1200" dirty="0">
                <a:solidFill>
                  <a:srgbClr val="0070C0"/>
                </a:solidFill>
              </a:rPr>
              <a:t>帧格式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75D9AD9-E3B2-447A-B38C-10EF6082B29F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1714500"/>
          <a:ext cx="8424863" cy="13763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9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8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763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前导码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帧首定界符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SFD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目的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源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MAC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地址（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协议类型或数据长度</a:t>
                      </a:r>
                      <a:b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数据</a:t>
                      </a:r>
                      <a:endParaRPr lang="zh-CN" sz="2800" b="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帧校验序列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FCS</a:t>
                      </a:r>
                      <a:b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字节）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标注 4">
            <a:extLst>
              <a:ext uri="{FF2B5EF4-FFF2-40B4-BE49-F238E27FC236}">
                <a16:creationId xmlns:a16="http://schemas.microsoft.com/office/drawing/2014/main" id="{6AAF2DCB-115E-4EA3-8FA4-746D081C8467}"/>
              </a:ext>
            </a:extLst>
          </p:cNvPr>
          <p:cNvSpPr/>
          <p:nvPr/>
        </p:nvSpPr>
        <p:spPr>
          <a:xfrm>
            <a:off x="714375" y="4000500"/>
            <a:ext cx="7572375" cy="2071688"/>
          </a:xfrm>
          <a:prstGeom prst="wedgeRectCallout">
            <a:avLst>
              <a:gd name="adj1" fmla="val 709"/>
              <a:gd name="adj2" fmla="val -938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源</a:t>
            </a:r>
            <a:r>
              <a:rPr lang="en-US" altLang="zh-CN" sz="2000" dirty="0">
                <a:solidFill>
                  <a:schemeClr val="tx1"/>
                </a:solidFill>
              </a:rPr>
              <a:t>MAC</a:t>
            </a:r>
            <a:r>
              <a:rPr lang="zh-CN" altLang="en-US" sz="2000" dirty="0">
                <a:solidFill>
                  <a:schemeClr val="tx1"/>
                </a:solidFill>
              </a:rPr>
              <a:t>地址域也是</a:t>
            </a: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r>
              <a:rPr lang="zh-CN" altLang="en-US" sz="2000" dirty="0">
                <a:solidFill>
                  <a:schemeClr val="tx1"/>
                </a:solidFill>
              </a:rPr>
              <a:t>个字节。它包含了</a:t>
            </a:r>
            <a:r>
              <a:rPr lang="zh-CN" altLang="en-US" sz="2000" dirty="0">
                <a:solidFill>
                  <a:srgbClr val="FF0000"/>
                </a:solidFill>
              </a:rPr>
              <a:t>最后一个转发此帧设备的物理地址。</a:t>
            </a:r>
            <a:r>
              <a:rPr lang="zh-CN" altLang="en-US" sz="2000" dirty="0">
                <a:solidFill>
                  <a:schemeClr val="tx1"/>
                </a:solidFill>
              </a:rPr>
              <a:t>该设备可以是发送此数据帧的站点，也可以是最近接收和转发此数据帧的路由器。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</TotalTime>
  <Pages>0</Pages>
  <Words>1954</Words>
  <Characters>0</Characters>
  <Application>Microsoft Office PowerPoint</Application>
  <DocSecurity>0</DocSecurity>
  <PresentationFormat>全屏显示(4:3)</PresentationFormat>
  <Lines>0</Lines>
  <Paragraphs>223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Calibri</vt:lpstr>
      <vt:lpstr>Verdana</vt:lpstr>
      <vt:lpstr>Wingdings</vt:lpstr>
      <vt:lpstr>Times New Roman</vt:lpstr>
      <vt:lpstr>楷体</vt:lpstr>
      <vt:lpstr>新宋体</vt:lpstr>
      <vt:lpstr>+mn-ea</vt:lpstr>
      <vt:lpstr>Office 主题</vt:lpstr>
      <vt:lpstr>Profile</vt:lpstr>
      <vt:lpstr>基于WinPcap/Npcap的 以太网数据帧的发送</vt:lpstr>
      <vt:lpstr>主要内容</vt:lpstr>
      <vt:lpstr>网络上拦截下来的数据</vt:lpstr>
      <vt:lpstr>以太网的MAC帧格式</vt:lpstr>
      <vt:lpstr>以太网的MAC帧格式</vt:lpstr>
      <vt:lpstr>以太网的MAC帧格式</vt:lpstr>
      <vt:lpstr>以太网的MAC帧格式</vt:lpstr>
      <vt:lpstr>以太网的MAC帧格式</vt:lpstr>
      <vt:lpstr>以太网的MAC帧格式</vt:lpstr>
      <vt:lpstr>以太网的MAC帧格式</vt:lpstr>
      <vt:lpstr>以太网协议类型</vt:lpstr>
      <vt:lpstr>以太网的MAC帧格式</vt:lpstr>
      <vt:lpstr>以太网的MAC帧格式</vt:lpstr>
      <vt:lpstr>主要内容</vt:lpstr>
      <vt:lpstr>Scapy中构造以太帧-Scapy常用命令</vt:lpstr>
      <vt:lpstr>Scapy中构造以太帧- Scapy常用命令</vt:lpstr>
      <vt:lpstr>Scapy中构造以太帧</vt:lpstr>
      <vt:lpstr>主要内容</vt:lpstr>
      <vt:lpstr>Wireshark介绍</vt:lpstr>
      <vt:lpstr>常用的wireshark过滤规则</vt:lpstr>
      <vt:lpstr>主要内容</vt:lpstr>
      <vt:lpstr>基于WinPcap/Npcap的以太网数据帧编辑和发送程序的设计与实现</vt:lpstr>
      <vt:lpstr>第一个练习-命令行窗口下完成以太帧的发送</vt:lpstr>
      <vt:lpstr>第二个练习-设计图形用户界面完成以太帧的发送</vt:lpstr>
      <vt:lpstr>第二个练习-设计图形用户界面完成以太帧的发送</vt:lpstr>
      <vt:lpstr>Pycharm的安装和使用</vt:lpstr>
      <vt:lpstr>作业</vt:lpstr>
      <vt:lpstr>参考代码-基于GUI的以太帧发送程序</vt:lpstr>
      <vt:lpstr>PowerPoint 演示文稿</vt:lpstr>
      <vt:lpstr>作业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</dc:title>
  <dc:subject/>
  <dc:creator>wj</dc:creator>
  <cp:keywords/>
  <dc:description/>
  <cp:lastModifiedBy>Mr.H</cp:lastModifiedBy>
  <cp:revision>212</cp:revision>
  <cp:lastPrinted>2020-05-28T02:48:11Z</cp:lastPrinted>
  <dcterms:created xsi:type="dcterms:W3CDTF">2016-03-08T08:19:28Z</dcterms:created>
  <dcterms:modified xsi:type="dcterms:W3CDTF">2022-03-05T20:10:44Z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2052-10.1.0.6445</vt:lpwstr>
  </property>
</Properties>
</file>