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489" r:id="rId3"/>
    <p:sldId id="558" r:id="rId4"/>
    <p:sldId id="679" r:id="rId5"/>
    <p:sldId id="658" r:id="rId6"/>
    <p:sldId id="672" r:id="rId7"/>
    <p:sldId id="673" r:id="rId8"/>
    <p:sldId id="678" r:id="rId9"/>
    <p:sldId id="660" r:id="rId10"/>
    <p:sldId id="661" r:id="rId11"/>
    <p:sldId id="680" r:id="rId12"/>
    <p:sldId id="652" r:id="rId13"/>
    <p:sldId id="675" r:id="rId14"/>
    <p:sldId id="676" r:id="rId15"/>
    <p:sldId id="67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324" autoAdjust="0"/>
  </p:normalViewPr>
  <p:slideViewPr>
    <p:cSldViewPr>
      <p:cViewPr varScale="1">
        <p:scale>
          <a:sx n="97" d="100"/>
          <a:sy n="97" d="100"/>
        </p:scale>
        <p:origin x="1248" y="90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42322A-89EE-430E-996A-53C3E336C8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D3AE9B-53C9-4465-88E3-BDBD608A63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8CA0FC-2358-4D65-9292-CFFD773FC0FC}" type="datetimeFigureOut">
              <a:rPr lang="zh-CN" altLang="en-US"/>
              <a:pPr>
                <a:defRPr/>
              </a:pPr>
              <a:t>2022/3/6/Sunday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034CA-E500-4D18-953F-C7302425AB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DEB53-1192-4A8D-8C3B-C975EE0C14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AEFD56-421B-4E3F-ADCE-AE275456E48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CEC2C5-5011-449F-A3BE-8FD34A798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9E9B2C-809A-4488-B94D-320BC3AB46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C16EF57-4121-4E7A-BD63-D1C43C1A4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3F2E685-9CB5-4B85-97C2-8AA4C680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7F90C-BC2B-410B-9AE4-285AD29BB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753C-A5C3-43C4-8C40-25D77A53D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fld id="{7344A1B0-2886-44A0-8172-23DA6FBEEEAE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uotuofeile/article/details/8485901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65136CE-C917-4B72-80F8-40AF0B33A7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771AEB4-8F76-4330-85C1-94443F74D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95912577-96B8-4B3A-9B89-1F649560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854042-15C8-41E5-8FA6-977BB71E5CBA}" type="slidenum">
              <a:rPr altLang="zh-CN"/>
              <a:pPr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B40F058F-3967-4F48-882C-1F989AA4CE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2A017336-69A9-4683-9A1F-4CDED53DA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5D96443A-DDD5-40B3-B946-F928346C63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4E017C3-924D-409E-B336-6A9B864466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16FA50C9-C783-4558-860F-6608F22346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ACC640A0-DBB9-4BEB-88AF-B9A7B5EA4F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filter=“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ether proto 0x0800”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lambda</a:t>
            </a:r>
            <a:r>
              <a:rPr lang="zh-CN" altLang="en-US"/>
              <a:t>表达式其实就是一个函数，这段代码：</a:t>
            </a:r>
            <a:r>
              <a:rPr lang="en-US" altLang="zh-CN"/>
              <a:t>f=lambda x:x&lt;0  </a:t>
            </a:r>
            <a:r>
              <a:rPr lang="zh-CN" altLang="en-US"/>
              <a:t>和下面这段：</a:t>
            </a:r>
            <a:endParaRPr lang="en-US" altLang="zh-CN"/>
          </a:p>
          <a:p>
            <a:r>
              <a:rPr lang="en-US" altLang="zh-CN" b="1"/>
              <a:t>def</a:t>
            </a:r>
            <a:r>
              <a:rPr lang="en-US" altLang="zh-CN"/>
              <a:t> </a:t>
            </a:r>
            <a:r>
              <a:rPr lang="en-US" altLang="zh-CN" b="1"/>
              <a:t>f</a:t>
            </a:r>
            <a:r>
              <a:rPr lang="en-US" altLang="zh-CN"/>
              <a:t>(x):</a:t>
            </a:r>
          </a:p>
          <a:p>
            <a:r>
              <a:rPr lang="en-US" altLang="zh-CN"/>
              <a:t>   </a:t>
            </a:r>
            <a:r>
              <a:rPr lang="en-US" altLang="zh-CN" b="1"/>
              <a:t>return</a:t>
            </a:r>
            <a:r>
              <a:rPr lang="en-US" altLang="zh-CN"/>
              <a:t> x</a:t>
            </a:r>
            <a:r>
              <a:rPr lang="en-US" altLang="zh-CN" b="1"/>
              <a:t>&lt;</a:t>
            </a:r>
            <a:r>
              <a:rPr lang="en-US" altLang="zh-CN"/>
              <a:t>0</a:t>
            </a:r>
          </a:p>
          <a:p>
            <a:r>
              <a:rPr lang="zh-CN" altLang="en-US"/>
              <a:t>是一样的意思。很多时候用</a:t>
            </a:r>
            <a:r>
              <a:rPr lang="en-US" altLang="zh-CN"/>
              <a:t>lambda</a:t>
            </a:r>
            <a:r>
              <a:rPr lang="zh-CN" altLang="en-US"/>
              <a:t>是因为有一些函数非常简单（比如</a:t>
            </a:r>
            <a:r>
              <a:rPr lang="en-US" altLang="zh-CN"/>
              <a:t>x&lt;0</a:t>
            </a:r>
            <a:r>
              <a:rPr lang="zh-CN" altLang="en-US"/>
              <a:t>这个例子），并且只会在这一个地方被用到，所以单独拿出来命名和定义显得非常啰嗦。所以</a:t>
            </a:r>
            <a:r>
              <a:rPr lang="en-US" altLang="zh-CN"/>
              <a:t>lambda</a:t>
            </a:r>
            <a:r>
              <a:rPr lang="zh-CN" altLang="en-US"/>
              <a:t>表达式也叫匿名函数。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FA3F1-24DE-4F66-BFC9-0F9336863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D83DA9-524E-4CA5-8E15-9E0CB3303DE9}" type="slidenum">
              <a:rPr altLang="en-US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C0254CA-8EA0-4BB4-9130-91C21523F3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40D4F13-7C71-4DE2-BB0E-551630280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60E04-4A30-4585-B418-B9310289C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BF9885-AD32-450B-891D-D1F0B7437E5A}" type="slidenum">
              <a:rPr altLang="en-US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8AB17C51-2D45-44A8-AB0E-2746207AE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A0B0FAF5-08F5-45FA-993C-12BA3B8945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F8038A26-DA2C-436E-BE47-0FB145E3FF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50604AE-EA5A-4890-B8C9-53AD323EAA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global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https://blog.csdn.net/luotuofeile/article/details/84859012</a:t>
            </a:r>
            <a:endParaRPr lang="zh-CN" altLang="en-US"/>
          </a:p>
          <a:p>
            <a:r>
              <a:rPr lang="en-US" altLang="zh-CN"/>
              <a:t>global</a:t>
            </a:r>
            <a:r>
              <a:rPr lang="zh-CN" altLang="en-US"/>
              <a:t>是在函数内部使用，当你想在函数内部给一个在外部定义的变量赋值时就要用</a:t>
            </a:r>
            <a:r>
              <a:rPr lang="en-US" altLang="zh-CN"/>
              <a:t>global</a:t>
            </a:r>
            <a:r>
              <a:rPr lang="zh-CN" altLang="en-US"/>
              <a:t>先声明一下，注意这里说的是“赋值”。否则外部定义的变量的值不会被真的赋值，只有函数内部的变量被赋值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A986F-0ECD-4F67-BA98-444D5479C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4EFC0-3B02-4FB4-B1E1-96E8D8C0EBCA}" type="slidenum">
              <a:rPr altLang="en-US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9B9CEB8-3FBE-4EEF-A5C2-8FBB17EBC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BCCE2709-8A45-4934-833B-C923571A2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044BE-653D-404E-ADCF-2315C978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E7667-52A7-406F-8FDD-1AC4261E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0970C-72D3-4A47-ACA7-2707F86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CEC0A-A7DC-457B-A2A0-0B271DBD505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7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CEB47-C871-451D-BC90-EA51BC7C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B3279-9861-4551-B913-F9FE14AA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A5223-4893-47E5-931E-D1DA76B7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E3110-44C2-4350-B392-A30C2787ABC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F6D67-E822-404C-89F0-B893161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3AD90-BA59-4D99-B1B0-85CE7FC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04117-5709-4E95-99C2-7FB4885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C63B9-5F43-458B-A6ED-EB2AD85FBFC6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2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C88DD18A-6420-4410-86AF-6B71181E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EC23C-DA2E-4F91-BC04-F838A2BAD3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6DC62-C768-44B6-AFC9-67620EF3A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E21F2-D551-4B74-9FC9-619591C4C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7FEFA1-712B-4027-A4B6-6768BED1ADE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0C8BA-9A36-4EEC-9223-245B9B4E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E8956-0F15-4148-B2A4-195A9BB3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32BF-DD1C-4639-AF28-A71DD18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4981-D763-4B29-ADA6-24C54C86EEA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B6742-F23C-45D6-BB69-C7614C14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4017B-C18E-4FA0-98CC-3B0E534F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005F4-3EB5-4572-B179-A735ACE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0094B-1733-466F-8711-0ABB797A6FC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4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416CF-5917-480E-A329-22D8D751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B5F36-EC42-4DB9-8C3F-E10BC474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E47DC-020C-41EE-A875-32540978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2CBB-76CF-4119-9C59-586E71A8FC80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9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B0AFF-D8C2-4A33-B849-B842BCE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A322C-62A9-48F5-97CE-D4BFD04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098C63-2DB9-4A97-A632-50EF29E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E4091-BBAE-4A79-BEE5-F1A4E26E2EBD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6729E-1CBB-4949-A3DD-609A36BB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869CE-A998-4A51-9ADB-0E796F5C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DD774-5FE0-44D2-A1D8-4ACDC335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700B8-1660-48BB-91A5-97F1E017B9B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92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C0D3876-4395-465A-B68B-8BFD4D624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57B98-63BD-4FD1-B5B7-D87CDEBE85EB}" type="datetimeFigureOut">
              <a:rPr lang="zh-CN" altLang="en-US"/>
              <a:pPr>
                <a:defRPr/>
              </a:pPr>
              <a:t>2022/3/6/Sunday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840D9D8-3FE9-4290-8B98-4EC797C25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41E0546-3F15-4324-8A1D-666A3FC58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94D13-E2D2-4245-B2C4-36E9F414B2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4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03951-4907-4DB6-8445-90319020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9114F-C2EF-4A6C-B88B-D4888B65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9D5EA-A2DB-439A-A0EB-DAD99AB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C152F-DB13-494B-B683-68DC6A05233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7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31501-59C4-4A19-A522-392C7E71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51551-336A-4FE6-B731-A95A0A3A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89AEF-371C-42FE-9C4A-F6EF52A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DC477-5821-4F2E-9639-DA6FB3EB031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82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ABAB7-780A-4D73-83CC-F025A90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0A0DF-8E14-498F-95FD-D7A58C1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95416-45D3-45CF-BAF3-095FE81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6F234-14B7-428E-985E-4C349248E7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9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CF7-74A3-4A2E-B989-E8E4F7D1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51BCC-F679-4765-B1C7-B447F52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8834F-F8D6-4416-9CC1-229F8DB6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64534-C55B-437A-BC20-F5387CCFCEB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8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CCD08-6621-4E2B-B9B3-775F7D4C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4D24B-16C8-469E-9851-7D32EE3A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84DCB-C959-4002-B8AB-2F8B97C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AA604-3BAB-4550-8F23-86D97F9A07F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A810-5C13-44D7-B814-EA1F1A1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13DB6-DF2A-4D9E-991E-A4C96BF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6CF5-B715-4CCB-8E9D-EF789967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96D52-8451-4121-A6ED-041AE16F45D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3596659-A7CB-4CE3-B08A-03D93213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C43C3D6-E752-4FD1-9B8E-9A085251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A401D7-B381-4516-B766-70E6EBAD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19ECC-B4A7-4380-98C8-5518DD5FA40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A8555CA-53EF-4EDF-B10E-D101C07E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F41F27B-B3D9-4034-B774-4738E81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4EC9ADF-4206-4AC8-82CE-A8AB0F47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13137-1069-46A1-ADD7-2C05226BD563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8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E3A3BA-598C-4EE1-8A90-ABF03424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5D063E3-7EF5-4B20-8052-69540C49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A05289-5990-4E0B-ADCE-258D078B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B3279-5BEE-4259-A257-31E090B3E8A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7F71C0-7113-40F0-A466-CEFE273A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05D7714-522C-454D-93CC-7AD16E6F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4ABDE02-2B5C-44E9-95AA-42C0BD9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49FE-444A-42CD-914F-BE03E004DEB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2BDF42-E91E-4EE2-80EB-D4EA8E64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45CC6D4-BB43-44BC-903B-1796F82F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46DB80-7634-4028-AE78-25765BD5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495B1-9B32-4D4B-965C-0E85A76E984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4D26F34-A99B-4BC5-B1C2-28B8C29C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C0FC75B-3555-413E-B7D1-DF56857C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52717E-E2CB-4EAE-BC68-D667B2B2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1DB1C-7909-4CA7-B7AC-66D90E304C0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963B643-6C06-40FF-A49F-79A1B7EC46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0D5FD17-3563-49CB-ADC9-CE872FA319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7B03D-2E4A-4BCB-99A3-01D2AAA6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AB61F-F119-49FA-AECE-62A99886E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A95AD-5B01-4787-8A99-AAF8B5C9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A0A4D44-2759-478E-89D4-B6F0B26204F9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DA4587-8A23-4BA5-A7AD-0171D3BB71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5C5FBF5-9CD7-40B1-B38B-DC76F98872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6172C24A-9254-466C-ADE7-3CAE2852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DA63AC34-968D-4782-BE00-1881E8882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D58197D2-540C-471C-BF2B-F9197B7BE5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DEA857-7605-4D3A-B2D8-BAEFC29C5A1B}" type="datetimeFigureOut">
              <a:rPr lang="zh-CN" altLang="en-US"/>
              <a:pPr>
                <a:defRPr/>
              </a:pPr>
              <a:t>2022/3/6/Sunday</a:t>
            </a:fld>
            <a:endParaRPr lang="en-US" altLang="zh-CN"/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10F64A4B-91E4-4811-AE3D-2A06684514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6DE96643-0AA8-438D-991E-0E8A8FB00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Verdana" panose="020B0604030504040204" pitchFamily="34" charset="0"/>
              </a:defRPr>
            </a:lvl1pPr>
          </a:lstStyle>
          <a:p>
            <a:fld id="{FE4B830E-CB3D-43CE-A19C-51274C9C845F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qwertyupoiuytr/article/details/54670477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qwertyupoiuytr/article/details/5467047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3FEBF24-47EB-420D-B1B3-A7D8A9869B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852738"/>
            <a:ext cx="8064500" cy="1296987"/>
          </a:xfrm>
        </p:spPr>
        <p:txBody>
          <a:bodyPr/>
          <a:lstStyle/>
          <a:p>
            <a:pPr algn="ctr" eaLnBrk="1" hangingPunct="1">
              <a:lnSpc>
                <a:spcPct val="200000"/>
              </a:lnSpc>
            </a:pP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WinPcap/Npcap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以太网数据帧的接收与解析</a:t>
            </a:r>
          </a:p>
        </p:txBody>
      </p:sp>
      <p:sp>
        <p:nvSpPr>
          <p:cNvPr id="27651" name="矩形 1">
            <a:extLst>
              <a:ext uri="{FF2B5EF4-FFF2-40B4-BE49-F238E27FC236}">
                <a16:creationId xmlns:a16="http://schemas.microsoft.com/office/drawing/2014/main" id="{D47A6D21-D7C6-407B-A475-E3F7B5BD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5753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计算机网络课程设计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1B8F92B-AEA2-4101-9C22-DE52475BF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FFB50B-9B04-4B10-961B-E785B0FD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的以太帧分析程序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>
            <a:extLst>
              <a:ext uri="{FF2B5EF4-FFF2-40B4-BE49-F238E27FC236}">
                <a16:creationId xmlns:a16="http://schemas.microsoft.com/office/drawing/2014/main" id="{E4E31C72-3B61-41F1-B351-1DB15673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的以太帧分析程序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200"/>
              <a:t>参考代码</a:t>
            </a:r>
          </a:p>
        </p:txBody>
      </p:sp>
      <p:pic>
        <p:nvPicPr>
          <p:cNvPr id="46083" name="图片 2">
            <a:extLst>
              <a:ext uri="{FF2B5EF4-FFF2-40B4-BE49-F238E27FC236}">
                <a16:creationId xmlns:a16="http://schemas.microsoft.com/office/drawing/2014/main" id="{05DFC1F9-ED0D-4205-B834-71809E44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 r="59013" b="49234"/>
          <a:stretch>
            <a:fillRect/>
          </a:stretch>
        </p:blipFill>
        <p:spPr bwMode="auto">
          <a:xfrm>
            <a:off x="458788" y="1773238"/>
            <a:ext cx="8140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94366A82-521F-44A4-A369-77778D2ABC11}"/>
              </a:ext>
            </a:extLst>
          </p:cNvPr>
          <p:cNvSpPr txBox="1">
            <a:spLocks/>
          </p:cNvSpPr>
          <p:nvPr/>
        </p:nvSpPr>
        <p:spPr bwMode="auto">
          <a:xfrm>
            <a:off x="6043971" y="52809"/>
            <a:ext cx="2555776" cy="107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请同学们练习</a:t>
            </a:r>
            <a:endParaRPr lang="zh-CN" altLang="en-US" sz="2800" b="1" noProof="1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2">
            <a:extLst>
              <a:ext uri="{FF2B5EF4-FFF2-40B4-BE49-F238E27FC236}">
                <a16:creationId xmlns:a16="http://schemas.microsoft.com/office/drawing/2014/main" id="{A7ACA489-0DE0-43AF-A4D0-55E666FB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6" r="58742" b="42714"/>
          <a:stretch>
            <a:fillRect/>
          </a:stretch>
        </p:blipFill>
        <p:spPr bwMode="auto">
          <a:xfrm>
            <a:off x="323850" y="692150"/>
            <a:ext cx="81724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>
            <a:extLst>
              <a:ext uri="{FF2B5EF4-FFF2-40B4-BE49-F238E27FC236}">
                <a16:creationId xmlns:a16="http://schemas.microsoft.com/office/drawing/2014/main" id="{726991A0-BF50-4B69-8052-A5DB9F64D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r="66071" b="47260"/>
          <a:stretch>
            <a:fillRect/>
          </a:stretch>
        </p:blipFill>
        <p:spPr bwMode="auto">
          <a:xfrm>
            <a:off x="468313" y="620713"/>
            <a:ext cx="7704137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3">
            <a:extLst>
              <a:ext uri="{FF2B5EF4-FFF2-40B4-BE49-F238E27FC236}">
                <a16:creationId xmlns:a16="http://schemas.microsoft.com/office/drawing/2014/main" id="{E13F2964-AE84-4AD7-8264-1CA0A3BC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7" r="55859" b="11398"/>
          <a:stretch>
            <a:fillRect/>
          </a:stretch>
        </p:blipFill>
        <p:spPr bwMode="auto">
          <a:xfrm>
            <a:off x="179388" y="692150"/>
            <a:ext cx="8866187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387BAD-4D83-4448-BA31-874E5561E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2AEEB1-FC86-4B7D-A586-29EE5E75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006BF-FDDA-487F-999D-F2C541302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D91734-53DA-4385-9326-15572CB73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8AAA3B-507A-4CB3-A763-4EC68C2B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708150"/>
            <a:ext cx="8275637" cy="4175125"/>
          </a:xfrm>
        </p:spPr>
        <p:txBody>
          <a:bodyPr/>
          <a:lstStyle/>
          <a:p>
            <a:pPr marL="365125" indent="-255905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/>
            </a:pPr>
            <a:r>
              <a:rPr lang="en-US" altLang="zh-CN" sz="27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  <a:r>
              <a:rPr lang="zh-CN" altLang="en-US" sz="27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27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7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sniff(filter="",</a:t>
            </a:r>
            <a:r>
              <a:rPr lang="en-US" altLang="zh-CN" sz="27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altLang="zh-CN" sz="27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="any", prn=function, count=N)</a:t>
            </a:r>
            <a:endParaRPr lang="zh-CN" altLang="zh-CN" sz="27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330" lvl="1" indent="-342900">
              <a:spcBef>
                <a:spcPts val="325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的规则使用 </a:t>
            </a: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Berkeley Packet Filter (BPF)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语法，具体参考</a:t>
            </a: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http://blog.csdn.net/qwertyupoiuytr/article/details/54670477</a:t>
            </a:r>
            <a:endPara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330" lvl="1" indent="-342900">
              <a:spcBef>
                <a:spcPts val="325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3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用来指定要在哪个网络接口上进行抓包，通常不指定即所有网络接口。</a:t>
            </a:r>
            <a:endPara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330" lvl="1" indent="-342900">
              <a:spcBef>
                <a:spcPts val="325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指定回调函数，每当一个符合</a:t>
            </a: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的报文被探测到时，就会执行回调函数，可以使用</a:t>
            </a: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表达式来写回调函数</a:t>
            </a:r>
            <a:endPara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330" lvl="1" indent="-342900">
              <a:spcBef>
                <a:spcPts val="325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指定最多嗅探多少个报文（是指符合</a:t>
            </a:r>
            <a:r>
              <a:rPr lang="en-US" altLang="zh-CN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23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条件的报文，而非所有报文），留空则默认为嗅探无限个。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88EED6-DFD0-4773-A1B2-F8510C0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48680"/>
            <a:ext cx="8278495" cy="114300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600" b="1" kern="1200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  <a:endParaRPr lang="zh-CN" altLang="en-US" sz="3600" b="1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0F33D8-526A-46F4-BF72-6F76E56F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708150"/>
            <a:ext cx="8275637" cy="4175125"/>
          </a:xfrm>
        </p:spPr>
        <p:txBody>
          <a:bodyPr/>
          <a:lstStyle/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写法举例：</a:t>
            </a:r>
            <a:endParaRPr lang="en-US" altLang="zh-CN" sz="24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抓取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sniff(filter="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prn=lambda x:x.summary())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抓取源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地址为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10.5.25.66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的报文：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sniff(filter="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10.5.25.66", prn=lambda x:x.summary())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抓取以太帧头源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地址为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18:60:24:b1:e2:67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的报文：</a:t>
            </a:r>
            <a:endParaRPr lang="en-US" altLang="zh-CN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sniff(filter="ether 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18:60:24:b1:e2:67", prn=lambda x:x.summary())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抓取非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的报文：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sniff(filter="not 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prn=lambda x:x.summary())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5B950A-2CA1-4463-8C6C-35EAC7F2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48680"/>
            <a:ext cx="8278495" cy="114300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600" b="1" kern="1200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  <a:endParaRPr lang="zh-CN" altLang="en-US" sz="3600" b="1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9B7F5531-F235-49C2-B373-4622CC0E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165850"/>
            <a:ext cx="7558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http://blog.csdn.net/qwertyupoiuytr/article/details/54670477</a:t>
            </a:r>
            <a:endParaRPr lang="zh-CN" altLang="en-US" sz="240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3C90E84B-B600-46F8-9989-ED6FB44E6851}"/>
              </a:ext>
            </a:extLst>
          </p:cNvPr>
          <p:cNvSpPr txBox="1">
            <a:spLocks/>
          </p:cNvSpPr>
          <p:nvPr/>
        </p:nvSpPr>
        <p:spPr bwMode="auto">
          <a:xfrm>
            <a:off x="4569575" y="495127"/>
            <a:ext cx="424847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请同学们在</a:t>
            </a:r>
            <a:r>
              <a:rPr lang="en-US" altLang="zh-CN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scapy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中练习</a:t>
            </a:r>
            <a:endParaRPr lang="zh-CN" altLang="en-US" sz="2800" b="1" noProof="1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1893AF-7B9C-4468-A589-D1A893D4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773238"/>
            <a:ext cx="8274050" cy="4175125"/>
          </a:xfrm>
        </p:spPr>
        <p:txBody>
          <a:bodyPr/>
          <a:lstStyle/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</a:t>
            </a:r>
            <a:r>
              <a:rPr lang="zh-CN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函数举例</a:t>
            </a:r>
            <a:r>
              <a:rPr lang="zh-CN" alt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将抓取到的报文的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打印出来：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sniff(filter=“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prn=lambda x:x.summary(), count=10)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报文的源地址打印出来：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sniff(filter=“</a:t>
            </a:r>
            <a:r>
              <a:rPr lang="en-US" altLang="zh-CN" sz="2400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prn=lambda x:x[IP].src, count=10)</a:t>
            </a:r>
          </a:p>
          <a:p>
            <a:pPr marL="109220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或者自己定义一个回调函数：</a:t>
            </a:r>
            <a:endParaRPr lang="en-US" altLang="zh-CN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4245" lvl="2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packet_callback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(packet):</a:t>
            </a:r>
          </a:p>
          <a:p>
            <a:pPr marL="944245" lvl="2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packet.show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44245" lvl="2" indent="0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sniff(prn=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packet_callback</a:t>
            </a:r>
            <a:r>
              <a:rPr lang="en-US" altLang="zh-CN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count=10)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DFEB9B-9DC8-4EFA-9B69-AEE2D296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48680"/>
            <a:ext cx="8278495" cy="114300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600" b="1" kern="1200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36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  <a:endParaRPr lang="zh-CN" altLang="en-US" sz="3600" b="1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ACE3135-1E97-416D-96AC-137F9E7DC59C}"/>
              </a:ext>
            </a:extLst>
          </p:cNvPr>
          <p:cNvSpPr txBox="1">
            <a:spLocks/>
          </p:cNvSpPr>
          <p:nvPr/>
        </p:nvSpPr>
        <p:spPr bwMode="auto">
          <a:xfrm>
            <a:off x="4788024" y="463068"/>
            <a:ext cx="424847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请同学们在</a:t>
            </a:r>
            <a:r>
              <a:rPr lang="en-US" altLang="zh-CN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scapy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中练习</a:t>
            </a:r>
            <a:endParaRPr lang="zh-CN" altLang="en-US" sz="2800" b="1" noProof="1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C9D67BB-CB5F-4718-90BB-B662CA4E9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98A55D-EA5F-46FF-86DF-B060841F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Sniff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的以太帧分析程序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831CBC-F011-4666-A2E8-D89362A0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692696"/>
            <a:ext cx="4645397" cy="828129"/>
          </a:xfrm>
        </p:spPr>
        <p:txBody>
          <a:bodyPr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</a:t>
            </a:r>
            <a:r>
              <a:rPr lang="zh-CN" altLang="en-US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以太帧分析程序（</a:t>
            </a:r>
            <a:r>
              <a:rPr lang="en-US" altLang="zh-CN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</a:t>
            </a:r>
            <a:r>
              <a:rPr lang="zh-CN" altLang="en-US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AFF1D-80B8-4EBB-948A-E2B1C6600816}"/>
              </a:ext>
            </a:extLst>
          </p:cNvPr>
          <p:cNvSpPr/>
          <p:nvPr/>
        </p:nvSpPr>
        <p:spPr>
          <a:xfrm>
            <a:off x="755650" y="1847850"/>
            <a:ext cx="4895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22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sniff_test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自己定义回调函数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64" name="图片 5">
            <a:extLst>
              <a:ext uri="{FF2B5EF4-FFF2-40B4-BE49-F238E27FC236}">
                <a16:creationId xmlns:a16="http://schemas.microsoft.com/office/drawing/2014/main" id="{405AD332-ADB7-4375-8FA0-F3095107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r="59943" b="50275"/>
          <a:stretch>
            <a:fillRect/>
          </a:stretch>
        </p:blipFill>
        <p:spPr bwMode="auto">
          <a:xfrm>
            <a:off x="785813" y="2565400"/>
            <a:ext cx="74247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E026C4AD-917F-4428-8592-A6BEEE590DFD}"/>
              </a:ext>
            </a:extLst>
          </p:cNvPr>
          <p:cNvSpPr txBox="1">
            <a:spLocks/>
          </p:cNvSpPr>
          <p:nvPr/>
        </p:nvSpPr>
        <p:spPr bwMode="auto">
          <a:xfrm>
            <a:off x="5254119" y="498747"/>
            <a:ext cx="2555776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请同学们练习</a:t>
            </a:r>
            <a:endParaRPr lang="zh-CN" altLang="en-US" sz="2800" b="1" noProof="1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37F539-A60A-410C-B0E8-646B00485516}"/>
              </a:ext>
            </a:extLst>
          </p:cNvPr>
          <p:cNvGraphicFramePr>
            <a:graphicFrameLocks noGrp="1"/>
          </p:cNvGraphicFramePr>
          <p:nvPr/>
        </p:nvGraphicFramePr>
        <p:xfrm>
          <a:off x="633413" y="1965325"/>
          <a:ext cx="7920037" cy="1503363"/>
        </p:xfrm>
        <a:graphic>
          <a:graphicData uri="http://schemas.openxmlformats.org/drawingml/2006/table">
            <a:tbl>
              <a:tblPr/>
              <a:tblGrid>
                <a:gridCol w="7920037">
                  <a:extLst>
                    <a:ext uri="{9D8B030D-6E8A-4147-A177-3AD203B41FA5}">
                      <a16:colId xmlns:a16="http://schemas.microsoft.com/office/drawing/2014/main" val="183426689"/>
                    </a:ext>
                  </a:extLst>
                </a:gridCol>
              </a:tblGrid>
              <a:tr h="15033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Scapy</a:t>
                      </a:r>
                      <a:r>
                        <a:rPr lang="zh-CN" altLang="en-US" sz="20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为每个</a:t>
                      </a:r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  <a:r>
                        <a:rPr lang="zh-CN" altLang="en-US" sz="20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对象内置了输出函数</a:t>
                      </a:r>
                      <a:r>
                        <a:rPr lang="en-US" sz="2000" dirty="0" err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sprintf</a:t>
                      </a:r>
                      <a:r>
                        <a:rPr lang="zh-CN" altLang="en-US" sz="20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，以输出包中的字段：</a:t>
                      </a:r>
                      <a:br>
                        <a:rPr lang="zh-CN" altLang="en-US" sz="20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a.sprintf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("%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IP.proto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%")  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输出包中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层的协议字段值</a:t>
                      </a:r>
                      <a:b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a.sprintf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("%.time%")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输出当前包的创建时间</a:t>
                      </a:r>
                      <a:endParaRPr lang="en-US" alt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5078"/>
                  </a:ext>
                </a:extLst>
              </a:tr>
            </a:tbl>
          </a:graphicData>
        </a:graphic>
      </p:graphicFrame>
      <p:sp>
        <p:nvSpPr>
          <p:cNvPr id="43012" name="Rectangle 5">
            <a:extLst>
              <a:ext uri="{FF2B5EF4-FFF2-40B4-BE49-F238E27FC236}">
                <a16:creationId xmlns:a16="http://schemas.microsoft.com/office/drawing/2014/main" id="{B6716A23-D2DE-4BF9-AD83-216C0D56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965325"/>
            <a:ext cx="393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5220" bIns="952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zh-CN" altLang="zh-CN" sz="900">
                <a:solidFill>
                  <a:srgbClr val="444444"/>
                </a:solidFill>
                <a:latin typeface="Verdana" panose="020B0604030504040204" pitchFamily="34" charset="0"/>
              </a:rPr>
            </a:br>
            <a:endParaRPr lang="zh-CN" altLang="zh-CN"/>
          </a:p>
        </p:txBody>
      </p:sp>
      <p:pic>
        <p:nvPicPr>
          <p:cNvPr id="43013" name="图片 5">
            <a:extLst>
              <a:ext uri="{FF2B5EF4-FFF2-40B4-BE49-F238E27FC236}">
                <a16:creationId xmlns:a16="http://schemas.microsoft.com/office/drawing/2014/main" id="{C9E02B7B-98FB-4A54-98FB-FE8F3555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7" b="84251"/>
          <a:stretch>
            <a:fillRect/>
          </a:stretch>
        </p:blipFill>
        <p:spPr bwMode="auto">
          <a:xfrm>
            <a:off x="434975" y="3716338"/>
            <a:ext cx="83169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B436F6F-5A5A-4D39-8364-69065D05115E}"/>
              </a:ext>
            </a:extLst>
          </p:cNvPr>
          <p:cNvSpPr txBox="1">
            <a:spLocks/>
          </p:cNvSpPr>
          <p:nvPr/>
        </p:nvSpPr>
        <p:spPr bwMode="auto">
          <a:xfrm>
            <a:off x="409874" y="5191146"/>
            <a:ext cx="832415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请同学们练习，增加</a:t>
            </a:r>
            <a:r>
              <a:rPr lang="en-US" altLang="zh-CN" sz="24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IP</a:t>
            </a:r>
            <a:r>
              <a:rPr lang="zh-CN" altLang="en-US" sz="2400" b="1" noProof="1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+mn-ea"/>
              </a:rPr>
              <a:t>层的协议字段和包的创建时间的输出</a:t>
            </a:r>
            <a:endParaRPr lang="zh-CN" altLang="en-US" sz="2400" b="1" noProof="1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2A94DE27-3B0B-4A5E-809D-01089451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54458"/>
            <a:ext cx="7056784" cy="828129"/>
          </a:xfrm>
        </p:spPr>
        <p:txBody>
          <a:bodyPr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</a:t>
            </a:r>
            <a:r>
              <a:rPr lang="zh-CN" altLang="en-US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以太帧分析程序（</a:t>
            </a:r>
            <a:r>
              <a:rPr lang="en-US" altLang="zh-CN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</a:t>
            </a:r>
            <a:r>
              <a:rPr lang="zh-CN" altLang="en-US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）</a:t>
            </a:r>
            <a:r>
              <a:rPr lang="en-US" altLang="zh-CN" sz="3600" b="1" kern="1200" noProof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-</a:t>
            </a:r>
            <a:r>
              <a:rPr lang="en-US" altLang="zh-CN" sz="3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zh-CN" altLang="en-US" sz="3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3600" b="1" kern="1200" noProof="1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Pages>0</Pages>
  <Words>762</Words>
  <Characters>0</Characters>
  <Application>Microsoft Office PowerPoint</Application>
  <DocSecurity>0</DocSecurity>
  <PresentationFormat>全屏显示(4:3)</PresentationFormat>
  <Lines>0</Lines>
  <Paragraphs>69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Calibri</vt:lpstr>
      <vt:lpstr>Verdana</vt:lpstr>
      <vt:lpstr>Wingdings</vt:lpstr>
      <vt:lpstr>Times New Roman</vt:lpstr>
      <vt:lpstr>楷体</vt:lpstr>
      <vt:lpstr>Wingdings 3</vt:lpstr>
      <vt:lpstr>+mn-ea</vt:lpstr>
      <vt:lpstr>Office 主题</vt:lpstr>
      <vt:lpstr>Profile</vt:lpstr>
      <vt:lpstr>基于WinPcap/Npcap的 以太网数据帧的接收与解析</vt:lpstr>
      <vt:lpstr>主要内容</vt:lpstr>
      <vt:lpstr>主要内容</vt:lpstr>
      <vt:lpstr>1. Scapy 数据包Sniff</vt:lpstr>
      <vt:lpstr>1. Scapy 数据包Sniff</vt:lpstr>
      <vt:lpstr>1. Scapy 数据包Sniff</vt:lpstr>
      <vt:lpstr>主要内容</vt:lpstr>
      <vt:lpstr>2.以太帧分析程序（1）</vt:lpstr>
      <vt:lpstr>2.以太帧分析程序（2）-sprintf函数</vt:lpstr>
      <vt:lpstr>主要内容</vt:lpstr>
      <vt:lpstr>基于GUI的以太帧分析程序-参考代码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</dc:title>
  <dc:subject/>
  <dc:creator>wj</dc:creator>
  <cp:keywords/>
  <dc:description/>
  <cp:lastModifiedBy>Mr.H</cp:lastModifiedBy>
  <cp:revision>262</cp:revision>
  <cp:lastPrinted>2020-05-28T02:48:11Z</cp:lastPrinted>
  <dcterms:created xsi:type="dcterms:W3CDTF">2016-03-08T08:19:28Z</dcterms:created>
  <dcterms:modified xsi:type="dcterms:W3CDTF">2022-03-05T20:14:03Z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