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489" r:id="rId3"/>
    <p:sldId id="492" r:id="rId4"/>
    <p:sldId id="518"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71"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62" r:id="rId40"/>
    <p:sldId id="572" r:id="rId41"/>
    <p:sldId id="557" r:id="rId42"/>
    <p:sldId id="570" r:id="rId43"/>
    <p:sldId id="566" r:id="rId44"/>
    <p:sldId id="567" r:id="rId45"/>
    <p:sldId id="568" r:id="rId46"/>
    <p:sldId id="569" r:id="rId47"/>
    <p:sldId id="564" r:id="rId48"/>
    <p:sldId id="565" r:id="rId49"/>
    <p:sldId id="560" r:id="rId50"/>
    <p:sldId id="573"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794" autoAdjust="0"/>
  </p:normalViewPr>
  <p:slideViewPr>
    <p:cSldViewPr>
      <p:cViewPr varScale="1">
        <p:scale>
          <a:sx n="96" d="100"/>
          <a:sy n="96" d="100"/>
        </p:scale>
        <p:origin x="1278" y="78"/>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B83501F-7545-489B-B8E2-337403C8891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45703F-A727-49A8-8D95-B36D96BD5E2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AD4C2297-8E43-428A-9ACA-551591C372E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257A34-B3B0-4B05-92C6-36405387CA9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FF851B8-45A9-4109-834A-4BBFBE7F14B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D3B7481-9C57-4DA6-9AAE-7EB85C95565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atin typeface="Calibri" panose="020F0502020204030204" pitchFamily="34" charset="0"/>
              </a:defRPr>
            </a:lvl1pPr>
          </a:lstStyle>
          <a:p>
            <a:fld id="{3954D695-87CC-4AA3-8532-E379840A3DB7}"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runoob.com/python3/python-func-chr.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www.runoob.com/python3/python-func-oct.html" TargetMode="External"/><Relationship Id="rId5" Type="http://schemas.openxmlformats.org/officeDocument/2006/relationships/hyperlink" Target="https://www.runoob.com/python3/python-func-hex.html" TargetMode="External"/><Relationship Id="rId4" Type="http://schemas.openxmlformats.org/officeDocument/2006/relationships/hyperlink" Target="https://www.runoob.com/python3/python-func-ord.html"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95C9ECC8-EE19-409E-850A-70997B267F8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C6795A88-873B-4E19-87F1-8390E8DCB28D}"/>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3E03137B-1A46-4E59-A375-E9582A3DAEC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84866C-9F91-4DD5-9114-1911C80CB2F5}" type="slidenum">
              <a:rPr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8A97367B-676B-4436-9D8C-FA556F205E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2BC22FB5-C557-4EA3-AE74-89FF67BFAE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8372" name="灯片编号占位符 3">
            <a:extLst>
              <a:ext uri="{FF2B5EF4-FFF2-40B4-BE49-F238E27FC236}">
                <a16:creationId xmlns:a16="http://schemas.microsoft.com/office/drawing/2014/main" id="{B2CDE70B-09C5-4565-B82E-505546138A3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5798F8-1644-4FCF-93FC-49DE8E860B82}" type="slidenum">
              <a:rPr altLang="zh-CN">
                <a:latin typeface="Arial" panose="020B0604020202020204" pitchFamily="34" charset="0"/>
              </a:rPr>
              <a:pPr>
                <a:spcBef>
                  <a:spcPct val="0"/>
                </a:spcBef>
                <a:buFontTx/>
                <a:buNone/>
              </a:pPr>
              <a:t>10</a:t>
            </a:fld>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77EF5790-2735-448D-BB2A-588AF1B179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18176925-2EC3-415E-AB15-C403D686B4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0420" name="灯片编号占位符 3">
            <a:extLst>
              <a:ext uri="{FF2B5EF4-FFF2-40B4-BE49-F238E27FC236}">
                <a16:creationId xmlns:a16="http://schemas.microsoft.com/office/drawing/2014/main" id="{F2F5669F-95FF-4FAD-BDE5-E27CD56AE9F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7BEAD2B-5AE1-4DB4-A325-937A1ABE1C1E}" type="slidenum">
              <a:rPr altLang="zh-CN">
                <a:latin typeface="Arial" panose="020B0604020202020204" pitchFamily="34" charset="0"/>
              </a:rPr>
              <a:pPr>
                <a:spcBef>
                  <a:spcPct val="0"/>
                </a:spcBef>
                <a:buFontTx/>
                <a:buNone/>
              </a:pPr>
              <a:t>11</a:t>
            </a:fld>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D2868742-45FB-4C2B-A8CA-34E5A276B5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0E7E29AF-3A5F-4B2C-A730-4B89A7F0DC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2468" name="灯片编号占位符 3">
            <a:extLst>
              <a:ext uri="{FF2B5EF4-FFF2-40B4-BE49-F238E27FC236}">
                <a16:creationId xmlns:a16="http://schemas.microsoft.com/office/drawing/2014/main" id="{42C9DDC5-F4B1-41E5-A46F-258DD164C71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13AF086-B5F6-49C4-9F0E-819D3421115D}" type="slidenum">
              <a:rPr altLang="zh-CN">
                <a:latin typeface="Arial" panose="020B0604020202020204" pitchFamily="34" charset="0"/>
              </a:rPr>
              <a:pPr>
                <a:spcBef>
                  <a:spcPct val="0"/>
                </a:spcBef>
                <a:buFontTx/>
                <a:buNone/>
              </a:pPr>
              <a:t>12</a:t>
            </a:fld>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7963C93-F74C-4E65-B3B7-5D04167D14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C22A7A50-7A4C-4265-8E3C-F7459242B5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4516" name="灯片编号占位符 3">
            <a:extLst>
              <a:ext uri="{FF2B5EF4-FFF2-40B4-BE49-F238E27FC236}">
                <a16:creationId xmlns:a16="http://schemas.microsoft.com/office/drawing/2014/main" id="{2CBDF104-0867-496C-96FB-82E36E14D6F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8C0D01-3B4D-4D3A-882A-607FEF40DDFB}" type="slidenum">
              <a:rPr altLang="zh-CN">
                <a:latin typeface="Arial" panose="020B0604020202020204" pitchFamily="34" charset="0"/>
              </a:rPr>
              <a:pPr>
                <a:spcBef>
                  <a:spcPct val="0"/>
                </a:spcBef>
                <a:buFontTx/>
                <a:buNone/>
              </a:pPr>
              <a:t>13</a:t>
            </a:fld>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D6E3347-9225-4EBC-92F3-F7D4E38D30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4472702D-72CE-4CED-AC13-484A2A17D9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6564" name="灯片编号占位符 3">
            <a:extLst>
              <a:ext uri="{FF2B5EF4-FFF2-40B4-BE49-F238E27FC236}">
                <a16:creationId xmlns:a16="http://schemas.microsoft.com/office/drawing/2014/main" id="{770D6620-525C-4AB1-8DB0-BE3B36DCA6E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5EDB29-0CCA-4221-A782-8C650B0B5B82}" type="slidenum">
              <a:rPr altLang="zh-CN">
                <a:latin typeface="Arial" panose="020B0604020202020204" pitchFamily="34" charset="0"/>
              </a:rPr>
              <a:pPr>
                <a:spcBef>
                  <a:spcPct val="0"/>
                </a:spcBef>
                <a:buFontTx/>
                <a:buNone/>
              </a:pPr>
              <a:t>14</a:t>
            </a:fld>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97C7D14-98E4-4696-99DC-EC5612A795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A6DD1626-35F8-40EE-8991-D3B9044F8D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8612" name="灯片编号占位符 3">
            <a:extLst>
              <a:ext uri="{FF2B5EF4-FFF2-40B4-BE49-F238E27FC236}">
                <a16:creationId xmlns:a16="http://schemas.microsoft.com/office/drawing/2014/main" id="{84E919F7-4D67-43A6-AA07-B33A4566F27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75EA520-11B7-4EC2-924C-349AB7B5AA87}" type="slidenum">
              <a:rPr altLang="zh-CN">
                <a:latin typeface="Arial" panose="020B0604020202020204" pitchFamily="34" charset="0"/>
              </a:rPr>
              <a:pPr>
                <a:spcBef>
                  <a:spcPct val="0"/>
                </a:spcBef>
                <a:buFontTx/>
                <a:buNone/>
              </a:pPr>
              <a:t>15</a:t>
            </a:fld>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596FFDE5-0470-422E-A2E6-F197B05E93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920D155B-FAAA-4408-8EFB-F4F045D1C0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0660" name="灯片编号占位符 3">
            <a:extLst>
              <a:ext uri="{FF2B5EF4-FFF2-40B4-BE49-F238E27FC236}">
                <a16:creationId xmlns:a16="http://schemas.microsoft.com/office/drawing/2014/main" id="{3BE92EBD-6BF1-4BDF-BBA8-779C989D646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1474CED-504C-4DC1-B918-7F044EF0E536}" type="slidenum">
              <a:rPr altLang="zh-CN">
                <a:latin typeface="Arial" panose="020B0604020202020204" pitchFamily="34" charset="0"/>
              </a:rPr>
              <a:pPr>
                <a:spcBef>
                  <a:spcPct val="0"/>
                </a:spcBef>
                <a:buFontTx/>
                <a:buNone/>
              </a:pPr>
              <a:t>16</a:t>
            </a:fld>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41CE83CB-D032-4D3E-9A8D-E751A814A4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2125E0BD-A27E-442C-9207-D42AB5A5F6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2708" name="灯片编号占位符 3">
            <a:extLst>
              <a:ext uri="{FF2B5EF4-FFF2-40B4-BE49-F238E27FC236}">
                <a16:creationId xmlns:a16="http://schemas.microsoft.com/office/drawing/2014/main" id="{AD083B6D-2187-4A7C-8610-B7216D0F6D6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1E562C-DA31-4014-A237-2BC1F268D99D}" type="slidenum">
              <a:rPr altLang="zh-CN">
                <a:latin typeface="Arial" panose="020B0604020202020204" pitchFamily="34" charset="0"/>
              </a:rPr>
              <a:pPr>
                <a:spcBef>
                  <a:spcPct val="0"/>
                </a:spcBef>
                <a:buFontTx/>
                <a:buNone/>
              </a:pPr>
              <a:t>17</a:t>
            </a:fld>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C2EAAEE-C378-46F1-BAA8-8D095DC35D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E3AE9A13-1733-43F0-9D0E-151E7E2FCB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http://scapy.readthedocs.io/en/latest/functions.html</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F1700C10-6830-42F2-A433-98F0C65ADD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B4917FEB-0E8F-4FE2-8285-AD26DA3DE4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527E0B29-9B12-4418-A259-F14F67C4C01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9AF7FA1-810D-4740-945F-0376A93F2E07}" type="slidenum">
              <a:rPr altLang="zh-CN">
                <a:latin typeface="Arial" panose="020B0604020202020204" pitchFamily="34" charset="0"/>
              </a:rPr>
              <a:pPr>
                <a:spcBef>
                  <a:spcPct val="0"/>
                </a:spcBef>
                <a:buFontTx/>
                <a:buNone/>
              </a:pPr>
              <a:t>20</a:t>
            </a:fld>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8B434D2-54B7-40D1-B334-81C1A79A91FC}"/>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ADCA413-AED4-4AD4-A795-FF4475DB78CD}" type="slidenum">
              <a:rPr altLang="zh-CN">
                <a:latin typeface="Arial" panose="020B0604020202020204" pitchFamily="34" charset="0"/>
              </a:rPr>
              <a:pPr>
                <a:spcBef>
                  <a:spcPct val="0"/>
                </a:spcBef>
                <a:buFontTx/>
                <a:buNone/>
              </a:pPr>
              <a:t>2</a:t>
            </a:fld>
            <a:endParaRPr lang="zh-CN" altLang="zh-CN">
              <a:latin typeface="Arial" panose="020B0604020202020204" pitchFamily="34" charset="0"/>
            </a:endParaRPr>
          </a:p>
        </p:txBody>
      </p:sp>
      <p:sp>
        <p:nvSpPr>
          <p:cNvPr id="29699" name="Rectangle 7">
            <a:extLst>
              <a:ext uri="{FF2B5EF4-FFF2-40B4-BE49-F238E27FC236}">
                <a16:creationId xmlns:a16="http://schemas.microsoft.com/office/drawing/2014/main" id="{FD6345F6-26BD-409C-933C-48B29909646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6CBBCEA5-9111-4A08-A29C-9AA11F09341B}" type="slidenum">
              <a:rPr lang="en-US" altLang="zh-CN">
                <a:latin typeface="Arial" panose="020B0604020202020204" pitchFamily="34" charset="0"/>
              </a:rPr>
              <a:pPr algn="r" eaLnBrk="1" hangingPunct="1">
                <a:spcBef>
                  <a:spcPct val="0"/>
                </a:spcBef>
              </a:pPr>
              <a:t>2</a:t>
            </a:fld>
            <a:endParaRPr lang="en-US" altLang="zh-CN">
              <a:latin typeface="Arial" panose="020B0604020202020204" pitchFamily="34" charset="0"/>
            </a:endParaRPr>
          </a:p>
        </p:txBody>
      </p:sp>
      <p:sp>
        <p:nvSpPr>
          <p:cNvPr id="29700" name="Rectangle 2">
            <a:extLst>
              <a:ext uri="{FF2B5EF4-FFF2-40B4-BE49-F238E27FC236}">
                <a16:creationId xmlns:a16="http://schemas.microsoft.com/office/drawing/2014/main" id="{5E9AD771-B187-4CB1-A3E8-7F863B78DFE2}"/>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3">
            <a:extLst>
              <a:ext uri="{FF2B5EF4-FFF2-40B4-BE49-F238E27FC236}">
                <a16:creationId xmlns:a16="http://schemas.microsoft.com/office/drawing/2014/main" id="{7F21280B-84BF-4272-AB0E-1DFEE4E1FC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1F4E727A-491C-40B1-A963-7BB215DA4C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BFF439-95FB-4420-BC00-75C12E5FDE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a:extLst>
              <a:ext uri="{FF2B5EF4-FFF2-40B4-BE49-F238E27FC236}">
                <a16:creationId xmlns:a16="http://schemas.microsoft.com/office/drawing/2014/main" id="{55CB80BA-C61F-46DB-847C-4442DB81BCD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8E053F5-6DBE-46DC-A30B-A1CE2B3CB029}" type="slidenum">
              <a:rPr altLang="zh-CN">
                <a:latin typeface="Arial" panose="020B0604020202020204" pitchFamily="34" charset="0"/>
              </a:rPr>
              <a:pPr>
                <a:spcBef>
                  <a:spcPct val="0"/>
                </a:spcBef>
                <a:buFontTx/>
                <a:buNone/>
              </a:pPr>
              <a:t>21</a:t>
            </a:fld>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5011871C-F83F-4E40-8F75-78A73BA1F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3B436385-D0A4-44A6-B352-98F2FBD1BE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a:extLst>
              <a:ext uri="{FF2B5EF4-FFF2-40B4-BE49-F238E27FC236}">
                <a16:creationId xmlns:a16="http://schemas.microsoft.com/office/drawing/2014/main" id="{B7064D64-A4AB-47F8-A9F3-D4CF4DC7EEF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041FA7-588E-4B97-80DF-C2AC80AA9740}" type="slidenum">
              <a:rPr altLang="zh-CN">
                <a:latin typeface="Arial" panose="020B0604020202020204" pitchFamily="34" charset="0"/>
              </a:rPr>
              <a:pPr>
                <a:spcBef>
                  <a:spcPct val="0"/>
                </a:spcBef>
                <a:buFontTx/>
                <a:buNone/>
              </a:pPr>
              <a:t>22</a:t>
            </a:fld>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998DA1B5-B92B-4C8C-BCDA-42E1A41E72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5D4DDB3D-5051-4B2C-9910-B1131F4CA7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2EF13E8E-F739-461E-BDB8-FCC9029F77C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BD1C07-FDBD-4F1C-812B-19DDCD314489}" type="slidenum">
              <a:rPr altLang="zh-CN">
                <a:latin typeface="Arial" panose="020B0604020202020204" pitchFamily="34" charset="0"/>
              </a:rPr>
              <a:pPr>
                <a:spcBef>
                  <a:spcPct val="0"/>
                </a:spcBef>
                <a:buFontTx/>
                <a:buNone/>
              </a:pPr>
              <a:t>23</a:t>
            </a:fld>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5984D221-DF37-4A95-8874-94D2890873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104761AD-5D49-42FF-875B-9C16F44D9D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a:extLst>
              <a:ext uri="{FF2B5EF4-FFF2-40B4-BE49-F238E27FC236}">
                <a16:creationId xmlns:a16="http://schemas.microsoft.com/office/drawing/2014/main" id="{DD41E517-6C5F-4E7B-93C8-1F2F82E1F8DB}"/>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2C9F244-88E7-4C7F-9D32-85B78DEE1EFC}" type="slidenum">
              <a:rPr altLang="zh-CN">
                <a:latin typeface="Arial" panose="020B0604020202020204" pitchFamily="34" charset="0"/>
              </a:rPr>
              <a:pPr>
                <a:spcBef>
                  <a:spcPct val="0"/>
                </a:spcBef>
                <a:buFontTx/>
                <a:buNone/>
              </a:pPr>
              <a:t>24</a:t>
            </a:fld>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1502C5E0-1C28-4B60-B609-EC8D517511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3050AB14-AEB1-410A-BC98-CDF823E385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6020" name="灯片编号占位符 3">
            <a:extLst>
              <a:ext uri="{FF2B5EF4-FFF2-40B4-BE49-F238E27FC236}">
                <a16:creationId xmlns:a16="http://schemas.microsoft.com/office/drawing/2014/main" id="{B189F03C-1E00-49E3-9A3E-733204E8EC9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8E11DE0-9CC8-432A-B43F-1B0393967E73}" type="slidenum">
              <a:rPr altLang="zh-CN">
                <a:latin typeface="Arial" panose="020B0604020202020204" pitchFamily="34" charset="0"/>
              </a:rPr>
              <a:pPr>
                <a:spcBef>
                  <a:spcPct val="0"/>
                </a:spcBef>
                <a:buFontTx/>
                <a:buNone/>
              </a:pPr>
              <a:t>25</a:t>
            </a:fld>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154E6667-1832-4F9F-86A1-4067AAA072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D0119BA8-8542-4FBE-864C-B52145B282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8068" name="灯片编号占位符 3">
            <a:extLst>
              <a:ext uri="{FF2B5EF4-FFF2-40B4-BE49-F238E27FC236}">
                <a16:creationId xmlns:a16="http://schemas.microsoft.com/office/drawing/2014/main" id="{9DDE6B40-06B9-448F-9B11-1F400DE212C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D8D4BBC-75CE-4A04-8718-234B3C8F2BAA}" type="slidenum">
              <a:rPr altLang="zh-CN">
                <a:latin typeface="Arial" panose="020B0604020202020204" pitchFamily="34" charset="0"/>
              </a:rPr>
              <a:pPr>
                <a:spcBef>
                  <a:spcPct val="0"/>
                </a:spcBef>
                <a:buFontTx/>
                <a:buNone/>
              </a:pPr>
              <a:t>26</a:t>
            </a:fld>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FB183F16-FF8A-475D-819F-6D83E09342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9C665D36-69BF-41CD-BA2F-F9ECE8996B3C}"/>
              </a:ext>
            </a:extLst>
          </p:cNvPr>
          <p:cNvSpPr>
            <a:spLocks noGrp="1"/>
          </p:cNvSpPr>
          <p:nvPr>
            <p:ph type="body" idx="1"/>
          </p:nvPr>
        </p:nvSpPr>
        <p:spPr/>
        <p:txBody>
          <a:bodyPr/>
          <a:lstStyle/>
          <a:p>
            <a:pPr indent="266700">
              <a:defRPr/>
            </a:pPr>
            <a:endParaRPr lang="en-US" altLang="zh-CN" dirty="0">
              <a:latin typeface="Times New Roman" panose="02020603050405020304" pitchFamily="18" charset="0"/>
              <a:cs typeface="Times New Roman" panose="02020603050405020304" pitchFamily="18" charset="0"/>
            </a:endParaRPr>
          </a:p>
          <a:p>
            <a:pPr indent="266700">
              <a:defRPr/>
            </a:pPr>
            <a:r>
              <a:rPr lang="zh-CN" altLang="en-US" dirty="0">
                <a:latin typeface="Times New Roman" panose="02020603050405020304" pitchFamily="18" charset="0"/>
                <a:cs typeface="Times New Roman" panose="02020603050405020304" pitchFamily="18" charset="0"/>
              </a:rPr>
              <a:t>应当注意：在伪首部中的各行的顺序对检验和的计算没有任何影响。此外，增加</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也不影响计算的结果。</a:t>
            </a:r>
          </a:p>
          <a:p>
            <a:pPr>
              <a:defRPr/>
            </a:pPr>
            <a:endParaRPr lang="zh-CN" altLang="en-US" dirty="0"/>
          </a:p>
        </p:txBody>
      </p:sp>
      <p:sp>
        <p:nvSpPr>
          <p:cNvPr id="4" name="灯片编号占位符 3">
            <a:extLst>
              <a:ext uri="{FF2B5EF4-FFF2-40B4-BE49-F238E27FC236}">
                <a16:creationId xmlns:a16="http://schemas.microsoft.com/office/drawing/2014/main" id="{5C5CCC4A-800F-43E6-A197-A0463CFA9A21}"/>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942378-D68F-4F31-8CBF-3DC3832741AE}" type="slidenum">
              <a:rPr altLang="en-US">
                <a:latin typeface="Calibri" panose="020F0502020204030204" pitchFamily="34" charset="0"/>
              </a:rPr>
              <a:pPr/>
              <a:t>27</a:t>
            </a:fld>
            <a:endParaRPr lang="zh-CN"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FAB17368-1DA2-4292-8952-436AE7897F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E6DCBC90-1277-4C95-9F1A-D8F6EB8AE1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a:extLst>
              <a:ext uri="{FF2B5EF4-FFF2-40B4-BE49-F238E27FC236}">
                <a16:creationId xmlns:a16="http://schemas.microsoft.com/office/drawing/2014/main" id="{D8363FC0-D59D-4047-8578-79E109876A1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8CE8123-EEEA-4A45-AED8-D740479D4EB8}" type="slidenum">
              <a:rPr altLang="zh-CN">
                <a:latin typeface="Arial" panose="020B0604020202020204" pitchFamily="34" charset="0"/>
              </a:rPr>
              <a:pPr>
                <a:spcBef>
                  <a:spcPct val="0"/>
                </a:spcBef>
                <a:buFontTx/>
                <a:buNone/>
              </a:pPr>
              <a:t>30</a:t>
            </a:fld>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E3F26382-A682-40DF-97D9-002B6FD305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a:extLst>
              <a:ext uri="{FF2B5EF4-FFF2-40B4-BE49-F238E27FC236}">
                <a16:creationId xmlns:a16="http://schemas.microsoft.com/office/drawing/2014/main" id="{30680B08-85FE-448B-A63C-02F840162D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5236" name="灯片编号占位符 3">
            <a:extLst>
              <a:ext uri="{FF2B5EF4-FFF2-40B4-BE49-F238E27FC236}">
                <a16:creationId xmlns:a16="http://schemas.microsoft.com/office/drawing/2014/main" id="{012B08D3-0434-4795-9243-76E1BB2981F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4D964C6-C3A8-469C-A29F-2FEF0F3D3C37}" type="slidenum">
              <a:rPr altLang="zh-CN">
                <a:latin typeface="Arial" panose="020B0604020202020204" pitchFamily="34" charset="0"/>
              </a:rPr>
              <a:pPr>
                <a:spcBef>
                  <a:spcPct val="0"/>
                </a:spcBef>
                <a:buFontTx/>
                <a:buNone/>
              </a:pPr>
              <a:t>31</a:t>
            </a:fld>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B8F1D64-71BC-40DF-A377-CB81793D0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a:extLst>
              <a:ext uri="{FF2B5EF4-FFF2-40B4-BE49-F238E27FC236}">
                <a16:creationId xmlns:a16="http://schemas.microsoft.com/office/drawing/2014/main" id="{4E3ACDEE-75DE-49AC-B678-89E1C86FED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TCP</a:t>
            </a:r>
            <a:r>
              <a:rPr lang="zh-CN" altLang="en-US"/>
              <a:t>的校验和与</a:t>
            </a:r>
            <a:r>
              <a:rPr lang="en-US" altLang="zh-CN"/>
              <a:t>UDP</a:t>
            </a:r>
            <a:r>
              <a:rPr lang="zh-CN" altLang="en-US"/>
              <a:t>的校验和计算过程是一样的。但是，</a:t>
            </a:r>
            <a:r>
              <a:rPr lang="en-US" altLang="zh-CN"/>
              <a:t>UDP</a:t>
            </a:r>
            <a:r>
              <a:rPr lang="zh-CN" altLang="en-US"/>
              <a:t>是否使用校验和是可选的，而</a:t>
            </a:r>
            <a:r>
              <a:rPr lang="en-US" altLang="zh-CN"/>
              <a:t>TCP</a:t>
            </a:r>
            <a:r>
              <a:rPr lang="zh-CN" altLang="en-US"/>
              <a:t>使用校验和则是强制性的。为了同样的目的，同样的伪首部要加到报文段上。但对于</a:t>
            </a:r>
            <a:r>
              <a:rPr lang="en-US" altLang="zh-CN"/>
              <a:t>TCP</a:t>
            </a:r>
            <a:r>
              <a:rPr lang="zh-CN" altLang="en-US"/>
              <a:t>的伪首部，高层协议类型字段的值是</a:t>
            </a:r>
            <a:r>
              <a:rPr lang="en-US" altLang="zh-CN"/>
              <a:t>6</a:t>
            </a:r>
            <a:endParaRPr lang="zh-CN" altLang="en-US"/>
          </a:p>
        </p:txBody>
      </p:sp>
      <p:sp>
        <p:nvSpPr>
          <p:cNvPr id="97284" name="灯片编号占位符 3">
            <a:extLst>
              <a:ext uri="{FF2B5EF4-FFF2-40B4-BE49-F238E27FC236}">
                <a16:creationId xmlns:a16="http://schemas.microsoft.com/office/drawing/2014/main" id="{470D87E7-C47F-4B9C-9AAE-5BBE1EE09F81}"/>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57E89D-9048-42C1-8F68-A3C86B0EADD9}" type="slidenum">
              <a:rPr altLang="zh-CN">
                <a:latin typeface="Arial" panose="020B0604020202020204" pitchFamily="34" charset="0"/>
              </a:rPr>
              <a:pPr>
                <a:spcBef>
                  <a:spcPct val="0"/>
                </a:spcBef>
                <a:buFontTx/>
                <a:buNone/>
              </a:pPr>
              <a:t>32</a:t>
            </a:fld>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09093D92-E820-4E2B-A298-480179F3FC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4815B94A-CE8C-465D-8055-20098C3DFD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4036" name="灯片编号占位符 3">
            <a:extLst>
              <a:ext uri="{FF2B5EF4-FFF2-40B4-BE49-F238E27FC236}">
                <a16:creationId xmlns:a16="http://schemas.microsoft.com/office/drawing/2014/main" id="{661F1880-A83C-4823-B01C-49BB3C1F99D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8D0A7DD-9018-4507-9C16-6CAFF95BE813}" type="slidenum">
              <a:rPr altLang="zh-CN">
                <a:latin typeface="Arial" panose="020B0604020202020204" pitchFamily="34" charset="0"/>
              </a:rPr>
              <a:pPr>
                <a:spcBef>
                  <a:spcPct val="0"/>
                </a:spcBef>
                <a:buFontTx/>
                <a:buNone/>
              </a:pPr>
              <a:t>3</a:t>
            </a:fld>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58155E22-F299-4108-9389-E9BC70F5C3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8392A242-77B2-48F4-9E05-DCA969D344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9332" name="灯片编号占位符 3">
            <a:extLst>
              <a:ext uri="{FF2B5EF4-FFF2-40B4-BE49-F238E27FC236}">
                <a16:creationId xmlns:a16="http://schemas.microsoft.com/office/drawing/2014/main" id="{B2C95799-C1EC-4589-87A7-45B7C566802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3EFC89-F0DB-4E74-9A93-BD60157AC68A}" type="slidenum">
              <a:rPr altLang="zh-CN">
                <a:latin typeface="Arial" panose="020B0604020202020204" pitchFamily="34" charset="0"/>
              </a:rPr>
              <a:pPr>
                <a:spcBef>
                  <a:spcPct val="0"/>
                </a:spcBef>
                <a:buFontTx/>
                <a:buNone/>
              </a:pPr>
              <a:t>33</a:t>
            </a:fld>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9620CDA0-7759-4A29-8382-42E4CB168F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a:extLst>
              <a:ext uri="{FF2B5EF4-FFF2-40B4-BE49-F238E27FC236}">
                <a16:creationId xmlns:a16="http://schemas.microsoft.com/office/drawing/2014/main" id="{8D2604BD-6F29-428C-815E-C49CF078CB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1380" name="灯片编号占位符 3">
            <a:extLst>
              <a:ext uri="{FF2B5EF4-FFF2-40B4-BE49-F238E27FC236}">
                <a16:creationId xmlns:a16="http://schemas.microsoft.com/office/drawing/2014/main" id="{E5C3FACF-FF10-478F-AFDC-D252D85E3598}"/>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A79AC9-B601-47DE-85C8-107177C10B70}" type="slidenum">
              <a:rPr altLang="zh-CN">
                <a:latin typeface="Arial" panose="020B0604020202020204" pitchFamily="34" charset="0"/>
              </a:rPr>
              <a:pPr>
                <a:spcBef>
                  <a:spcPct val="0"/>
                </a:spcBef>
                <a:buFontTx/>
                <a:buNone/>
              </a:pPr>
              <a:t>34</a:t>
            </a:fld>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5E46AF48-F075-4753-8C8C-DDFBECA91D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a:extLst>
              <a:ext uri="{FF2B5EF4-FFF2-40B4-BE49-F238E27FC236}">
                <a16:creationId xmlns:a16="http://schemas.microsoft.com/office/drawing/2014/main" id="{37EB9783-4BB7-4EB4-9A67-4E8DB639BC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3428" name="灯片编号占位符 3">
            <a:extLst>
              <a:ext uri="{FF2B5EF4-FFF2-40B4-BE49-F238E27FC236}">
                <a16:creationId xmlns:a16="http://schemas.microsoft.com/office/drawing/2014/main" id="{39F6F5A8-F0CA-4A4F-9C18-4CFE7D67360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A5FC28-E49E-4FEA-9398-72A9D5B1EB30}" type="slidenum">
              <a:rPr altLang="zh-CN">
                <a:latin typeface="Arial" panose="020B0604020202020204" pitchFamily="34" charset="0"/>
              </a:rPr>
              <a:pPr>
                <a:spcBef>
                  <a:spcPct val="0"/>
                </a:spcBef>
                <a:buFontTx/>
                <a:buNone/>
              </a:pPr>
              <a:t>35</a:t>
            </a:fld>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266DAEE7-EE86-4DC9-9AEE-147DFA3C2B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a:extLst>
              <a:ext uri="{FF2B5EF4-FFF2-40B4-BE49-F238E27FC236}">
                <a16:creationId xmlns:a16="http://schemas.microsoft.com/office/drawing/2014/main" id="{695F8628-E153-4C04-B148-13D7F51A6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5476" name="灯片编号占位符 3">
            <a:extLst>
              <a:ext uri="{FF2B5EF4-FFF2-40B4-BE49-F238E27FC236}">
                <a16:creationId xmlns:a16="http://schemas.microsoft.com/office/drawing/2014/main" id="{19BCFAFD-F052-4A3B-890A-863C0AA6BCA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8EACAC-4092-4623-A1F6-C1223CFAFD16}" type="slidenum">
              <a:rPr altLang="zh-CN">
                <a:latin typeface="Arial" panose="020B0604020202020204" pitchFamily="34" charset="0"/>
              </a:rPr>
              <a:pPr>
                <a:spcBef>
                  <a:spcPct val="0"/>
                </a:spcBef>
                <a:buFontTx/>
                <a:buNone/>
              </a:pPr>
              <a:t>36</a:t>
            </a:fld>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AF6AF6B5-D56C-43EE-97BE-DA6A73FD37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53F03A4C-B8CE-4119-AC0D-F9260171A8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t" latinLnBrk="1"/>
            <a:r>
              <a:rPr lang="en-US" altLang="zh-CN">
                <a:latin typeface="Times New Roman" panose="02020603050405020304" pitchFamily="18" charset="0"/>
                <a:cs typeface="Times New Roman" panose="02020603050405020304" pitchFamily="18" charset="0"/>
              </a:rPr>
              <a:t>string</a:t>
            </a:r>
            <a:r>
              <a:rPr lang="zh-CN" altLang="en-US">
                <a:latin typeface="Times New Roman" panose="02020603050405020304" pitchFamily="18" charset="0"/>
                <a:cs typeface="Times New Roman" panose="02020603050405020304" pitchFamily="18" charset="0"/>
              </a:rPr>
              <a:t>必须是</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个字符的</a:t>
            </a:r>
            <a:r>
              <a:rPr lang="en-US" altLang="zh-CN">
                <a:latin typeface="Times New Roman" panose="02020603050405020304" pitchFamily="18" charset="0"/>
                <a:cs typeface="Times New Roman" panose="02020603050405020304" pitchFamily="18" charset="0"/>
              </a:rPr>
              <a:t>16</a:t>
            </a:r>
            <a:r>
              <a:rPr lang="zh-CN" altLang="en-US">
                <a:latin typeface="Times New Roman" panose="02020603050405020304" pitchFamily="18" charset="0"/>
                <a:cs typeface="Times New Roman" panose="02020603050405020304" pitchFamily="18" charset="0"/>
              </a:rPr>
              <a:t>进制的形式。</a:t>
            </a:r>
            <a:r>
              <a:rPr lang="en-US" altLang="zh-CN">
                <a:latin typeface="Times New Roman" panose="02020603050405020304" pitchFamily="18" charset="0"/>
                <a:cs typeface="Times New Roman" panose="02020603050405020304" pitchFamily="18" charset="0"/>
              </a:rPr>
              <a:t>”6162 6a 6b’, </a:t>
            </a:r>
            <a:r>
              <a:rPr lang="zh-CN" altLang="en-US">
                <a:latin typeface="Times New Roman" panose="02020603050405020304" pitchFamily="18" charset="0"/>
                <a:cs typeface="Times New Roman" panose="02020603050405020304" pitchFamily="18" charset="0"/>
              </a:rPr>
              <a:t>空格将被忽略</a:t>
            </a:r>
            <a:endParaRPr lang="en-US" altLang="zh-CN">
              <a:latin typeface="Times New Roman" panose="02020603050405020304" pitchFamily="18" charset="0"/>
              <a:cs typeface="Times New Roman" panose="02020603050405020304" pitchFamily="18" charset="0"/>
            </a:endParaRPr>
          </a:p>
          <a:p>
            <a:pPr fontAlgn="t" latinLnBrk="1"/>
            <a:endParaRPr lang="en-US" altLang="zh-CN" u="sng">
              <a:hlinkClick r:id="rId3"/>
            </a:endParaRPr>
          </a:p>
          <a:p>
            <a:pPr fontAlgn="t" latinLnBrk="1"/>
            <a:r>
              <a:rPr lang="en-US" altLang="zh-CN" u="sng">
                <a:hlinkClick r:id="rId3"/>
              </a:rPr>
              <a:t>chr(x)</a:t>
            </a:r>
            <a:endParaRPr lang="zh-CN" altLang="en-US"/>
          </a:p>
          <a:p>
            <a:pPr fontAlgn="t" latinLnBrk="1"/>
            <a:r>
              <a:rPr lang="zh-CN" altLang="en-US"/>
              <a:t>将一个整数转换为一个字符</a:t>
            </a:r>
          </a:p>
          <a:p>
            <a:pPr fontAlgn="t" latinLnBrk="1"/>
            <a:r>
              <a:rPr lang="en-US" altLang="zh-CN" u="sng">
                <a:hlinkClick r:id="rId4"/>
              </a:rPr>
              <a:t>ord(x)</a:t>
            </a:r>
            <a:endParaRPr lang="zh-CN" altLang="en-US"/>
          </a:p>
          <a:p>
            <a:pPr fontAlgn="t" latinLnBrk="1"/>
            <a:r>
              <a:rPr lang="zh-CN" altLang="en-US"/>
              <a:t>将一个字符转换为它的整数值</a:t>
            </a:r>
          </a:p>
          <a:p>
            <a:pPr fontAlgn="t" latinLnBrk="1"/>
            <a:r>
              <a:rPr lang="en-US" altLang="zh-CN" u="sng">
                <a:hlinkClick r:id="rId5"/>
              </a:rPr>
              <a:t>hex(x)</a:t>
            </a:r>
            <a:endParaRPr lang="zh-CN" altLang="en-US"/>
          </a:p>
          <a:p>
            <a:pPr fontAlgn="t" latinLnBrk="1"/>
            <a:r>
              <a:rPr lang="zh-CN" altLang="en-US"/>
              <a:t>将一个整数转换为一个十六进制字符串</a:t>
            </a:r>
          </a:p>
          <a:p>
            <a:pPr fontAlgn="t" latinLnBrk="1"/>
            <a:r>
              <a:rPr lang="en-US" altLang="zh-CN" u="sng">
                <a:hlinkClick r:id="rId6"/>
              </a:rPr>
              <a:t>oct(x)</a:t>
            </a:r>
            <a:endParaRPr lang="zh-CN" altLang="en-US"/>
          </a:p>
          <a:p>
            <a:pPr fontAlgn="t" latinLnBrk="1"/>
            <a:r>
              <a:rPr lang="zh-CN" altLang="en-US"/>
              <a:t>将一个整数转换为一个八进制字符串</a:t>
            </a: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D7EFE7F2-25DB-40CD-9874-551EB1F95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a:extLst>
              <a:ext uri="{FF2B5EF4-FFF2-40B4-BE49-F238E27FC236}">
                <a16:creationId xmlns:a16="http://schemas.microsoft.com/office/drawing/2014/main" id="{D5EF763B-2737-48AE-B2FC-773971575E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manually</a:t>
            </a:r>
            <a:r>
              <a:rPr lang="zh-CN" altLang="en-US"/>
              <a:t>手动地</a:t>
            </a:r>
          </a:p>
        </p:txBody>
      </p:sp>
      <p:sp>
        <p:nvSpPr>
          <p:cNvPr id="4" name="灯片编号占位符 3">
            <a:extLst>
              <a:ext uri="{FF2B5EF4-FFF2-40B4-BE49-F238E27FC236}">
                <a16:creationId xmlns:a16="http://schemas.microsoft.com/office/drawing/2014/main" id="{A1435252-B3DB-469A-9A7C-0D7FE2DC0B11}"/>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EFDE44-B448-48A5-BC69-0E4C730A37E5}" type="slidenum">
              <a:rPr altLang="en-US">
                <a:latin typeface="Calibri" panose="020F0502020204030204" pitchFamily="34" charset="0"/>
              </a:rPr>
              <a:pPr/>
              <a:t>46</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C70D1B1-1DE5-46E3-84E4-CB16D311FB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5EBF2752-C814-49EA-B304-AE7B3692DE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6084" name="灯片编号占位符 3">
            <a:extLst>
              <a:ext uri="{FF2B5EF4-FFF2-40B4-BE49-F238E27FC236}">
                <a16:creationId xmlns:a16="http://schemas.microsoft.com/office/drawing/2014/main" id="{4BD27D73-FF5F-4662-85A2-F3AD5F99090C}"/>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91E4DAD-260D-4C34-8FFD-579B6D151811}" type="slidenum">
              <a:rPr altLang="zh-CN">
                <a:latin typeface="Arial" panose="020B0604020202020204" pitchFamily="34" charset="0"/>
              </a:rPr>
              <a:pPr>
                <a:spcBef>
                  <a:spcPct val="0"/>
                </a:spcBef>
                <a:buFontTx/>
                <a:buNone/>
              </a:pPr>
              <a:t>4</a:t>
            </a:fld>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BDEEA8D7-DB28-4E9B-B990-FD5EE6F5B4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05B1E0A8-DE76-4C89-9566-E386C06227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48132" name="灯片编号占位符 3">
            <a:extLst>
              <a:ext uri="{FF2B5EF4-FFF2-40B4-BE49-F238E27FC236}">
                <a16:creationId xmlns:a16="http://schemas.microsoft.com/office/drawing/2014/main" id="{629FD4F5-2CDC-4295-B6CF-012A731F1848}"/>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276FF6-C40A-4B2B-AD5E-369389675395}" type="slidenum">
              <a:rPr altLang="zh-CN">
                <a:latin typeface="Arial" panose="020B0604020202020204" pitchFamily="34" charset="0"/>
              </a:rPr>
              <a:pPr>
                <a:spcBef>
                  <a:spcPct val="0"/>
                </a:spcBef>
                <a:buFontTx/>
                <a:buNone/>
              </a:pPr>
              <a:t>5</a:t>
            </a:fld>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3012A0D9-44D4-42F7-942B-953ADABDD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1851D990-91B5-4CE1-A211-1DED4C4FDE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0180" name="灯片编号占位符 3">
            <a:extLst>
              <a:ext uri="{FF2B5EF4-FFF2-40B4-BE49-F238E27FC236}">
                <a16:creationId xmlns:a16="http://schemas.microsoft.com/office/drawing/2014/main" id="{3E657278-3559-4348-B85B-DCE267A04ED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A388D04-0142-415E-8840-DCFC37FE95D1}" type="slidenum">
              <a:rPr altLang="zh-CN">
                <a:latin typeface="Arial" panose="020B0604020202020204" pitchFamily="34" charset="0"/>
              </a:rPr>
              <a:pPr>
                <a:spcBef>
                  <a:spcPct val="0"/>
                </a:spcBef>
                <a:buFontTx/>
                <a:buNone/>
              </a:pPr>
              <a:t>6</a:t>
            </a:fld>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504356A-F31A-43E3-B956-2D73E85968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586CF38A-322A-4AB7-8BF7-F8F8BEE233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2228" name="灯片编号占位符 3">
            <a:extLst>
              <a:ext uri="{FF2B5EF4-FFF2-40B4-BE49-F238E27FC236}">
                <a16:creationId xmlns:a16="http://schemas.microsoft.com/office/drawing/2014/main" id="{0065D285-9919-40E6-B6B4-2E316868BEF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25343E-A2F9-4016-B6AA-05A2E84F78F4}" type="slidenum">
              <a:rPr altLang="zh-CN">
                <a:latin typeface="Arial" panose="020B0604020202020204" pitchFamily="34" charset="0"/>
              </a:rPr>
              <a:pPr>
                <a:spcBef>
                  <a:spcPct val="0"/>
                </a:spcBef>
                <a:buFontTx/>
                <a:buNone/>
              </a:pPr>
              <a:t>7</a:t>
            </a:fld>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F70C240F-5A15-47ED-8AFA-7F6249D395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B354F9C6-9E5E-4A0D-82E6-963658E01D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4276" name="灯片编号占位符 3">
            <a:extLst>
              <a:ext uri="{FF2B5EF4-FFF2-40B4-BE49-F238E27FC236}">
                <a16:creationId xmlns:a16="http://schemas.microsoft.com/office/drawing/2014/main" id="{44A6E97A-2B86-4202-85ED-015B95DA662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3ABDEE4-48A6-4A9A-865E-A8642441D313}" type="slidenum">
              <a:rPr altLang="zh-CN">
                <a:latin typeface="Arial" panose="020B0604020202020204" pitchFamily="34" charset="0"/>
              </a:rPr>
              <a:pPr>
                <a:spcBef>
                  <a:spcPct val="0"/>
                </a:spcBef>
                <a:buFontTx/>
                <a:buNone/>
              </a:pPr>
              <a:t>8</a:t>
            </a:fld>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FE8255EC-49FC-4EB9-B979-249887304E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BBB9B896-0B60-40E5-8543-7E374E9767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endParaRPr lang="en-US" altLang="zh-CN"/>
          </a:p>
          <a:p>
            <a:r>
              <a:rPr lang="zh-CN" altLang="en-US"/>
              <a:t>（</a:t>
            </a:r>
            <a:r>
              <a:rPr lang="en-US" altLang="zh-CN"/>
              <a:t>5</a:t>
            </a:r>
            <a:r>
              <a:rPr lang="zh-CN" altLang="en-US"/>
              <a:t>）标识（Identification）：16位，用于标识IP数据报，如果因为数据链路层帧数据段长度限制（也就是MTU，支持的最大传输单元），IP数据报需要进行分片发送，则每个分片的IP数据报标识都是一致的。</a:t>
            </a:r>
          </a:p>
          <a:p>
            <a:endParaRPr lang="en-US" altLang="zh-CN"/>
          </a:p>
        </p:txBody>
      </p:sp>
      <p:sp>
        <p:nvSpPr>
          <p:cNvPr id="56324" name="灯片编号占位符 3">
            <a:extLst>
              <a:ext uri="{FF2B5EF4-FFF2-40B4-BE49-F238E27FC236}">
                <a16:creationId xmlns:a16="http://schemas.microsoft.com/office/drawing/2014/main" id="{2B72E00D-93F8-465A-BF08-127DB8EE5ACA}"/>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B447D16-2444-4A22-A5A4-1A64EA82EC70}" type="slidenum">
              <a:rPr altLang="zh-CN">
                <a:latin typeface="Arial" panose="020B0604020202020204" pitchFamily="34" charset="0"/>
              </a:rPr>
              <a:pPr>
                <a:spcBef>
                  <a:spcPct val="0"/>
                </a:spcBef>
                <a:buFontTx/>
                <a:buNone/>
              </a:pPr>
              <a:t>9</a:t>
            </a:fld>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0ED60BEF-614C-4DF8-89CC-D5544A79B550}"/>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E967943-108C-4B10-BA08-0107254496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EEA3CD7-A801-4B36-8015-C106DBCF13EC}"/>
              </a:ext>
            </a:extLst>
          </p:cNvPr>
          <p:cNvSpPr>
            <a:spLocks noGrp="1"/>
          </p:cNvSpPr>
          <p:nvPr>
            <p:ph type="sldNum" sz="quarter" idx="12"/>
          </p:nvPr>
        </p:nvSpPr>
        <p:spPr/>
        <p:txBody>
          <a:bodyPr/>
          <a:lstStyle>
            <a:lvl1pPr>
              <a:defRPr/>
            </a:lvl1pPr>
          </a:lstStyle>
          <a:p>
            <a:fld id="{DC97D5FA-9700-46E9-BE65-9A8FE6B0D8B9}" type="slidenum">
              <a:rPr altLang="en-US"/>
              <a:pPr/>
              <a:t>‹#›</a:t>
            </a:fld>
            <a:endParaRPr lang="zh-CN" altLang="en-US"/>
          </a:p>
        </p:txBody>
      </p:sp>
    </p:spTree>
    <p:extLst>
      <p:ext uri="{BB962C8B-B14F-4D97-AF65-F5344CB8AC3E}">
        <p14:creationId xmlns:p14="http://schemas.microsoft.com/office/powerpoint/2010/main" val="197693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4A7CDD8-293C-4AD4-A6FC-41ED8B5C9054}"/>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715AF55-14F2-4524-B2C6-FBD0EEF1659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348762-FB00-412A-9035-E5055A55BD82}"/>
              </a:ext>
            </a:extLst>
          </p:cNvPr>
          <p:cNvSpPr>
            <a:spLocks noGrp="1"/>
          </p:cNvSpPr>
          <p:nvPr>
            <p:ph type="sldNum" sz="quarter" idx="12"/>
          </p:nvPr>
        </p:nvSpPr>
        <p:spPr/>
        <p:txBody>
          <a:bodyPr/>
          <a:lstStyle>
            <a:lvl1pPr>
              <a:defRPr/>
            </a:lvl1pPr>
          </a:lstStyle>
          <a:p>
            <a:fld id="{A2729F94-75C2-4659-88B3-80674CBA597A}" type="slidenum">
              <a:rPr altLang="en-US"/>
              <a:pPr/>
              <a:t>‹#›</a:t>
            </a:fld>
            <a:endParaRPr lang="zh-CN" altLang="en-US"/>
          </a:p>
        </p:txBody>
      </p:sp>
    </p:spTree>
    <p:extLst>
      <p:ext uri="{BB962C8B-B14F-4D97-AF65-F5344CB8AC3E}">
        <p14:creationId xmlns:p14="http://schemas.microsoft.com/office/powerpoint/2010/main" val="61276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2B73490-16CB-4DED-8A25-D44AC7FB3393}"/>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7FCB8C2-AE9E-4D37-B5C2-C694DA79629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6454F5-D6B9-4C15-B84C-D975E9678D5C}"/>
              </a:ext>
            </a:extLst>
          </p:cNvPr>
          <p:cNvSpPr>
            <a:spLocks noGrp="1"/>
          </p:cNvSpPr>
          <p:nvPr>
            <p:ph type="sldNum" sz="quarter" idx="12"/>
          </p:nvPr>
        </p:nvSpPr>
        <p:spPr/>
        <p:txBody>
          <a:bodyPr/>
          <a:lstStyle>
            <a:lvl1pPr>
              <a:defRPr/>
            </a:lvl1pPr>
          </a:lstStyle>
          <a:p>
            <a:fld id="{A1552329-BD21-4321-AE58-33B48335A9FE}" type="slidenum">
              <a:rPr altLang="en-US"/>
              <a:pPr/>
              <a:t>‹#›</a:t>
            </a:fld>
            <a:endParaRPr lang="zh-CN" altLang="en-US"/>
          </a:p>
        </p:txBody>
      </p:sp>
    </p:spTree>
    <p:extLst>
      <p:ext uri="{BB962C8B-B14F-4D97-AF65-F5344CB8AC3E}">
        <p14:creationId xmlns:p14="http://schemas.microsoft.com/office/powerpoint/2010/main" val="133008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B5917AE-1D6C-4323-AD7A-7E21D64DBE90}"/>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54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054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0643ADC0-95B9-4BC2-AF2A-DE96CBB6F5AB}"/>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B78F0E-D182-4687-9387-C25B9EDAACE8}"/>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D737F81-DA67-4B42-8BB3-3261126E8142}"/>
              </a:ext>
            </a:extLst>
          </p:cNvPr>
          <p:cNvSpPr>
            <a:spLocks noGrp="1" noChangeArrowheads="1"/>
          </p:cNvSpPr>
          <p:nvPr>
            <p:ph type="sldNum" sz="quarter" idx="12"/>
          </p:nvPr>
        </p:nvSpPr>
        <p:spPr>
          <a:xfrm>
            <a:off x="6553200" y="6248400"/>
            <a:ext cx="1905000" cy="457200"/>
          </a:xfrm>
        </p:spPr>
        <p:txBody>
          <a:bodyPr/>
          <a:lstStyle>
            <a:lvl1pPr>
              <a:defRPr/>
            </a:lvl1pPr>
          </a:lstStyle>
          <a:p>
            <a:fld id="{91F9BF09-ADCC-42AA-93F8-7894ACF9759D}" type="slidenum">
              <a:rPr altLang="en-US"/>
              <a:pPr/>
              <a:t>‹#›</a:t>
            </a:fld>
            <a:endParaRPr lang="zh-CN" altLang="en-US"/>
          </a:p>
        </p:txBody>
      </p:sp>
    </p:spTree>
    <p:extLst>
      <p:ext uri="{BB962C8B-B14F-4D97-AF65-F5344CB8AC3E}">
        <p14:creationId xmlns:p14="http://schemas.microsoft.com/office/powerpoint/2010/main" val="408689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4156D4F-83B7-443E-8F32-24AECEFC7759}"/>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00D16A1-F1AB-4D22-81A0-841ABE465B0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68B94F1-9138-4CC3-9E1D-DFCC25FCF337}"/>
              </a:ext>
            </a:extLst>
          </p:cNvPr>
          <p:cNvSpPr>
            <a:spLocks noGrp="1"/>
          </p:cNvSpPr>
          <p:nvPr>
            <p:ph type="sldNum" sz="quarter" idx="12"/>
          </p:nvPr>
        </p:nvSpPr>
        <p:spPr/>
        <p:txBody>
          <a:bodyPr/>
          <a:lstStyle>
            <a:lvl1pPr>
              <a:defRPr/>
            </a:lvl1pPr>
          </a:lstStyle>
          <a:p>
            <a:fld id="{5E3B3BED-9C32-4B85-9386-3F47C6449441}" type="slidenum">
              <a:rPr altLang="en-US"/>
              <a:pPr/>
              <a:t>‹#›</a:t>
            </a:fld>
            <a:endParaRPr lang="zh-CN" altLang="en-US"/>
          </a:p>
        </p:txBody>
      </p:sp>
    </p:spTree>
    <p:extLst>
      <p:ext uri="{BB962C8B-B14F-4D97-AF65-F5344CB8AC3E}">
        <p14:creationId xmlns:p14="http://schemas.microsoft.com/office/powerpoint/2010/main" val="307159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31EF519D-D8AE-410F-A5A2-A245E0C2F41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CF5D600E-462D-4740-967C-ECE20B14C17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4506566D-545C-4D52-88E2-D21DC075F7A8}"/>
              </a:ext>
            </a:extLst>
          </p:cNvPr>
          <p:cNvSpPr>
            <a:spLocks noGrp="1"/>
          </p:cNvSpPr>
          <p:nvPr>
            <p:ph type="sldNum" sz="quarter" idx="12"/>
          </p:nvPr>
        </p:nvSpPr>
        <p:spPr/>
        <p:txBody>
          <a:bodyPr/>
          <a:lstStyle>
            <a:lvl1pPr>
              <a:defRPr/>
            </a:lvl1pPr>
          </a:lstStyle>
          <a:p>
            <a:fld id="{C1048BFE-F93E-430D-828A-B01508956525}" type="slidenum">
              <a:rPr altLang="en-US"/>
              <a:pPr/>
              <a:t>‹#›</a:t>
            </a:fld>
            <a:endParaRPr lang="zh-CN" altLang="en-US"/>
          </a:p>
        </p:txBody>
      </p:sp>
    </p:spTree>
    <p:extLst>
      <p:ext uri="{BB962C8B-B14F-4D97-AF65-F5344CB8AC3E}">
        <p14:creationId xmlns:p14="http://schemas.microsoft.com/office/powerpoint/2010/main" val="187719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7B3DB6BC-2124-4B81-89C4-38C3F47C4C3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811AB9DB-E328-4A9F-B8C6-1143A1ACE840}"/>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D6FDE9FE-C43D-421E-86C3-92F5BC412F24}"/>
              </a:ext>
            </a:extLst>
          </p:cNvPr>
          <p:cNvSpPr>
            <a:spLocks noGrp="1"/>
          </p:cNvSpPr>
          <p:nvPr>
            <p:ph type="sldNum" sz="quarter" idx="12"/>
          </p:nvPr>
        </p:nvSpPr>
        <p:spPr/>
        <p:txBody>
          <a:bodyPr/>
          <a:lstStyle>
            <a:lvl1pPr>
              <a:defRPr/>
            </a:lvl1pPr>
          </a:lstStyle>
          <a:p>
            <a:fld id="{7100BB41-ADE0-4E44-8CC1-3C6DF275CBA3}" type="slidenum">
              <a:rPr altLang="en-US"/>
              <a:pPr/>
              <a:t>‹#›</a:t>
            </a:fld>
            <a:endParaRPr lang="zh-CN" altLang="en-US"/>
          </a:p>
        </p:txBody>
      </p:sp>
    </p:spTree>
    <p:extLst>
      <p:ext uri="{BB962C8B-B14F-4D97-AF65-F5344CB8AC3E}">
        <p14:creationId xmlns:p14="http://schemas.microsoft.com/office/powerpoint/2010/main" val="75459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F02F4ED4-1BE5-4A6E-BF00-A6E7A6E3D577}"/>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3F357291-FFB7-43A6-BBE6-13BECD0C55A7}"/>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B4E71D63-4F8A-4BA9-8B53-757F0575A2BF}"/>
              </a:ext>
            </a:extLst>
          </p:cNvPr>
          <p:cNvSpPr>
            <a:spLocks noGrp="1"/>
          </p:cNvSpPr>
          <p:nvPr>
            <p:ph type="sldNum" sz="quarter" idx="12"/>
          </p:nvPr>
        </p:nvSpPr>
        <p:spPr/>
        <p:txBody>
          <a:bodyPr/>
          <a:lstStyle>
            <a:lvl1pPr>
              <a:defRPr/>
            </a:lvl1pPr>
          </a:lstStyle>
          <a:p>
            <a:fld id="{D4767E8A-C343-442D-A5E0-D5FC63C352F0}" type="slidenum">
              <a:rPr altLang="en-US"/>
              <a:pPr/>
              <a:t>‹#›</a:t>
            </a:fld>
            <a:endParaRPr lang="zh-CN" altLang="en-US"/>
          </a:p>
        </p:txBody>
      </p:sp>
    </p:spTree>
    <p:extLst>
      <p:ext uri="{BB962C8B-B14F-4D97-AF65-F5344CB8AC3E}">
        <p14:creationId xmlns:p14="http://schemas.microsoft.com/office/powerpoint/2010/main" val="2987229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F913DDB1-DB68-47F8-A1D0-1D8F9D2F48C8}"/>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82D12928-8B4E-4E6E-804B-B7FA304CC03B}"/>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C64EEF89-3C36-4A3C-9B1E-A4A7EF17158C}"/>
              </a:ext>
            </a:extLst>
          </p:cNvPr>
          <p:cNvSpPr>
            <a:spLocks noGrp="1"/>
          </p:cNvSpPr>
          <p:nvPr>
            <p:ph type="sldNum" sz="quarter" idx="12"/>
          </p:nvPr>
        </p:nvSpPr>
        <p:spPr/>
        <p:txBody>
          <a:bodyPr/>
          <a:lstStyle>
            <a:lvl1pPr>
              <a:defRPr/>
            </a:lvl1pPr>
          </a:lstStyle>
          <a:p>
            <a:fld id="{1A99285E-C861-414A-A97A-818F5B257939}" type="slidenum">
              <a:rPr altLang="en-US"/>
              <a:pPr/>
              <a:t>‹#›</a:t>
            </a:fld>
            <a:endParaRPr lang="zh-CN" altLang="en-US"/>
          </a:p>
        </p:txBody>
      </p:sp>
    </p:spTree>
    <p:extLst>
      <p:ext uri="{BB962C8B-B14F-4D97-AF65-F5344CB8AC3E}">
        <p14:creationId xmlns:p14="http://schemas.microsoft.com/office/powerpoint/2010/main" val="1124463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72DE939-9736-4487-8ACC-4292F726C2FC}"/>
              </a:ext>
            </a:extLst>
          </p:cNvPr>
          <p:cNvSpPr>
            <a:spLocks noGrp="1" noChangeArrowheads="1"/>
          </p:cNvSpPr>
          <p:nvPr>
            <p:ph type="dt" sz="half" idx="10"/>
          </p:nvPr>
        </p:nvSpPr>
        <p:spPr/>
        <p:txBody>
          <a:bodyPr/>
          <a:lstStyle>
            <a:lvl1pPr>
              <a:defRPr/>
            </a:lvl1pPr>
          </a:lstStyle>
          <a:p>
            <a:pPr>
              <a:defRPr/>
            </a:pPr>
            <a:fld id="{7FCB5ACC-EBC6-4FB0-8842-F0CD1EE8B9E2}" type="datetimeFigureOut">
              <a:rPr lang="zh-CN" altLang="en-US"/>
              <a:pPr>
                <a:defRPr/>
              </a:pPr>
              <a:t>2022/3/6/Sunday</a:t>
            </a:fld>
            <a:endParaRPr lang="en-US" altLang="zh-CN"/>
          </a:p>
        </p:txBody>
      </p:sp>
      <p:sp>
        <p:nvSpPr>
          <p:cNvPr id="3" name="Rectangle 7">
            <a:extLst>
              <a:ext uri="{FF2B5EF4-FFF2-40B4-BE49-F238E27FC236}">
                <a16:creationId xmlns:a16="http://schemas.microsoft.com/office/drawing/2014/main" id="{E41ED2F9-70C6-4B61-9088-4DF94F8B3CD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03463D49-2CC5-4D80-9335-C988E217B523}"/>
              </a:ext>
            </a:extLst>
          </p:cNvPr>
          <p:cNvSpPr>
            <a:spLocks noGrp="1" noChangeArrowheads="1"/>
          </p:cNvSpPr>
          <p:nvPr>
            <p:ph type="sldNum" sz="quarter" idx="12"/>
          </p:nvPr>
        </p:nvSpPr>
        <p:spPr/>
        <p:txBody>
          <a:bodyPr/>
          <a:lstStyle>
            <a:lvl1pPr>
              <a:defRPr/>
            </a:lvl1pPr>
          </a:lstStyle>
          <a:p>
            <a:fld id="{313C0BD1-08D7-4AA0-AAAC-E642F5BA2ECD}" type="slidenum">
              <a:rPr altLang="en-US"/>
              <a:pPr/>
              <a:t>‹#›</a:t>
            </a:fld>
            <a:endParaRPr lang="zh-CN" altLang="en-US"/>
          </a:p>
        </p:txBody>
      </p:sp>
    </p:spTree>
    <p:extLst>
      <p:ext uri="{BB962C8B-B14F-4D97-AF65-F5344CB8AC3E}">
        <p14:creationId xmlns:p14="http://schemas.microsoft.com/office/powerpoint/2010/main" val="1875763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EBADF76A-83C4-44E3-992F-606A10900EC2}"/>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D5F3FB7E-82C0-4371-A3AA-04C570929BE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BC65C21-CBBD-4AB1-8094-3386EB1BF671}"/>
              </a:ext>
            </a:extLst>
          </p:cNvPr>
          <p:cNvSpPr>
            <a:spLocks noGrp="1"/>
          </p:cNvSpPr>
          <p:nvPr>
            <p:ph type="sldNum" sz="quarter" idx="12"/>
          </p:nvPr>
        </p:nvSpPr>
        <p:spPr/>
        <p:txBody>
          <a:bodyPr/>
          <a:lstStyle>
            <a:lvl1pPr>
              <a:defRPr/>
            </a:lvl1pPr>
          </a:lstStyle>
          <a:p>
            <a:fld id="{37327DF0-DD35-46CF-8684-2FFF8B26F0B6}" type="slidenum">
              <a:rPr altLang="en-US"/>
              <a:pPr/>
              <a:t>‹#›</a:t>
            </a:fld>
            <a:endParaRPr lang="zh-CN" altLang="en-US"/>
          </a:p>
        </p:txBody>
      </p:sp>
    </p:spTree>
    <p:extLst>
      <p:ext uri="{BB962C8B-B14F-4D97-AF65-F5344CB8AC3E}">
        <p14:creationId xmlns:p14="http://schemas.microsoft.com/office/powerpoint/2010/main" val="412232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5D67A5D-07E3-48EE-8FED-48F0531EC23C}"/>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99F3D0F-357D-47C4-B9E0-188A7569EBD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1474A46-6DD2-48C5-8488-3403DF2786FA}"/>
              </a:ext>
            </a:extLst>
          </p:cNvPr>
          <p:cNvSpPr>
            <a:spLocks noGrp="1"/>
          </p:cNvSpPr>
          <p:nvPr>
            <p:ph type="sldNum" sz="quarter" idx="12"/>
          </p:nvPr>
        </p:nvSpPr>
        <p:spPr/>
        <p:txBody>
          <a:bodyPr/>
          <a:lstStyle>
            <a:lvl1pPr>
              <a:defRPr/>
            </a:lvl1pPr>
          </a:lstStyle>
          <a:p>
            <a:fld id="{B4946A5A-EF9A-43AA-977B-DE58F1B80CF8}" type="slidenum">
              <a:rPr altLang="en-US"/>
              <a:pPr/>
              <a:t>‹#›</a:t>
            </a:fld>
            <a:endParaRPr lang="zh-CN" altLang="en-US"/>
          </a:p>
        </p:txBody>
      </p:sp>
    </p:spTree>
    <p:extLst>
      <p:ext uri="{BB962C8B-B14F-4D97-AF65-F5344CB8AC3E}">
        <p14:creationId xmlns:p14="http://schemas.microsoft.com/office/powerpoint/2010/main" val="3517763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510BF055-DF52-47FD-9CF4-780428897B70}"/>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FD17EB1A-CF8A-453D-BC75-5E4B4646CC51}"/>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3CCFE5A-F4EA-4B84-AFEA-409FB10A0875}"/>
              </a:ext>
            </a:extLst>
          </p:cNvPr>
          <p:cNvSpPr>
            <a:spLocks noGrp="1"/>
          </p:cNvSpPr>
          <p:nvPr>
            <p:ph type="sldNum" sz="quarter" idx="12"/>
          </p:nvPr>
        </p:nvSpPr>
        <p:spPr/>
        <p:txBody>
          <a:bodyPr/>
          <a:lstStyle>
            <a:lvl1pPr>
              <a:defRPr/>
            </a:lvl1pPr>
          </a:lstStyle>
          <a:p>
            <a:fld id="{CFFA6094-6779-45E6-8F27-EC85060C4573}" type="slidenum">
              <a:rPr altLang="en-US"/>
              <a:pPr/>
              <a:t>‹#›</a:t>
            </a:fld>
            <a:endParaRPr lang="zh-CN" altLang="en-US"/>
          </a:p>
        </p:txBody>
      </p:sp>
    </p:spTree>
    <p:extLst>
      <p:ext uri="{BB962C8B-B14F-4D97-AF65-F5344CB8AC3E}">
        <p14:creationId xmlns:p14="http://schemas.microsoft.com/office/powerpoint/2010/main" val="4099329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C608BBC3-4EB2-44AD-9BB5-007520830A0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E0265B9-BAA8-403B-8643-F1C7D02176A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9E360A9-1500-4B14-95A2-2295018FCB65}"/>
              </a:ext>
            </a:extLst>
          </p:cNvPr>
          <p:cNvSpPr>
            <a:spLocks noGrp="1"/>
          </p:cNvSpPr>
          <p:nvPr>
            <p:ph type="sldNum" sz="quarter" idx="12"/>
          </p:nvPr>
        </p:nvSpPr>
        <p:spPr/>
        <p:txBody>
          <a:bodyPr/>
          <a:lstStyle>
            <a:lvl1pPr>
              <a:defRPr/>
            </a:lvl1pPr>
          </a:lstStyle>
          <a:p>
            <a:fld id="{1B4A4D44-CAAA-45D2-9CC0-EF7957F48B37}" type="slidenum">
              <a:rPr altLang="en-US"/>
              <a:pPr/>
              <a:t>‹#›</a:t>
            </a:fld>
            <a:endParaRPr lang="zh-CN" altLang="en-US"/>
          </a:p>
        </p:txBody>
      </p:sp>
    </p:spTree>
    <p:extLst>
      <p:ext uri="{BB962C8B-B14F-4D97-AF65-F5344CB8AC3E}">
        <p14:creationId xmlns:p14="http://schemas.microsoft.com/office/powerpoint/2010/main" val="2193896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B4DE11B-1450-4B7D-8233-ED67AAD6F9FA}"/>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2B95A87-877D-406E-85E9-1B56865DDA8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A9465D5-A8B9-40CF-8F38-7E56BF4B6645}"/>
              </a:ext>
            </a:extLst>
          </p:cNvPr>
          <p:cNvSpPr>
            <a:spLocks noGrp="1"/>
          </p:cNvSpPr>
          <p:nvPr>
            <p:ph type="sldNum" sz="quarter" idx="12"/>
          </p:nvPr>
        </p:nvSpPr>
        <p:spPr/>
        <p:txBody>
          <a:bodyPr/>
          <a:lstStyle>
            <a:lvl1pPr>
              <a:defRPr/>
            </a:lvl1pPr>
          </a:lstStyle>
          <a:p>
            <a:fld id="{BE329BBC-D682-4B3D-A4E8-33430660E535}" type="slidenum">
              <a:rPr altLang="en-US"/>
              <a:pPr/>
              <a:t>‹#›</a:t>
            </a:fld>
            <a:endParaRPr lang="zh-CN" altLang="en-US"/>
          </a:p>
        </p:txBody>
      </p:sp>
    </p:spTree>
    <p:extLst>
      <p:ext uri="{BB962C8B-B14F-4D97-AF65-F5344CB8AC3E}">
        <p14:creationId xmlns:p14="http://schemas.microsoft.com/office/powerpoint/2010/main" val="202828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586DF2FA-6998-4780-89B5-87A3E165334D}"/>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D357B0D0-929C-42A4-AB90-CB1D43B17C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A10257-EE22-41A1-9001-90C7827DDF60}"/>
              </a:ext>
            </a:extLst>
          </p:cNvPr>
          <p:cNvSpPr>
            <a:spLocks noGrp="1"/>
          </p:cNvSpPr>
          <p:nvPr>
            <p:ph type="sldNum" sz="quarter" idx="12"/>
          </p:nvPr>
        </p:nvSpPr>
        <p:spPr/>
        <p:txBody>
          <a:bodyPr/>
          <a:lstStyle>
            <a:lvl1pPr>
              <a:defRPr/>
            </a:lvl1pPr>
          </a:lstStyle>
          <a:p>
            <a:fld id="{46ACA16B-8DED-472F-A8AD-662DFC46E8BC}" type="slidenum">
              <a:rPr altLang="en-US"/>
              <a:pPr/>
              <a:t>‹#›</a:t>
            </a:fld>
            <a:endParaRPr lang="zh-CN" altLang="en-US"/>
          </a:p>
        </p:txBody>
      </p:sp>
    </p:spTree>
    <p:extLst>
      <p:ext uri="{BB962C8B-B14F-4D97-AF65-F5344CB8AC3E}">
        <p14:creationId xmlns:p14="http://schemas.microsoft.com/office/powerpoint/2010/main" val="192433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E8A232E2-161B-45BC-96A3-84F755B5ECED}"/>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CF9B3C86-B1A0-4FEB-A1C0-10868E71EF8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1564835-A13F-4DFC-8617-407E80B56385}"/>
              </a:ext>
            </a:extLst>
          </p:cNvPr>
          <p:cNvSpPr>
            <a:spLocks noGrp="1"/>
          </p:cNvSpPr>
          <p:nvPr>
            <p:ph type="sldNum" sz="quarter" idx="12"/>
          </p:nvPr>
        </p:nvSpPr>
        <p:spPr/>
        <p:txBody>
          <a:bodyPr/>
          <a:lstStyle>
            <a:lvl1pPr>
              <a:defRPr/>
            </a:lvl1pPr>
          </a:lstStyle>
          <a:p>
            <a:fld id="{689C52DF-311B-4AF9-A35A-38174ED01DA6}" type="slidenum">
              <a:rPr altLang="en-US"/>
              <a:pPr/>
              <a:t>‹#›</a:t>
            </a:fld>
            <a:endParaRPr lang="zh-CN" altLang="en-US"/>
          </a:p>
        </p:txBody>
      </p:sp>
    </p:spTree>
    <p:extLst>
      <p:ext uri="{BB962C8B-B14F-4D97-AF65-F5344CB8AC3E}">
        <p14:creationId xmlns:p14="http://schemas.microsoft.com/office/powerpoint/2010/main" val="209736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5798E02F-FE53-4CA3-B1D8-6E30858E9284}"/>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ABA4E4B8-E77B-4C01-88C3-C27E1A1D2E2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529CF3E-39A7-4F05-AD40-89250DF1FEE4}"/>
              </a:ext>
            </a:extLst>
          </p:cNvPr>
          <p:cNvSpPr>
            <a:spLocks noGrp="1"/>
          </p:cNvSpPr>
          <p:nvPr>
            <p:ph type="sldNum" sz="quarter" idx="12"/>
          </p:nvPr>
        </p:nvSpPr>
        <p:spPr/>
        <p:txBody>
          <a:bodyPr/>
          <a:lstStyle>
            <a:lvl1pPr>
              <a:defRPr/>
            </a:lvl1pPr>
          </a:lstStyle>
          <a:p>
            <a:fld id="{EEC16817-3544-45C0-9B8F-46930A339F47}" type="slidenum">
              <a:rPr altLang="en-US"/>
              <a:pPr/>
              <a:t>‹#›</a:t>
            </a:fld>
            <a:endParaRPr lang="zh-CN" altLang="en-US"/>
          </a:p>
        </p:txBody>
      </p:sp>
    </p:spTree>
    <p:extLst>
      <p:ext uri="{BB962C8B-B14F-4D97-AF65-F5344CB8AC3E}">
        <p14:creationId xmlns:p14="http://schemas.microsoft.com/office/powerpoint/2010/main" val="208588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9FEF0BB3-6828-4640-9D93-18E0437846D9}"/>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590F7705-EBB6-4F5A-96B4-C7A30D7CB1D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2C63D8-BFC0-4C29-8008-23E775DE7228}"/>
              </a:ext>
            </a:extLst>
          </p:cNvPr>
          <p:cNvSpPr>
            <a:spLocks noGrp="1"/>
          </p:cNvSpPr>
          <p:nvPr>
            <p:ph type="sldNum" sz="quarter" idx="12"/>
          </p:nvPr>
        </p:nvSpPr>
        <p:spPr/>
        <p:txBody>
          <a:bodyPr/>
          <a:lstStyle>
            <a:lvl1pPr>
              <a:defRPr/>
            </a:lvl1pPr>
          </a:lstStyle>
          <a:p>
            <a:fld id="{83AE0E1A-5DAA-40A7-9D6C-BDD1EB5449A8}" type="slidenum">
              <a:rPr altLang="en-US"/>
              <a:pPr/>
              <a:t>‹#›</a:t>
            </a:fld>
            <a:endParaRPr lang="zh-CN" altLang="en-US"/>
          </a:p>
        </p:txBody>
      </p:sp>
    </p:spTree>
    <p:extLst>
      <p:ext uri="{BB962C8B-B14F-4D97-AF65-F5344CB8AC3E}">
        <p14:creationId xmlns:p14="http://schemas.microsoft.com/office/powerpoint/2010/main" val="11460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62608EA-0F2A-437F-8A62-2E58209A4DE3}"/>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BC3E7CD8-5D83-424B-8221-0A5C8E24C25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7A6C084-AA49-43AC-A604-DAFC37BBB2E4}"/>
              </a:ext>
            </a:extLst>
          </p:cNvPr>
          <p:cNvSpPr>
            <a:spLocks noGrp="1"/>
          </p:cNvSpPr>
          <p:nvPr>
            <p:ph type="sldNum" sz="quarter" idx="12"/>
          </p:nvPr>
        </p:nvSpPr>
        <p:spPr/>
        <p:txBody>
          <a:bodyPr/>
          <a:lstStyle>
            <a:lvl1pPr>
              <a:defRPr/>
            </a:lvl1pPr>
          </a:lstStyle>
          <a:p>
            <a:fld id="{5869BD83-2C33-4FF5-923E-607C0F117201}" type="slidenum">
              <a:rPr altLang="en-US"/>
              <a:pPr/>
              <a:t>‹#›</a:t>
            </a:fld>
            <a:endParaRPr lang="zh-CN" altLang="en-US"/>
          </a:p>
        </p:txBody>
      </p:sp>
    </p:spTree>
    <p:extLst>
      <p:ext uri="{BB962C8B-B14F-4D97-AF65-F5344CB8AC3E}">
        <p14:creationId xmlns:p14="http://schemas.microsoft.com/office/powerpoint/2010/main" val="412941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F5AA71B-B27D-412B-8EDB-DD4A33EDB75C}"/>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E9EB54C9-D32B-46BE-8EA5-E8C82DAEE8B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89B452-2345-4759-A704-792FEA433B5A}"/>
              </a:ext>
            </a:extLst>
          </p:cNvPr>
          <p:cNvSpPr>
            <a:spLocks noGrp="1"/>
          </p:cNvSpPr>
          <p:nvPr>
            <p:ph type="sldNum" sz="quarter" idx="12"/>
          </p:nvPr>
        </p:nvSpPr>
        <p:spPr/>
        <p:txBody>
          <a:bodyPr/>
          <a:lstStyle>
            <a:lvl1pPr>
              <a:defRPr/>
            </a:lvl1pPr>
          </a:lstStyle>
          <a:p>
            <a:fld id="{ACBBBA92-560C-4071-BF35-41B96CE05E76}" type="slidenum">
              <a:rPr altLang="en-US"/>
              <a:pPr/>
              <a:t>‹#›</a:t>
            </a:fld>
            <a:endParaRPr lang="zh-CN" altLang="en-US"/>
          </a:p>
        </p:txBody>
      </p:sp>
    </p:spTree>
    <p:extLst>
      <p:ext uri="{BB962C8B-B14F-4D97-AF65-F5344CB8AC3E}">
        <p14:creationId xmlns:p14="http://schemas.microsoft.com/office/powerpoint/2010/main" val="45100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42F2602-E24C-4663-BE5E-4BD69A8EF7BD}"/>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0B2F00BB-6AD8-434B-88A6-8B1D74851E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B166306-7DB0-4186-85B6-F47D45C4B5DF}"/>
              </a:ext>
            </a:extLst>
          </p:cNvPr>
          <p:cNvSpPr>
            <a:spLocks noGrp="1"/>
          </p:cNvSpPr>
          <p:nvPr>
            <p:ph type="sldNum" sz="quarter" idx="12"/>
          </p:nvPr>
        </p:nvSpPr>
        <p:spPr/>
        <p:txBody>
          <a:bodyPr/>
          <a:lstStyle>
            <a:lvl1pPr>
              <a:defRPr/>
            </a:lvl1pPr>
          </a:lstStyle>
          <a:p>
            <a:fld id="{69A092AC-9D5F-420E-BC7A-FC90EB84ABEE}" type="slidenum">
              <a:rPr altLang="en-US"/>
              <a:pPr/>
              <a:t>‹#›</a:t>
            </a:fld>
            <a:endParaRPr lang="zh-CN" altLang="en-US"/>
          </a:p>
        </p:txBody>
      </p:sp>
    </p:spTree>
    <p:extLst>
      <p:ext uri="{BB962C8B-B14F-4D97-AF65-F5344CB8AC3E}">
        <p14:creationId xmlns:p14="http://schemas.microsoft.com/office/powerpoint/2010/main" val="212377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6E0C54D-D1EC-49C5-A334-7ACAA48BB59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A5396430-0456-4163-A61A-0C9B5211798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CC98C5-51EF-4A83-8145-702229D1428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2A043535-A5C8-4367-BEF3-3849AA2E602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848FB6D-D736-4BFA-94E4-78FE7148195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noProof="1">
                <a:solidFill>
                  <a:srgbClr val="898989"/>
                </a:solidFill>
                <a:latin typeface="Calibri" panose="020F0502020204030204" pitchFamily="34" charset="0"/>
              </a:defRPr>
            </a:lvl1pPr>
          </a:lstStyle>
          <a:p>
            <a:fld id="{750FB13C-0953-4821-86B1-C0EE35FEED54}"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6E28662-183D-40D1-8C73-9157E0F27AD8}"/>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5AEFE96E-F345-4BB6-960A-A25151D508C1}"/>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2F130822-B8F7-4963-AE2E-9459DF8D3ED3}"/>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zh-CN" altLang="en-US"/>
          </a:p>
        </p:txBody>
      </p:sp>
      <p:sp>
        <p:nvSpPr>
          <p:cNvPr id="2053" name="Line 5">
            <a:extLst>
              <a:ext uri="{FF2B5EF4-FFF2-40B4-BE49-F238E27FC236}">
                <a16:creationId xmlns:a16="http://schemas.microsoft.com/office/drawing/2014/main" id="{6D2291AC-88BF-4FF8-861A-CE72CFF702F3}"/>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6">
            <a:extLst>
              <a:ext uri="{FF2B5EF4-FFF2-40B4-BE49-F238E27FC236}">
                <a16:creationId xmlns:a16="http://schemas.microsoft.com/office/drawing/2014/main" id="{F505D65C-4FCE-4161-86DB-30B704276017}"/>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mn-lt"/>
                <a:ea typeface="宋体" panose="02010600030101010101" pitchFamily="2" charset="-122"/>
              </a:defRPr>
            </a:lvl1pPr>
          </a:lstStyle>
          <a:p>
            <a:pPr>
              <a:defRPr/>
            </a:pPr>
            <a:fld id="{D7D04B39-6F2D-4553-B34E-3D9B168DBC65}" type="datetimeFigureOut">
              <a:rPr lang="zh-CN" altLang="en-US"/>
              <a:pPr>
                <a:defRPr/>
              </a:pPr>
              <a:t>2022/3/6/Sunday</a:t>
            </a:fld>
            <a:endParaRPr lang="en-US" altLang="zh-CN"/>
          </a:p>
        </p:txBody>
      </p:sp>
      <p:sp>
        <p:nvSpPr>
          <p:cNvPr id="104455" name="Rectangle 7">
            <a:extLst>
              <a:ext uri="{FF2B5EF4-FFF2-40B4-BE49-F238E27FC236}">
                <a16:creationId xmlns:a16="http://schemas.microsoft.com/office/drawing/2014/main" id="{F7AE296D-36EC-4758-BBB0-F5F04B95EDCA}"/>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a:latin typeface="+mn-lt"/>
                <a:ea typeface="宋体" panose="02010600030101010101" pitchFamily="2" charset="-122"/>
              </a:defRPr>
            </a:lvl1pPr>
          </a:lstStyle>
          <a:p>
            <a:pPr>
              <a:defRPr/>
            </a:pPr>
            <a:endParaRPr lang="en-US" altLang="zh-CN"/>
          </a:p>
        </p:txBody>
      </p:sp>
      <p:sp>
        <p:nvSpPr>
          <p:cNvPr id="104456" name="Rectangle 8">
            <a:extLst>
              <a:ext uri="{FF2B5EF4-FFF2-40B4-BE49-F238E27FC236}">
                <a16:creationId xmlns:a16="http://schemas.microsoft.com/office/drawing/2014/main" id="{2D057DA9-CAE1-4CD4-9625-F86FDEA3C7FB}"/>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noProof="1">
                <a:latin typeface="Verdana" panose="020B0604030504040204" pitchFamily="34" charset="0"/>
              </a:defRPr>
            </a:lvl1pPr>
          </a:lstStyle>
          <a:p>
            <a:fld id="{D1DB005B-6878-46C2-8C20-CAEED4CD99B9}"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3EA89A7-6B0B-4CDD-8FD8-3C7444BCEF23}"/>
              </a:ext>
            </a:extLst>
          </p:cNvPr>
          <p:cNvSpPr>
            <a:spLocks noGrp="1" noChangeArrowheads="1"/>
          </p:cNvSpPr>
          <p:nvPr>
            <p:ph type="title" idx="4294967295"/>
          </p:nvPr>
        </p:nvSpPr>
        <p:spPr>
          <a:xfrm>
            <a:off x="2555875" y="2200275"/>
            <a:ext cx="4032250" cy="1296988"/>
          </a:xfrm>
        </p:spPr>
        <p:txBody>
          <a:bodyPr/>
          <a:lstStyle/>
          <a:p>
            <a:pPr algn="ctr" eaLnBrk="1" hangingPunct="1">
              <a:lnSpc>
                <a:spcPct val="200000"/>
              </a:lnSpc>
            </a:pPr>
            <a:r>
              <a:rPr lang="en-US" altLang="zh-CN" sz="4000" b="1">
                <a:solidFill>
                  <a:schemeClr val="tx1"/>
                </a:solidFill>
                <a:latin typeface="楷体" panose="02010609060101010101" pitchFamily="49" charset="-122"/>
                <a:ea typeface="楷体" panose="02010609060101010101" pitchFamily="49" charset="-122"/>
              </a:rPr>
              <a:t>TCP/IP</a:t>
            </a:r>
            <a:r>
              <a:rPr lang="zh-CN" altLang="en-US" sz="4000" b="1">
                <a:solidFill>
                  <a:schemeClr val="tx1"/>
                </a:solidFill>
                <a:latin typeface="楷体" panose="02010609060101010101" pitchFamily="49" charset="-122"/>
                <a:ea typeface="楷体" panose="02010609060101010101" pitchFamily="49" charset="-122"/>
              </a:rPr>
              <a:t>协议</a:t>
            </a:r>
          </a:p>
        </p:txBody>
      </p:sp>
      <p:sp>
        <p:nvSpPr>
          <p:cNvPr id="2" name="矩形 1">
            <a:extLst>
              <a:ext uri="{FF2B5EF4-FFF2-40B4-BE49-F238E27FC236}">
                <a16:creationId xmlns:a16="http://schemas.microsoft.com/office/drawing/2014/main" id="{6675B50C-AD68-4F69-A5DF-09046FE39358}"/>
              </a:ext>
            </a:extLst>
          </p:cNvPr>
          <p:cNvSpPr/>
          <p:nvPr/>
        </p:nvSpPr>
        <p:spPr>
          <a:xfrm>
            <a:off x="539750" y="692150"/>
            <a:ext cx="5276850" cy="769938"/>
          </a:xfrm>
          <a:prstGeom prst="rect">
            <a:avLst/>
          </a:prstGeom>
        </p:spPr>
        <p:txBody>
          <a:bodyPr wrap="none">
            <a:spAutoFit/>
          </a:bodyPr>
          <a:lstStyle/>
          <a:p>
            <a:pPr>
              <a:defRPr/>
            </a:pPr>
            <a:r>
              <a:rPr lang="zh-CN" altLang="en-US" sz="4400" b="1" dirty="0">
                <a:latin typeface="楷体" panose="02010609060101010101" pitchFamily="49" charset="-122"/>
                <a:ea typeface="楷体" panose="02010609060101010101" pitchFamily="49" charset="-122"/>
                <a:cs typeface="+mj-cs"/>
              </a:rPr>
              <a:t>计算机网络课程设计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DFA4767-7E2E-40A1-83A4-00420F88B68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45059" name="Rectangle 2">
            <a:extLst>
              <a:ext uri="{FF2B5EF4-FFF2-40B4-BE49-F238E27FC236}">
                <a16:creationId xmlns:a16="http://schemas.microsoft.com/office/drawing/2014/main" id="{81EFB911-39E4-4F71-8A1D-BDBF6A9EAEB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D2085FC8-2C90-4C7E-9137-293B11F9B466}"/>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altLang="en-US" sz="2000" b="0" kern="0" dirty="0">
                          <a:solidFill>
                            <a:schemeClr val="tx1"/>
                          </a:solidFill>
                          <a:effectLst/>
                        </a:rPr>
                        <a:t>片</a:t>
                      </a:r>
                      <a:r>
                        <a:rPr lang="zh-CN" sz="2000" b="0" kern="0" dirty="0">
                          <a:solidFill>
                            <a:schemeClr val="tx1"/>
                          </a:solidFill>
                          <a:effectLst/>
                        </a:rPr>
                        <a:t>偏移量（</a:t>
                      </a:r>
                      <a:r>
                        <a:rPr lang="en-US" sz="2000" b="0" kern="0" dirty="0">
                          <a:solidFill>
                            <a:schemeClr val="tx1"/>
                          </a:solidFill>
                          <a:effectLst/>
                        </a:rPr>
                        <a:t>13</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44903C34-40FA-4DE2-8740-1FFF84182EE0}"/>
              </a:ext>
            </a:extLst>
          </p:cNvPr>
          <p:cNvSpPr/>
          <p:nvPr/>
        </p:nvSpPr>
        <p:spPr>
          <a:xfrm>
            <a:off x="0" y="3786188"/>
            <a:ext cx="8858250" cy="2500312"/>
          </a:xfrm>
          <a:prstGeom prst="wedgeEllipseCallout">
            <a:avLst>
              <a:gd name="adj1" fmla="val 9990"/>
              <a:gd name="adj2" fmla="val -7112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ym typeface="+mn-ea"/>
              </a:rPr>
              <a:t>标识（Flag）</a:t>
            </a:r>
            <a:r>
              <a:rPr lang="zh-CN" altLang="en-US" sz="2000" dirty="0">
                <a:solidFill>
                  <a:schemeClr val="tx1"/>
                </a:solidFill>
              </a:rPr>
              <a:t>由</a:t>
            </a:r>
            <a:r>
              <a:rPr lang="en-US" altLang="zh-CN" sz="2000" dirty="0">
                <a:solidFill>
                  <a:schemeClr val="tx1"/>
                </a:solidFill>
              </a:rPr>
              <a:t>3</a:t>
            </a:r>
            <a:r>
              <a:rPr lang="zh-CN" altLang="en-US" sz="2000" dirty="0">
                <a:solidFill>
                  <a:schemeClr val="tx1"/>
                </a:solidFill>
              </a:rPr>
              <a:t>位组成，第</a:t>
            </a:r>
            <a:r>
              <a:rPr lang="en-US" altLang="zh-CN" sz="2000" dirty="0">
                <a:solidFill>
                  <a:schemeClr val="tx1"/>
                </a:solidFill>
              </a:rPr>
              <a:t>1</a:t>
            </a:r>
            <a:r>
              <a:rPr lang="zh-CN" altLang="en-US" sz="2000" dirty="0">
                <a:solidFill>
                  <a:schemeClr val="tx1"/>
                </a:solidFill>
              </a:rPr>
              <a:t>位保留，填</a:t>
            </a:r>
            <a:r>
              <a:rPr lang="en-US" altLang="zh-CN" sz="2000" dirty="0">
                <a:solidFill>
                  <a:schemeClr val="tx1"/>
                </a:solidFill>
              </a:rPr>
              <a:t>0</a:t>
            </a:r>
            <a:r>
              <a:rPr lang="zh-CN" altLang="en-US" sz="2000" dirty="0">
                <a:solidFill>
                  <a:schemeClr val="tx1"/>
                </a:solidFill>
              </a:rPr>
              <a:t>；第</a:t>
            </a:r>
            <a:r>
              <a:rPr lang="en-US" altLang="zh-CN" sz="2000" dirty="0">
                <a:solidFill>
                  <a:schemeClr val="tx1"/>
                </a:solidFill>
              </a:rPr>
              <a:t>2</a:t>
            </a:r>
            <a:r>
              <a:rPr lang="zh-CN" altLang="en-US" sz="2000" dirty="0">
                <a:solidFill>
                  <a:schemeClr val="tx1"/>
                </a:solidFill>
              </a:rPr>
              <a:t>位</a:t>
            </a:r>
            <a:r>
              <a:rPr lang="en-US" altLang="zh-CN" sz="2000" dirty="0">
                <a:solidFill>
                  <a:schemeClr val="tx1"/>
                </a:solidFill>
              </a:rPr>
              <a:t>DF</a:t>
            </a:r>
            <a:r>
              <a:rPr lang="zh-CN" altLang="en-US" sz="2000" dirty="0">
                <a:sym typeface="+mn-ea"/>
              </a:rPr>
              <a:t> （</a:t>
            </a:r>
            <a:r>
              <a:rPr lang="en-US" altLang="zh-CN" sz="2000" dirty="0">
                <a:sym typeface="+mn-ea"/>
              </a:rPr>
              <a:t>Don‘t Fragment</a:t>
            </a:r>
            <a:r>
              <a:rPr lang="zh-CN" altLang="en-US" sz="2000" dirty="0">
                <a:sym typeface="+mn-ea"/>
              </a:rPr>
              <a:t>），</a:t>
            </a:r>
            <a:r>
              <a:rPr lang="zh-CN" altLang="en-US" sz="2000" dirty="0">
                <a:solidFill>
                  <a:schemeClr val="tx1"/>
                </a:solidFill>
              </a:rPr>
              <a:t>为能否分片的标志，</a:t>
            </a:r>
            <a:r>
              <a:rPr lang="en-US" altLang="zh-CN" sz="2000" dirty="0">
                <a:solidFill>
                  <a:schemeClr val="tx1"/>
                </a:solidFill>
              </a:rPr>
              <a:t>0</a:t>
            </a:r>
            <a:r>
              <a:rPr lang="zh-CN" altLang="en-US" sz="2000" dirty="0">
                <a:solidFill>
                  <a:schemeClr val="tx1"/>
                </a:solidFill>
              </a:rPr>
              <a:t>表示可以分片，</a:t>
            </a:r>
            <a:r>
              <a:rPr lang="en-US" altLang="zh-CN" sz="2000" dirty="0">
                <a:solidFill>
                  <a:schemeClr val="tx1"/>
                </a:solidFill>
              </a:rPr>
              <a:t>1</a:t>
            </a:r>
            <a:r>
              <a:rPr lang="zh-CN" altLang="en-US" sz="2000" dirty="0">
                <a:solidFill>
                  <a:schemeClr val="tx1"/>
                </a:solidFill>
              </a:rPr>
              <a:t>表示不能分片；第</a:t>
            </a:r>
            <a:r>
              <a:rPr lang="en-US" altLang="zh-CN" sz="2000" dirty="0">
                <a:solidFill>
                  <a:schemeClr val="tx1"/>
                </a:solidFill>
              </a:rPr>
              <a:t>3</a:t>
            </a:r>
            <a:r>
              <a:rPr lang="zh-CN" altLang="en-US" sz="2000" dirty="0">
                <a:solidFill>
                  <a:schemeClr val="tx1"/>
                </a:solidFill>
              </a:rPr>
              <a:t>位</a:t>
            </a:r>
            <a:r>
              <a:rPr lang="en-US" altLang="zh-CN" sz="2000" dirty="0">
                <a:sym typeface="+mn-ea"/>
              </a:rPr>
              <a:t>MF</a:t>
            </a:r>
            <a:r>
              <a:rPr lang="zh-CN" altLang="en-US" sz="2000" dirty="0">
                <a:sym typeface="+mn-ea"/>
              </a:rPr>
              <a:t>（</a:t>
            </a:r>
            <a:r>
              <a:rPr lang="en-US" altLang="zh-CN" sz="2000" dirty="0">
                <a:sym typeface="+mn-ea"/>
              </a:rPr>
              <a:t>More Fragment</a:t>
            </a:r>
            <a:r>
              <a:rPr lang="zh-CN" altLang="en-US" sz="2000" dirty="0">
                <a:sym typeface="+mn-ea"/>
              </a:rPr>
              <a:t>），</a:t>
            </a:r>
            <a:r>
              <a:rPr lang="zh-CN" altLang="en-US" sz="2000" dirty="0">
                <a:solidFill>
                  <a:schemeClr val="tx1"/>
                </a:solidFill>
              </a:rPr>
              <a:t>为更多分片标志，</a:t>
            </a:r>
            <a:r>
              <a:rPr lang="en-US" altLang="zh-CN" sz="2000" dirty="0">
                <a:solidFill>
                  <a:schemeClr val="tx1"/>
                </a:solidFill>
              </a:rPr>
              <a:t>0</a:t>
            </a:r>
            <a:r>
              <a:rPr lang="zh-CN" altLang="en-US" sz="2000" dirty="0">
                <a:solidFill>
                  <a:schemeClr val="tx1"/>
                </a:solidFill>
              </a:rPr>
              <a:t>表示最后一片，</a:t>
            </a:r>
            <a:r>
              <a:rPr lang="en-US" altLang="zh-CN" sz="2000" dirty="0">
                <a:solidFill>
                  <a:schemeClr val="tx1"/>
                </a:solidFill>
              </a:rPr>
              <a:t>1</a:t>
            </a:r>
            <a:r>
              <a:rPr lang="zh-CN" altLang="en-US" sz="2000" dirty="0">
                <a:solidFill>
                  <a:schemeClr val="tx1"/>
                </a:solidFill>
              </a:rPr>
              <a:t>表示后面还有分片。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580B318-E96A-4B60-9C7D-93894A5C1E5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47107" name="Rectangle 2">
            <a:extLst>
              <a:ext uri="{FF2B5EF4-FFF2-40B4-BE49-F238E27FC236}">
                <a16:creationId xmlns:a16="http://schemas.microsoft.com/office/drawing/2014/main" id="{A691F1C5-4D65-4250-82FB-32AF42D43D6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5AD27C78-0008-4BF0-A80F-36D96D1786BB}"/>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3D4ED3F8-FF6D-4D83-BDA7-5E91C4654FBF}"/>
              </a:ext>
            </a:extLst>
          </p:cNvPr>
          <p:cNvSpPr/>
          <p:nvPr/>
        </p:nvSpPr>
        <p:spPr>
          <a:xfrm>
            <a:off x="0" y="3786188"/>
            <a:ext cx="8858250" cy="2500312"/>
          </a:xfrm>
          <a:prstGeom prst="wedgeEllipseCallout">
            <a:avLst>
              <a:gd name="adj1" fmla="val 27194"/>
              <a:gd name="adj2" fmla="val -7300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ym typeface="+mn-ea"/>
              </a:rPr>
              <a:t>片偏移（Fragment Offset）：</a:t>
            </a:r>
            <a:r>
              <a:rPr lang="zh-CN" altLang="en-US" sz="2000" dirty="0">
                <a:solidFill>
                  <a:srgbClr val="FF0000"/>
                </a:solidFill>
              </a:rPr>
              <a:t>如果数据包是一个分片包</a:t>
            </a:r>
            <a:r>
              <a:rPr lang="zh-CN" altLang="en-US" sz="2000" dirty="0"/>
              <a:t>，该域指明了当前分片包在与其它分片包被重新组装成一个单独数据包时，应该</a:t>
            </a:r>
            <a:r>
              <a:rPr lang="zh-CN" altLang="en-US" sz="2000" dirty="0">
                <a:solidFill>
                  <a:srgbClr val="FF0000"/>
                </a:solidFill>
              </a:rPr>
              <a:t>位于数据包的什么位置上</a:t>
            </a:r>
            <a:r>
              <a:rPr lang="zh-CN" altLang="en-US" sz="2000" dirty="0"/>
              <a:t>。该域的值</a:t>
            </a:r>
            <a:r>
              <a:rPr lang="zh-CN" altLang="en-US" sz="2000" dirty="0">
                <a:solidFill>
                  <a:srgbClr val="FF0000"/>
                </a:solidFill>
              </a:rPr>
              <a:t>单位为</a:t>
            </a:r>
            <a:r>
              <a:rPr lang="en-US" sz="2000" dirty="0">
                <a:solidFill>
                  <a:srgbClr val="FF0000"/>
                </a:solidFill>
              </a:rPr>
              <a:t>8</a:t>
            </a:r>
            <a:r>
              <a:rPr lang="zh-CN" altLang="en-US" sz="2000" dirty="0">
                <a:solidFill>
                  <a:srgbClr val="FF0000"/>
                </a:solidFill>
              </a:rPr>
              <a:t>字节</a:t>
            </a:r>
            <a:r>
              <a:rPr lang="zh-CN" altLang="en-US" sz="2000" dirty="0"/>
              <a:t>。</a:t>
            </a:r>
            <a:endParaRPr lang="zh-CN" altLang="en-US" sz="2000" dirty="0">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980901-ACFC-42E7-88D0-48496C950588}"/>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49155" name="Rectangle 2">
            <a:extLst>
              <a:ext uri="{FF2B5EF4-FFF2-40B4-BE49-F238E27FC236}">
                <a16:creationId xmlns:a16="http://schemas.microsoft.com/office/drawing/2014/main" id="{1B7BE6FC-16F1-41ED-B807-B12FF20CD86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FE2E1479-FA04-47D2-98BD-A9B4F78CCE4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4F4D49B4-B18A-4CF0-B566-E24686C8FA00}"/>
              </a:ext>
            </a:extLst>
          </p:cNvPr>
          <p:cNvSpPr/>
          <p:nvPr/>
        </p:nvSpPr>
        <p:spPr>
          <a:xfrm>
            <a:off x="0" y="4857750"/>
            <a:ext cx="8858250" cy="1428750"/>
          </a:xfrm>
          <a:prstGeom prst="wedgeEllipseCallout">
            <a:avLst>
              <a:gd name="adj1" fmla="val -31697"/>
              <a:gd name="adj2" fmla="val -9679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ym typeface="+mn-ea"/>
              </a:rPr>
              <a:t>生存时间（TTL）：</a:t>
            </a:r>
            <a:r>
              <a:rPr lang="zh-CN" altLang="en-US" sz="2000" dirty="0">
                <a:solidFill>
                  <a:srgbClr val="FF0000"/>
                </a:solidFill>
              </a:rPr>
              <a:t>该字段表明数据包保存的生存时间，</a:t>
            </a:r>
            <a:r>
              <a:rPr lang="zh-CN" altLang="en-US" sz="2000" dirty="0"/>
              <a:t>单位为秒，但是在通过路由器时</a:t>
            </a:r>
            <a:r>
              <a:rPr lang="zh-CN" altLang="en-US" sz="2000" dirty="0">
                <a:solidFill>
                  <a:srgbClr val="FF0000"/>
                </a:solidFill>
              </a:rPr>
              <a:t>实际上是按照跳执行的</a:t>
            </a:r>
            <a:r>
              <a:rPr lang="zh-CN" altLang="en-US" sz="2000" dirty="0"/>
              <a:t>。通常生存时间的起始值是</a:t>
            </a:r>
            <a:r>
              <a:rPr lang="en-US" sz="2000" dirty="0"/>
              <a:t>32</a:t>
            </a:r>
            <a:r>
              <a:rPr lang="zh-CN" altLang="en-US" sz="2000" dirty="0"/>
              <a:t>、</a:t>
            </a:r>
            <a:r>
              <a:rPr lang="en-US" sz="2000" dirty="0"/>
              <a:t>64</a:t>
            </a:r>
            <a:r>
              <a:rPr lang="zh-CN" altLang="en-US" sz="2000" dirty="0"/>
              <a:t>、</a:t>
            </a:r>
            <a:r>
              <a:rPr lang="en-US" sz="2000" dirty="0"/>
              <a:t>128</a:t>
            </a:r>
            <a:r>
              <a:rPr lang="zh-CN" altLang="en-US" sz="2000" dirty="0"/>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AC87E95-7484-485F-868A-237B2E07EE4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1203" name="Rectangle 2">
            <a:extLst>
              <a:ext uri="{FF2B5EF4-FFF2-40B4-BE49-F238E27FC236}">
                <a16:creationId xmlns:a16="http://schemas.microsoft.com/office/drawing/2014/main" id="{35992BA3-69F2-408D-B85C-69DB93D3E64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1002B58-E7AC-454D-B717-970377D5D77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5A36B9BA-3011-4932-B9BB-7A352F3144CE}"/>
              </a:ext>
            </a:extLst>
          </p:cNvPr>
          <p:cNvSpPr/>
          <p:nvPr/>
        </p:nvSpPr>
        <p:spPr>
          <a:xfrm>
            <a:off x="0" y="4857750"/>
            <a:ext cx="8858250" cy="1428750"/>
          </a:xfrm>
          <a:prstGeom prst="wedgeEllipseCallout">
            <a:avLst>
              <a:gd name="adj1" fmla="val -9199"/>
              <a:gd name="adj2" fmla="val -8366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ym typeface="+mn-ea"/>
              </a:rPr>
              <a:t>协议（Protocol），</a:t>
            </a:r>
            <a:r>
              <a:rPr lang="zh-CN" altLang="en-US" sz="2000" dirty="0"/>
              <a:t>该字段定义了</a:t>
            </a:r>
            <a:r>
              <a:rPr lang="zh-CN" altLang="en-US" sz="2000" dirty="0">
                <a:solidFill>
                  <a:srgbClr val="FF0000"/>
                </a:solidFill>
              </a:rPr>
              <a:t>使用</a:t>
            </a:r>
            <a:r>
              <a:rPr lang="en-US" sz="2000" dirty="0">
                <a:solidFill>
                  <a:srgbClr val="FF0000"/>
                </a:solidFill>
              </a:rPr>
              <a:t>IP</a:t>
            </a:r>
            <a:r>
              <a:rPr lang="zh-CN" altLang="en-US" sz="2000" dirty="0">
                <a:solidFill>
                  <a:srgbClr val="FF0000"/>
                </a:solidFill>
              </a:rPr>
              <a:t>层服务的较高层协议</a:t>
            </a:r>
            <a:r>
              <a:rPr lang="zh-CN" altLang="en-US" sz="2000" dirty="0"/>
              <a:t>。一个</a:t>
            </a:r>
            <a:r>
              <a:rPr lang="en-US" sz="2000" dirty="0"/>
              <a:t>IP</a:t>
            </a:r>
            <a:r>
              <a:rPr lang="zh-CN" altLang="en-US" sz="2000" dirty="0"/>
              <a:t>数据报能封装来自诸如</a:t>
            </a:r>
            <a:r>
              <a:rPr lang="en-US" sz="2000" dirty="0"/>
              <a:t>TCP</a:t>
            </a:r>
            <a:r>
              <a:rPr lang="zh-CN" altLang="en-US" sz="2000" dirty="0"/>
              <a:t>（</a:t>
            </a:r>
            <a:r>
              <a:rPr lang="en-US" altLang="zh-CN" sz="2000" dirty="0"/>
              <a:t>6</a:t>
            </a:r>
            <a:r>
              <a:rPr lang="zh-CN" altLang="en-US" sz="2000" dirty="0"/>
              <a:t>）、</a:t>
            </a:r>
            <a:r>
              <a:rPr lang="en-US" sz="2000" dirty="0"/>
              <a:t>UDP</a:t>
            </a:r>
            <a:r>
              <a:rPr lang="zh-CN" altLang="en-US" sz="2000" dirty="0"/>
              <a:t>（</a:t>
            </a:r>
            <a:r>
              <a:rPr lang="en-US" altLang="zh-CN" sz="2000" dirty="0"/>
              <a:t>17</a:t>
            </a:r>
            <a:r>
              <a:rPr lang="zh-CN" altLang="en-US" sz="2000" dirty="0"/>
              <a:t>）、</a:t>
            </a:r>
            <a:r>
              <a:rPr lang="en-US" sz="2000" dirty="0"/>
              <a:t>ICMP</a:t>
            </a:r>
            <a:r>
              <a:rPr lang="zh-CN" altLang="en-US" sz="2000" dirty="0"/>
              <a:t>（</a:t>
            </a:r>
            <a:r>
              <a:rPr lang="en-US" altLang="zh-CN" sz="2000" dirty="0"/>
              <a:t>1</a:t>
            </a:r>
            <a:r>
              <a:rPr lang="zh-CN" altLang="en-US" sz="2000" dirty="0"/>
              <a:t>）和</a:t>
            </a:r>
            <a:r>
              <a:rPr lang="en-US" sz="2000" dirty="0"/>
              <a:t>IGMP</a:t>
            </a:r>
            <a:r>
              <a:rPr lang="zh-CN" altLang="en-US" sz="2000" dirty="0"/>
              <a:t>（</a:t>
            </a:r>
            <a:r>
              <a:rPr lang="en-US" altLang="zh-CN" sz="2000" dirty="0"/>
              <a:t>2</a:t>
            </a:r>
            <a:r>
              <a:rPr lang="zh-CN" altLang="en-US" sz="2000" dirty="0"/>
              <a:t>）等较高层协议的数据。</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6E6714-5C0C-4157-A945-2E7ED1E0DBB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3251" name="Rectangle 2">
            <a:extLst>
              <a:ext uri="{FF2B5EF4-FFF2-40B4-BE49-F238E27FC236}">
                <a16:creationId xmlns:a16="http://schemas.microsoft.com/office/drawing/2014/main" id="{1890D59E-D5A1-48C6-9CEB-5BA0395DFBE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8936A213-A7E5-4629-BA1E-760B90714CA3}"/>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E42D8E7-B0D0-4899-8834-2402E9AFD039}"/>
              </a:ext>
            </a:extLst>
          </p:cNvPr>
          <p:cNvSpPr/>
          <p:nvPr/>
        </p:nvSpPr>
        <p:spPr>
          <a:xfrm>
            <a:off x="0" y="4857750"/>
            <a:ext cx="8858250" cy="1428750"/>
          </a:xfrm>
          <a:prstGeom prst="wedgeEllipseCallout">
            <a:avLst>
              <a:gd name="adj1" fmla="val 18328"/>
              <a:gd name="adj2" fmla="val -9761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ym typeface="+mn-ea"/>
              </a:rPr>
              <a:t>校验和（Header Checksum）：用于验证数据完整性，</a:t>
            </a:r>
            <a:r>
              <a:rPr lang="en-US" sz="2000" dirty="0">
                <a:solidFill>
                  <a:srgbClr val="FF0000"/>
                </a:solidFill>
              </a:rPr>
              <a:t>IP</a:t>
            </a:r>
            <a:r>
              <a:rPr lang="zh-CN" altLang="en-US" sz="2000" dirty="0">
                <a:solidFill>
                  <a:srgbClr val="FF0000"/>
                </a:solidFill>
              </a:rPr>
              <a:t>头部校验和只对头部内容进行错误检测，并不包括数据包的其它内容，</a:t>
            </a:r>
            <a:r>
              <a:rPr lang="zh-CN" altLang="en-US" sz="2000" dirty="0"/>
              <a:t>当然也不包括计算的校验和域本身。</a:t>
            </a:r>
            <a:r>
              <a:rPr lang="zh-CN" altLang="en-US" sz="2000" dirty="0">
                <a:solidFill>
                  <a:srgbClr val="FF0000"/>
                </a:solidFill>
              </a:rPr>
              <a:t>检验和采用</a:t>
            </a:r>
            <a:r>
              <a:rPr lang="en-US" sz="2000" dirty="0">
                <a:solidFill>
                  <a:srgbClr val="FF0000"/>
                </a:solidFill>
              </a:rPr>
              <a:t>16</a:t>
            </a:r>
            <a:r>
              <a:rPr lang="zh-CN" altLang="en-US" sz="2000" dirty="0">
                <a:solidFill>
                  <a:srgbClr val="FF0000"/>
                </a:solidFill>
              </a:rPr>
              <a:t>位反码求和的算法</a:t>
            </a:r>
            <a:r>
              <a:rPr lang="zh-CN" altLang="en-US" sz="2000" dirty="0"/>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68901E-325D-4B0D-8482-BE1C5A1EEB5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5299" name="Rectangle 2">
            <a:extLst>
              <a:ext uri="{FF2B5EF4-FFF2-40B4-BE49-F238E27FC236}">
                <a16:creationId xmlns:a16="http://schemas.microsoft.com/office/drawing/2014/main" id="{3075CAB3-A96E-468B-99EF-41BC322B64D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1CBCD5B5-0DB8-4D27-A5E6-2CCDD914E589}"/>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D7E51D9-CEFE-479B-908F-AFC08A571DDC}"/>
              </a:ext>
            </a:extLst>
          </p:cNvPr>
          <p:cNvSpPr/>
          <p:nvPr/>
        </p:nvSpPr>
        <p:spPr>
          <a:xfrm>
            <a:off x="500063" y="1000125"/>
            <a:ext cx="8858250" cy="1428750"/>
          </a:xfrm>
          <a:prstGeom prst="wedgeEllipseCallout">
            <a:avLst>
              <a:gd name="adj1" fmla="val -9199"/>
              <a:gd name="adj2" fmla="val 21335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该字段定义了源主机的</a:t>
            </a:r>
            <a:r>
              <a:rPr lang="en-US" sz="2000" dirty="0"/>
              <a:t>IP</a:t>
            </a:r>
            <a:r>
              <a:rPr lang="zh-CN" altLang="en-US" sz="2000" dirty="0"/>
              <a:t>地址。通常情况下，在</a:t>
            </a:r>
            <a:r>
              <a:rPr lang="en-US" sz="2000" dirty="0"/>
              <a:t>IP</a:t>
            </a:r>
            <a:r>
              <a:rPr lang="zh-CN" altLang="en-US" sz="2000" dirty="0"/>
              <a:t>数据报从源主机传送到目的主机期间，该字段保持不变。</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8F6912-6BF7-44DD-845F-3FC425964A7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7347" name="Rectangle 2">
            <a:extLst>
              <a:ext uri="{FF2B5EF4-FFF2-40B4-BE49-F238E27FC236}">
                <a16:creationId xmlns:a16="http://schemas.microsoft.com/office/drawing/2014/main" id="{C4ACB7A6-4C80-4BD1-B52F-34A279E2789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E43C7AF1-BCC2-4CB7-B904-B13F1368A98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21733577-3683-4E5E-86F6-3C00A495D294}"/>
              </a:ext>
            </a:extLst>
          </p:cNvPr>
          <p:cNvSpPr/>
          <p:nvPr/>
        </p:nvSpPr>
        <p:spPr>
          <a:xfrm>
            <a:off x="500063" y="1000125"/>
            <a:ext cx="8858250" cy="1428750"/>
          </a:xfrm>
          <a:prstGeom prst="wedgeEllipseCallout">
            <a:avLst>
              <a:gd name="adj1" fmla="val -7743"/>
              <a:gd name="adj2" fmla="val 25192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目的</a:t>
            </a:r>
            <a:r>
              <a:rPr lang="en-US" sz="2000" dirty="0"/>
              <a:t>IP</a:t>
            </a:r>
            <a:r>
              <a:rPr lang="zh-CN" altLang="en-US" sz="2000" dirty="0"/>
              <a:t>地址。该字段定义了目的主机的</a:t>
            </a:r>
            <a:r>
              <a:rPr lang="en-US" sz="2000" dirty="0"/>
              <a:t>IP</a:t>
            </a:r>
            <a:r>
              <a:rPr lang="zh-CN" altLang="en-US" sz="2000" dirty="0"/>
              <a:t>地址。在</a:t>
            </a:r>
            <a:r>
              <a:rPr lang="en-US" sz="2000" dirty="0"/>
              <a:t>IP</a:t>
            </a:r>
            <a:r>
              <a:rPr lang="zh-CN" altLang="en-US" sz="2000" dirty="0"/>
              <a:t>数据报从源主机传送到目的主机期间该字段必须保持不变。</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E70EFF3-0B1E-438B-919F-3A16E1F7085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9395" name="Rectangle 2">
            <a:extLst>
              <a:ext uri="{FF2B5EF4-FFF2-40B4-BE49-F238E27FC236}">
                <a16:creationId xmlns:a16="http://schemas.microsoft.com/office/drawing/2014/main" id="{1B58B3E6-1B55-43B5-91E9-E160075138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D05154FD-23D7-454A-B79D-C66D0CD548BF}"/>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92081208-B8FC-488D-BC7D-8E316AAD0C68}"/>
              </a:ext>
            </a:extLst>
          </p:cNvPr>
          <p:cNvSpPr/>
          <p:nvPr/>
        </p:nvSpPr>
        <p:spPr>
          <a:xfrm>
            <a:off x="500063" y="1000125"/>
            <a:ext cx="8858250" cy="1428750"/>
          </a:xfrm>
          <a:prstGeom prst="wedgeEllipseCallout">
            <a:avLst>
              <a:gd name="adj1" fmla="val -4964"/>
              <a:gd name="adj2" fmla="val 28474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可选项。</a:t>
            </a:r>
            <a:r>
              <a:rPr lang="zh-CN" altLang="en-US" sz="2000" dirty="0"/>
              <a:t>顾名思义，可选项并不是每个数据报所必需的。它们通常用于网络测试和调试。虽然可选项不是</a:t>
            </a:r>
            <a:r>
              <a:rPr lang="en-US" sz="2000" dirty="0"/>
              <a:t>IP</a:t>
            </a:r>
            <a:r>
              <a:rPr lang="zh-CN" altLang="en-US" sz="2000" dirty="0"/>
              <a:t>头部所必需的部分，但要求</a:t>
            </a:r>
            <a:r>
              <a:rPr lang="en-US" sz="2000" dirty="0"/>
              <a:t>IP</a:t>
            </a:r>
            <a:r>
              <a:rPr lang="zh-CN" altLang="en-US" sz="2000" dirty="0"/>
              <a:t>软件能够处理它们。</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a:extLst>
              <a:ext uri="{FF2B5EF4-FFF2-40B4-BE49-F238E27FC236}">
                <a16:creationId xmlns:a16="http://schemas.microsoft.com/office/drawing/2014/main" id="{47069B7C-2514-4C72-B270-5026D6B5014B}"/>
              </a:ext>
            </a:extLst>
          </p:cNvPr>
          <p:cNvSpPr>
            <a:spLocks noGrp="1"/>
          </p:cNvSpPr>
          <p:nvPr>
            <p:ph idx="1"/>
          </p:nvPr>
        </p:nvSpPr>
        <p:spPr>
          <a:xfrm>
            <a:off x="468313" y="1989138"/>
            <a:ext cx="3249612" cy="3603625"/>
          </a:xfrm>
        </p:spPr>
        <p:txBody>
          <a:bodyPr/>
          <a:lstStyle/>
          <a:p>
            <a:pPr marL="0" indent="0">
              <a:buFont typeface="Wingdings" panose="05000000000000000000" pitchFamily="2" charset="2"/>
              <a:buNone/>
            </a:pPr>
            <a:r>
              <a:rPr lang="en-US" altLang="zh-CN" sz="2400"/>
              <a:t>IP</a:t>
            </a:r>
            <a:r>
              <a:rPr lang="zh-CN" altLang="en-US" sz="2400"/>
              <a:t>首部校验和的计算方法</a:t>
            </a:r>
            <a:r>
              <a:rPr lang="en-US" altLang="zh-CN" sz="2400"/>
              <a:t>:</a:t>
            </a:r>
          </a:p>
          <a:p>
            <a:pPr marL="0" indent="0">
              <a:buFont typeface="Wingdings" panose="05000000000000000000" pitchFamily="2" charset="2"/>
              <a:buNone/>
            </a:pPr>
            <a:r>
              <a:rPr lang="en-US" altLang="zh-CN" sz="2400"/>
              <a:t>1.</a:t>
            </a:r>
            <a:r>
              <a:rPr lang="zh-CN" altLang="en-US" sz="2400"/>
              <a:t>把校验和字段清零。</a:t>
            </a:r>
            <a:r>
              <a:rPr lang="en-US" altLang="zh-CN" sz="2400"/>
              <a:t>2.</a:t>
            </a:r>
            <a:r>
              <a:rPr lang="zh-CN" altLang="en-US" sz="2400"/>
              <a:t>然后对每</a:t>
            </a:r>
            <a:r>
              <a:rPr lang="en-US" altLang="zh-CN" sz="2400"/>
              <a:t>16</a:t>
            </a:r>
            <a:r>
              <a:rPr lang="zh-CN" altLang="en-US" sz="2400"/>
              <a:t>位</a:t>
            </a:r>
            <a:r>
              <a:rPr lang="en-US" altLang="zh-CN" sz="2400"/>
              <a:t>(2</a:t>
            </a:r>
            <a:r>
              <a:rPr lang="zh-CN" altLang="en-US" sz="2400"/>
              <a:t>字节</a:t>
            </a:r>
            <a:r>
              <a:rPr lang="en-US" altLang="zh-CN" sz="2400"/>
              <a:t>)</a:t>
            </a:r>
            <a:r>
              <a:rPr lang="zh-CN" altLang="en-US" sz="2400"/>
              <a:t>进行二进制反码求和</a:t>
            </a:r>
            <a:endParaRPr lang="en-US" altLang="zh-CN" sz="2400"/>
          </a:p>
          <a:p>
            <a:pPr marL="0" indent="0">
              <a:buFont typeface="Wingdings" panose="05000000000000000000" pitchFamily="2" charset="2"/>
              <a:buNone/>
            </a:pPr>
            <a:r>
              <a:rPr lang="zh-CN" altLang="en-US" sz="2400"/>
              <a:t>反码求和的意思是先对每</a:t>
            </a:r>
            <a:r>
              <a:rPr lang="en-US" altLang="zh-CN" sz="2400"/>
              <a:t>16</a:t>
            </a:r>
            <a:r>
              <a:rPr lang="zh-CN" altLang="en-US" sz="2400"/>
              <a:t>位求和，再将得到的和转为反码。</a:t>
            </a:r>
          </a:p>
        </p:txBody>
      </p:sp>
      <p:sp>
        <p:nvSpPr>
          <p:cNvPr id="3" name="标题 2">
            <a:extLst>
              <a:ext uri="{FF2B5EF4-FFF2-40B4-BE49-F238E27FC236}">
                <a16:creationId xmlns:a16="http://schemas.microsoft.com/office/drawing/2014/main" id="{A469D149-D6F4-49DE-A46F-10E63738F894}"/>
              </a:ext>
            </a:extLst>
          </p:cNvPr>
          <p:cNvSpPr>
            <a:spLocks noGrp="1"/>
          </p:cNvSpPr>
          <p:nvPr>
            <p:ph type="title"/>
          </p:nvPr>
        </p:nvSpPr>
        <p:spPr>
          <a:xfrm>
            <a:off x="357158" y="214290"/>
            <a:ext cx="2828916" cy="1143000"/>
          </a:xfrm>
        </p:spPr>
        <p:txBody>
          <a:bodyPr rtlCol="0" anchor="ctr">
            <a:normAutofit fontScale="90000"/>
            <a:scene3d>
              <a:camera prst="orthographicFront"/>
              <a:lightRig rig="soft" dir="t"/>
            </a:scene3d>
            <a:sp3d prstMaterial="softEdge">
              <a:bevelT w="25400" h="25400"/>
            </a:sp3d>
          </a:bodyPr>
          <a:lstStyle/>
          <a:p>
            <a:pPr>
              <a:defRPr/>
            </a:pPr>
            <a:r>
              <a:rPr lang="en-US" altLang="zh-CN" sz="4100" b="1" kern="1200" dirty="0">
                <a:effectLst>
                  <a:outerShdw blurRad="31750" dist="25400" dir="5400000" algn="tl" rotWithShape="0">
                    <a:srgbClr val="000000">
                      <a:alpha val="25000"/>
                    </a:srgbClr>
                  </a:outerShdw>
                </a:effectLst>
              </a:rPr>
              <a:t>IP</a:t>
            </a:r>
            <a:r>
              <a:rPr lang="zh-CN" altLang="en-US" sz="4100" b="1" kern="1200" dirty="0">
                <a:effectLst>
                  <a:outerShdw blurRad="31750" dist="25400" dir="5400000" algn="tl" rotWithShape="0">
                    <a:srgbClr val="000000">
                      <a:alpha val="25000"/>
                    </a:srgbClr>
                  </a:outerShdw>
                </a:effectLst>
              </a:rPr>
              <a:t>校验和的计算（一）</a:t>
            </a:r>
          </a:p>
        </p:txBody>
      </p:sp>
      <p:pic>
        <p:nvPicPr>
          <p:cNvPr id="61444" name="Picture 2">
            <a:extLst>
              <a:ext uri="{FF2B5EF4-FFF2-40B4-BE49-F238E27FC236}">
                <a16:creationId xmlns:a16="http://schemas.microsoft.com/office/drawing/2014/main" id="{DFB3F911-E9A2-4BEA-8514-BB6358D3AE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42875"/>
            <a:ext cx="4941888"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AA9546FF-34A3-4CC4-A9EA-0C2D90CC2C03}"/>
              </a:ext>
            </a:extLst>
          </p:cNvPr>
          <p:cNvSpPr>
            <a:spLocks noGrp="1"/>
          </p:cNvSpPr>
          <p:nvPr>
            <p:ph type="title"/>
          </p:nvPr>
        </p:nvSpPr>
        <p:spPr/>
        <p:txBody>
          <a:bodyPr/>
          <a:lstStyle/>
          <a:p>
            <a:endParaRPr lang="zh-CN" altLang="en-US"/>
          </a:p>
        </p:txBody>
      </p:sp>
      <p:sp>
        <p:nvSpPr>
          <p:cNvPr id="63491" name="内容占位符 2">
            <a:extLst>
              <a:ext uri="{FF2B5EF4-FFF2-40B4-BE49-F238E27FC236}">
                <a16:creationId xmlns:a16="http://schemas.microsoft.com/office/drawing/2014/main" id="{33EFDDF8-6CA9-439C-98B5-0486CAA1835E}"/>
              </a:ext>
            </a:extLst>
          </p:cNvPr>
          <p:cNvSpPr>
            <a:spLocks noGrp="1"/>
          </p:cNvSpPr>
          <p:nvPr>
            <p:ph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689378E-F9EB-4354-B94E-19B3F80EF18C}"/>
              </a:ext>
            </a:extLst>
          </p:cNvPr>
          <p:cNvSpPr>
            <a:spLocks noChangeArrowheads="1"/>
          </p:cNvSpPr>
          <p:nvPr/>
        </p:nvSpPr>
        <p:spPr bwMode="auto">
          <a:xfrm>
            <a:off x="3281363"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675" name="Rectangle 62">
            <a:extLst>
              <a:ext uri="{FF2B5EF4-FFF2-40B4-BE49-F238E27FC236}">
                <a16:creationId xmlns:a16="http://schemas.microsoft.com/office/drawing/2014/main" id="{4D8AA70C-703B-4E02-957F-92ACAAC1499A}"/>
              </a:ext>
            </a:extLst>
          </p:cNvPr>
          <p:cNvSpPr>
            <a:spLocks noChangeArrowheads="1"/>
          </p:cNvSpPr>
          <p:nvPr/>
        </p:nvSpPr>
        <p:spPr bwMode="auto">
          <a:xfrm>
            <a:off x="2843213" y="6226175"/>
            <a:ext cx="29511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300" b="1">
                <a:solidFill>
                  <a:srgbClr val="000000"/>
                </a:solidFill>
                <a:latin typeface="Times New Roman" panose="02020603050405020304" pitchFamily="18" charset="0"/>
              </a:rPr>
              <a:t>图 </a:t>
            </a:r>
            <a:r>
              <a:rPr kumimoji="1" lang="en-US" altLang="zh-CN" sz="2300" b="1">
                <a:solidFill>
                  <a:srgbClr val="000000"/>
                </a:solidFill>
                <a:latin typeface="Times New Roman" panose="02020603050405020304" pitchFamily="18" charset="0"/>
              </a:rPr>
              <a:t>1 TCP/IP</a:t>
            </a:r>
            <a:r>
              <a:rPr kumimoji="1" lang="zh-CN" altLang="en-US" sz="2300" b="1">
                <a:solidFill>
                  <a:srgbClr val="000000"/>
                </a:solidFill>
                <a:latin typeface="Times New Roman" panose="02020603050405020304" pitchFamily="18" charset="0"/>
              </a:rPr>
              <a:t>和</a:t>
            </a:r>
            <a:r>
              <a:rPr kumimoji="1" lang="en-US" altLang="zh-CN" sz="2300" b="1">
                <a:solidFill>
                  <a:srgbClr val="000000"/>
                </a:solidFill>
                <a:latin typeface="Times New Roman" panose="02020603050405020304" pitchFamily="18" charset="0"/>
              </a:rPr>
              <a:t>OSI</a:t>
            </a:r>
            <a:r>
              <a:rPr kumimoji="1" lang="zh-CN" altLang="en-US" sz="2300" b="1">
                <a:solidFill>
                  <a:srgbClr val="000000"/>
                </a:solidFill>
                <a:latin typeface="Times New Roman" panose="02020603050405020304" pitchFamily="18" charset="0"/>
              </a:rPr>
              <a:t>模型</a:t>
            </a:r>
            <a:endParaRPr kumimoji="1" lang="zh-CN" altLang="en-US" sz="2800" b="1">
              <a:latin typeface="Times New Roman" panose="02020603050405020304" pitchFamily="18" charset="0"/>
            </a:endParaRPr>
          </a:p>
        </p:txBody>
      </p:sp>
      <p:sp>
        <p:nvSpPr>
          <p:cNvPr id="2" name="矩形 1">
            <a:extLst>
              <a:ext uri="{FF2B5EF4-FFF2-40B4-BE49-F238E27FC236}">
                <a16:creationId xmlns:a16="http://schemas.microsoft.com/office/drawing/2014/main" id="{E26F533E-3F42-4C8D-B8B6-21187D03927C}"/>
              </a:ext>
            </a:extLst>
          </p:cNvPr>
          <p:cNvSpPr/>
          <p:nvPr/>
        </p:nvSpPr>
        <p:spPr>
          <a:xfrm>
            <a:off x="179388" y="620713"/>
            <a:ext cx="2963862" cy="646112"/>
          </a:xfrm>
          <a:prstGeom prst="rect">
            <a:avLst/>
          </a:prstGeom>
        </p:spPr>
        <p:txBody>
          <a:bodyPr wrap="none">
            <a:spAutoFit/>
          </a:bodyPr>
          <a:lstStyle/>
          <a:p>
            <a:pPr algn="ctr" eaLnBrk="1" hangingPunct="1">
              <a:defRPr/>
            </a:pPr>
            <a:r>
              <a:rPr lang="zh-CN" altLang="en-US" sz="3600" b="1" dirty="0">
                <a:solidFill>
                  <a:srgbClr val="0070C0"/>
                </a:solidFill>
                <a:latin typeface="+mj-lt"/>
                <a:ea typeface="+mj-ea"/>
                <a:cs typeface="+mj-cs"/>
              </a:rPr>
              <a:t>网络协议模型</a:t>
            </a:r>
          </a:p>
        </p:txBody>
      </p:sp>
      <p:pic>
        <p:nvPicPr>
          <p:cNvPr id="28677" name="Picture 2" descr="1-1-2">
            <a:extLst>
              <a:ext uri="{FF2B5EF4-FFF2-40B4-BE49-F238E27FC236}">
                <a16:creationId xmlns:a16="http://schemas.microsoft.com/office/drawing/2014/main" id="{04C7B91A-1043-4449-9C4B-0691E37BA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484313"/>
            <a:ext cx="858996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907BB37-612C-434D-91CD-606807822AFF}"/>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200" b="1" kern="1200" dirty="0">
                <a:solidFill>
                  <a:srgbClr val="0070C0"/>
                </a:solidFill>
              </a:rPr>
              <a:t>UDP</a:t>
            </a:r>
            <a:r>
              <a:rPr lang="zh-CN" altLang="en-US" sz="3200" b="1" kern="1200" dirty="0">
                <a:solidFill>
                  <a:srgbClr val="0070C0"/>
                </a:solidFill>
              </a:rPr>
              <a:t>报文格式</a:t>
            </a:r>
            <a:r>
              <a:rPr lang="en-US" altLang="zh-CN" sz="3200" b="1" kern="1200" dirty="0">
                <a:solidFill>
                  <a:srgbClr val="0070C0"/>
                </a:solidFill>
              </a:rPr>
              <a:t>-8</a:t>
            </a:r>
            <a:r>
              <a:rPr lang="zh-CN" altLang="en-US" sz="3200" b="1" kern="1200" dirty="0">
                <a:solidFill>
                  <a:srgbClr val="0070C0"/>
                </a:solidFill>
              </a:rPr>
              <a:t>个字节，伪首部</a:t>
            </a:r>
            <a:r>
              <a:rPr lang="en-US" altLang="zh-CN" sz="3200" b="1" kern="1200" dirty="0">
                <a:solidFill>
                  <a:srgbClr val="0070C0"/>
                </a:solidFill>
              </a:rPr>
              <a:t>12</a:t>
            </a:r>
            <a:r>
              <a:rPr lang="zh-CN" altLang="en-US" sz="3200" b="1" kern="1200" dirty="0">
                <a:solidFill>
                  <a:srgbClr val="0070C0"/>
                </a:solidFill>
              </a:rPr>
              <a:t>字节</a:t>
            </a:r>
          </a:p>
        </p:txBody>
      </p:sp>
      <p:sp>
        <p:nvSpPr>
          <p:cNvPr id="64515" name="Rectangle 2">
            <a:extLst>
              <a:ext uri="{FF2B5EF4-FFF2-40B4-BE49-F238E27FC236}">
                <a16:creationId xmlns:a16="http://schemas.microsoft.com/office/drawing/2014/main" id="{D99F8782-5634-4C5C-B1F3-25F3B7BDD5C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4516" name="Picture 2" descr="图1-6-4 伪首部添加在UDP数据报上">
            <a:extLst>
              <a:ext uri="{FF2B5EF4-FFF2-40B4-BE49-F238E27FC236}">
                <a16:creationId xmlns:a16="http://schemas.microsoft.com/office/drawing/2014/main" id="{8C42851D-486E-48AD-9B75-5D8DB69EE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500188"/>
            <a:ext cx="6858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图1-6-4 伪首部添加在UDP数据报上">
            <a:extLst>
              <a:ext uri="{FF2B5EF4-FFF2-40B4-BE49-F238E27FC236}">
                <a16:creationId xmlns:a16="http://schemas.microsoft.com/office/drawing/2014/main" id="{8C1D6739-AE09-4FD3-A471-F485AFC9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57438"/>
            <a:ext cx="542925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D7DDA124-496F-425A-91EC-81662C5C47DD}"/>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66564" name="Rectangle 2">
            <a:extLst>
              <a:ext uri="{FF2B5EF4-FFF2-40B4-BE49-F238E27FC236}">
                <a16:creationId xmlns:a16="http://schemas.microsoft.com/office/drawing/2014/main" id="{46EF2D58-7305-46BA-A81A-89289D10C7A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5" name="AutoShape 2">
            <a:extLst>
              <a:ext uri="{FF2B5EF4-FFF2-40B4-BE49-F238E27FC236}">
                <a16:creationId xmlns:a16="http://schemas.microsoft.com/office/drawing/2014/main" id="{36C210B6-CEFC-4DAA-A998-824FA49E81D4}"/>
              </a:ext>
            </a:extLst>
          </p:cNvPr>
          <p:cNvSpPr>
            <a:spLocks noChangeArrowheads="1"/>
          </p:cNvSpPr>
          <p:nvPr/>
        </p:nvSpPr>
        <p:spPr bwMode="auto">
          <a:xfrm>
            <a:off x="4357688" y="642938"/>
            <a:ext cx="4286250" cy="1000125"/>
          </a:xfrm>
          <a:prstGeom prst="wedgeRoundRectCallout">
            <a:avLst>
              <a:gd name="adj1" fmla="val -66148"/>
              <a:gd name="adj2" fmla="val 334310"/>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表示发送端口和接收应答的端口。</a:t>
            </a:r>
            <a:r>
              <a:rPr lang="zh-CN" altLang="en-US"/>
              <a:t>如果源端口没有使用，那么此字段的值就被指定为</a:t>
            </a:r>
            <a:r>
              <a:rPr lang="en-US" altLang="zh-CN"/>
              <a:t>0</a:t>
            </a:r>
            <a:r>
              <a:rPr lang="zh-CN" altLang="en-US"/>
              <a:t>。这是一个可选的字段。</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图1-6-4 伪首部添加在UDP数据报上">
            <a:extLst>
              <a:ext uri="{FF2B5EF4-FFF2-40B4-BE49-F238E27FC236}">
                <a16:creationId xmlns:a16="http://schemas.microsoft.com/office/drawing/2014/main" id="{676CC3B9-AD40-4CC8-82CC-7261792ED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DD220AAA-B2F0-4295-9532-443935F41DB8}"/>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68612" name="Rectangle 2">
            <a:extLst>
              <a:ext uri="{FF2B5EF4-FFF2-40B4-BE49-F238E27FC236}">
                <a16:creationId xmlns:a16="http://schemas.microsoft.com/office/drawing/2014/main" id="{1A3299E1-5596-490F-BC02-6EFCF4914E7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AutoShape 2">
            <a:extLst>
              <a:ext uri="{FF2B5EF4-FFF2-40B4-BE49-F238E27FC236}">
                <a16:creationId xmlns:a16="http://schemas.microsoft.com/office/drawing/2014/main" id="{EE26F8F5-0649-4A38-A7FD-1815C5330B82}"/>
              </a:ext>
            </a:extLst>
          </p:cNvPr>
          <p:cNvSpPr>
            <a:spLocks noChangeArrowheads="1"/>
          </p:cNvSpPr>
          <p:nvPr/>
        </p:nvSpPr>
        <p:spPr bwMode="auto">
          <a:xfrm>
            <a:off x="285750" y="4500563"/>
            <a:ext cx="8358188" cy="2214562"/>
          </a:xfrm>
          <a:prstGeom prst="wedgeRoundRectCallout">
            <a:avLst>
              <a:gd name="adj1" fmla="val 16546"/>
              <a:gd name="adj2" fmla="val -132769"/>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表示分组被发往的端口。</a:t>
            </a:r>
            <a:r>
              <a:rPr lang="en-US" altLang="zh-CN">
                <a:solidFill>
                  <a:srgbClr val="FF0000"/>
                </a:solidFill>
              </a:rPr>
              <a:t>UDP</a:t>
            </a:r>
            <a:r>
              <a:rPr lang="zh-CN" altLang="en-US">
                <a:solidFill>
                  <a:srgbClr val="FF0000"/>
                </a:solidFill>
              </a:rPr>
              <a:t>协议使用端口号为不同的应用保留其各自的数据传输通道。</a:t>
            </a:r>
            <a:r>
              <a:rPr lang="en-US" altLang="zh-CN"/>
              <a:t>UDP</a:t>
            </a:r>
            <a:r>
              <a:rPr lang="zh-CN" altLang="en-US"/>
              <a:t>和</a:t>
            </a:r>
            <a:r>
              <a:rPr lang="en-US" altLang="zh-CN"/>
              <a:t>TCP</a:t>
            </a:r>
            <a:r>
              <a:rPr lang="zh-CN" altLang="en-US"/>
              <a:t>协议正是采用这一机制实现对同一时刻内多项应用同时发送和接收数据的支持。数据发送一方（可以是客户端或服务器端）将</a:t>
            </a:r>
            <a:r>
              <a:rPr lang="en-US" altLang="zh-CN"/>
              <a:t>UDP</a:t>
            </a:r>
            <a:r>
              <a:rPr lang="zh-CN" altLang="en-US"/>
              <a:t>数据报通过源端口发送出去，而数据接收一方则通过目标端口接收数据。</a:t>
            </a:r>
            <a:r>
              <a:rPr lang="zh-CN" altLang="en-US">
                <a:solidFill>
                  <a:srgbClr val="FF0000"/>
                </a:solidFill>
              </a:rPr>
              <a:t>有的网络应用只能使用预先为其预留或注册的静态端口；</a:t>
            </a:r>
            <a:r>
              <a:rPr lang="zh-CN" altLang="en-US"/>
              <a:t>而另外一些网络应用则可以使用未被注册的动态端口。因为</a:t>
            </a:r>
            <a:r>
              <a:rPr lang="en-US" altLang="zh-CN"/>
              <a:t>UDP</a:t>
            </a:r>
            <a:r>
              <a:rPr lang="zh-CN" altLang="en-US"/>
              <a:t>报头使用两个字节存放端口号，所以端口号的有效范围是从</a:t>
            </a:r>
            <a:r>
              <a:rPr lang="en-US" altLang="zh-CN"/>
              <a:t>0</a:t>
            </a:r>
            <a:r>
              <a:rPr lang="zh-CN" altLang="en-US"/>
              <a:t>到</a:t>
            </a:r>
            <a:r>
              <a:rPr lang="en-US" altLang="zh-CN"/>
              <a:t>65535</a:t>
            </a:r>
            <a:r>
              <a:rPr lang="zh-CN" altLang="en-US"/>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图1-6-4 伪首部添加在UDP数据报上">
            <a:extLst>
              <a:ext uri="{FF2B5EF4-FFF2-40B4-BE49-F238E27FC236}">
                <a16:creationId xmlns:a16="http://schemas.microsoft.com/office/drawing/2014/main" id="{9E0D15E5-F6C3-4AA8-8F7E-65C201108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0774ABBC-44EB-474B-9C88-9D0372AA6BAF}"/>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70660" name="Rectangle 2">
            <a:extLst>
              <a:ext uri="{FF2B5EF4-FFF2-40B4-BE49-F238E27FC236}">
                <a16:creationId xmlns:a16="http://schemas.microsoft.com/office/drawing/2014/main" id="{132D2C23-8C6C-4574-A116-D45B826BD35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1" name="AutoShape 2">
            <a:extLst>
              <a:ext uri="{FF2B5EF4-FFF2-40B4-BE49-F238E27FC236}">
                <a16:creationId xmlns:a16="http://schemas.microsoft.com/office/drawing/2014/main" id="{6A1D3E42-BDE1-4D2C-8284-AED2D516BA00}"/>
              </a:ext>
            </a:extLst>
          </p:cNvPr>
          <p:cNvSpPr>
            <a:spLocks noChangeArrowheads="1"/>
          </p:cNvSpPr>
          <p:nvPr/>
        </p:nvSpPr>
        <p:spPr bwMode="auto">
          <a:xfrm>
            <a:off x="285750" y="4500563"/>
            <a:ext cx="8358188" cy="2214562"/>
          </a:xfrm>
          <a:prstGeom prst="wedgeRoundRectCallout">
            <a:avLst>
              <a:gd name="adj1" fmla="val -4491"/>
              <a:gd name="adj2" fmla="val -110537"/>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表示包括报头和数据在内的整个用户数据报的长度。</a:t>
            </a:r>
            <a:r>
              <a:rPr lang="zh-CN" altLang="en-US"/>
              <a:t>该字段的最小值是</a:t>
            </a:r>
            <a:r>
              <a:rPr lang="en-US" altLang="zh-CN"/>
              <a:t>8</a:t>
            </a:r>
            <a:r>
              <a:rPr lang="zh-CN" altLang="en-US"/>
              <a:t>。</a:t>
            </a:r>
            <a:r>
              <a:rPr lang="en-US" altLang="zh-CN"/>
              <a:t>UDP</a:t>
            </a:r>
            <a:r>
              <a:rPr lang="zh-CN" altLang="en-US"/>
              <a:t>数据报大小是对包含在报头和数据组件中的信息的一个简单的计数值。这个字段包括了大小可变的数据部分的长度和大小固定的报头长度。</a:t>
            </a:r>
            <a:r>
              <a:rPr lang="zh-CN" altLang="en-US">
                <a:solidFill>
                  <a:srgbClr val="FF0000"/>
                </a:solidFill>
              </a:rPr>
              <a:t>数据报的最大尺寸随操作系统的不同而不同。</a:t>
            </a:r>
            <a:r>
              <a:rPr lang="zh-CN" altLang="en-US"/>
              <a:t>在两字节字段中，理论上数据报最多可达</a:t>
            </a:r>
            <a:r>
              <a:rPr lang="en-US" altLang="zh-CN"/>
              <a:t>65535</a:t>
            </a:r>
            <a:r>
              <a:rPr lang="zh-CN" altLang="en-US"/>
              <a:t>字节。然而，一些</a:t>
            </a:r>
            <a:r>
              <a:rPr lang="en-US" altLang="zh-CN"/>
              <a:t>UDP</a:t>
            </a:r>
            <a:r>
              <a:rPr lang="zh-CN" altLang="en-US"/>
              <a:t>实现将数据报的大小限制到了</a:t>
            </a:r>
            <a:r>
              <a:rPr lang="en-US" altLang="zh-CN"/>
              <a:t>8192</a:t>
            </a:r>
            <a:r>
              <a:rPr lang="zh-CN" altLang="en-US"/>
              <a:t>字节。</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图1-6-4 伪首部添加在UDP数据报上">
            <a:extLst>
              <a:ext uri="{FF2B5EF4-FFF2-40B4-BE49-F238E27FC236}">
                <a16:creationId xmlns:a16="http://schemas.microsoft.com/office/drawing/2014/main" id="{17C422D0-4109-44DF-92D9-3991B629A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74612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9130563E-019B-4C88-925E-46342A307634}"/>
              </a:ext>
            </a:extLst>
          </p:cNvPr>
          <p:cNvSpPr>
            <a:spLocks noGrp="1" noChangeArrowheads="1"/>
          </p:cNvSpPr>
          <p:nvPr>
            <p:ph type="title"/>
          </p:nvPr>
        </p:nvSpPr>
        <p:spPr>
          <a:xfrm>
            <a:off x="0" y="285750"/>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72708" name="Rectangle 2">
            <a:extLst>
              <a:ext uri="{FF2B5EF4-FFF2-40B4-BE49-F238E27FC236}">
                <a16:creationId xmlns:a16="http://schemas.microsoft.com/office/drawing/2014/main" id="{9A487938-7263-4AC2-BA2E-2288E14AC1E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09" name="AutoShape 2">
            <a:extLst>
              <a:ext uri="{FF2B5EF4-FFF2-40B4-BE49-F238E27FC236}">
                <a16:creationId xmlns:a16="http://schemas.microsoft.com/office/drawing/2014/main" id="{94A0DA8D-9F8C-4F17-BEA9-D8882C2FD025}"/>
              </a:ext>
            </a:extLst>
          </p:cNvPr>
          <p:cNvSpPr>
            <a:spLocks noChangeArrowheads="1"/>
          </p:cNvSpPr>
          <p:nvPr/>
        </p:nvSpPr>
        <p:spPr bwMode="auto">
          <a:xfrm>
            <a:off x="285750" y="4500563"/>
            <a:ext cx="8358188" cy="2214562"/>
          </a:xfrm>
          <a:prstGeom prst="wedgeRoundRectCallout">
            <a:avLst>
              <a:gd name="adj1" fmla="val 27134"/>
              <a:gd name="adj2" fmla="val -107671"/>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该字段是可选的。</a:t>
            </a:r>
            <a:r>
              <a:rPr lang="zh-CN" altLang="en-US">
                <a:solidFill>
                  <a:srgbClr val="FF0000"/>
                </a:solidFill>
              </a:rPr>
              <a:t>如果该字段值为零就说明不进行校验。</a:t>
            </a:r>
            <a:r>
              <a:rPr lang="en-US" altLang="zh-CN"/>
              <a:t>UDP</a:t>
            </a:r>
            <a:r>
              <a:rPr lang="zh-CN" altLang="en-US"/>
              <a:t>协议使用报头中的校验值来保证数据的安全。校验值首先在数据发送方通过特殊的算法计算得出，在传递到接收方之后，还需要再重新计算。如果某个数据报在传输过程中被第三方篡改或者由于线路噪音等原因受到损坏，发送和接收方的校验计算值将不会相符，由此</a:t>
            </a:r>
            <a:r>
              <a:rPr lang="en-US" altLang="zh-CN"/>
              <a:t>UDP</a:t>
            </a:r>
            <a:r>
              <a:rPr lang="zh-CN" altLang="en-US"/>
              <a:t>协议可以检测是否出错。</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C02CED-CE39-45D6-8BF4-A27F4918BC81}"/>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74755" name="Rectangle 2">
            <a:extLst>
              <a:ext uri="{FF2B5EF4-FFF2-40B4-BE49-F238E27FC236}">
                <a16:creationId xmlns:a16="http://schemas.microsoft.com/office/drawing/2014/main" id="{B120A43E-02E2-4E29-A51F-A2B9B6815BC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4756" name="Picture 2" descr="图1-6-4 伪首部添加在UDP数据报上">
            <a:extLst>
              <a:ext uri="{FF2B5EF4-FFF2-40B4-BE49-F238E27FC236}">
                <a16:creationId xmlns:a16="http://schemas.microsoft.com/office/drawing/2014/main" id="{DA830DAF-98E2-4356-9FF9-1F2C2C4C9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AutoShape 2">
            <a:extLst>
              <a:ext uri="{FF2B5EF4-FFF2-40B4-BE49-F238E27FC236}">
                <a16:creationId xmlns:a16="http://schemas.microsoft.com/office/drawing/2014/main" id="{123AB005-E6FB-4D11-88B4-176722A494D6}"/>
              </a:ext>
            </a:extLst>
          </p:cNvPr>
          <p:cNvSpPr>
            <a:spLocks noChangeArrowheads="1"/>
          </p:cNvSpPr>
          <p:nvPr/>
        </p:nvSpPr>
        <p:spPr bwMode="auto">
          <a:xfrm>
            <a:off x="285750" y="571500"/>
            <a:ext cx="8358188" cy="2214563"/>
          </a:xfrm>
          <a:prstGeom prst="wedgeRoundRectCallout">
            <a:avLst>
              <a:gd name="adj1" fmla="val 17250"/>
              <a:gd name="adj2" fmla="val 132968"/>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UDP</a:t>
            </a:r>
            <a:r>
              <a:rPr lang="zh-CN" altLang="en-US"/>
              <a:t>检验和的计算与</a:t>
            </a:r>
            <a:r>
              <a:rPr lang="en-US" altLang="zh-CN"/>
              <a:t>IP</a:t>
            </a:r>
            <a:r>
              <a:rPr lang="zh-CN" altLang="en-US"/>
              <a:t>和</a:t>
            </a:r>
            <a:r>
              <a:rPr lang="en-US" altLang="zh-CN"/>
              <a:t>ICMP</a:t>
            </a:r>
            <a:r>
              <a:rPr lang="zh-CN" altLang="en-US"/>
              <a:t>检验和的计算不同。</a:t>
            </a:r>
            <a:r>
              <a:rPr lang="zh-CN" altLang="en-US">
                <a:solidFill>
                  <a:srgbClr val="FF0000"/>
                </a:solidFill>
              </a:rPr>
              <a:t>这里的检验和包括三个部分：伪首部、</a:t>
            </a:r>
            <a:r>
              <a:rPr lang="en-US" altLang="zh-CN">
                <a:solidFill>
                  <a:srgbClr val="FF0000"/>
                </a:solidFill>
              </a:rPr>
              <a:t>UDP</a:t>
            </a:r>
            <a:r>
              <a:rPr lang="zh-CN" altLang="en-US">
                <a:solidFill>
                  <a:srgbClr val="FF0000"/>
                </a:solidFill>
              </a:rPr>
              <a:t>首部以及从应用层来的数据。</a:t>
            </a:r>
          </a:p>
          <a:p>
            <a:pPr eaLnBrk="1" hangingPunct="1"/>
            <a:r>
              <a:rPr lang="zh-CN" altLang="en-US"/>
              <a:t>伪首部是</a:t>
            </a:r>
            <a:r>
              <a:rPr lang="en-US" altLang="zh-CN"/>
              <a:t>IP</a:t>
            </a:r>
            <a:r>
              <a:rPr lang="zh-CN" altLang="en-US"/>
              <a:t>分组的首部的一部分，其中有些字段要填入</a:t>
            </a:r>
            <a:r>
              <a:rPr lang="en-US" altLang="zh-CN"/>
              <a:t>0</a:t>
            </a:r>
            <a:r>
              <a:rPr lang="zh-CN" altLang="en-US"/>
              <a:t>。用户数据报封装在</a:t>
            </a:r>
            <a:r>
              <a:rPr lang="en-US" altLang="zh-CN"/>
              <a:t>IP</a:t>
            </a:r>
            <a:r>
              <a:rPr lang="zh-CN" altLang="en-US"/>
              <a:t>分组中。</a:t>
            </a:r>
            <a:endParaRPr lang="en-US" altLang="zh-CN"/>
          </a:p>
          <a:p>
            <a:pPr eaLnBrk="1" hangingPunct="1"/>
            <a:r>
              <a:rPr lang="zh-CN" altLang="en-US"/>
              <a:t>若检验和不包括伪首部，用户数据报也可能是安全的和正确的。但是，若</a:t>
            </a:r>
            <a:r>
              <a:rPr lang="en-US" altLang="zh-CN"/>
              <a:t>IP</a:t>
            </a:r>
            <a:r>
              <a:rPr lang="zh-CN" altLang="en-US"/>
              <a:t>首部受到损伤，则它可能被交付到错误的主机。</a:t>
            </a:r>
          </a:p>
          <a:p>
            <a:pPr eaLnBrk="1" hangingPunct="1"/>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4D6C48E-634E-4986-8BE3-0D9ADA2D671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76803" name="Rectangle 2">
            <a:extLst>
              <a:ext uri="{FF2B5EF4-FFF2-40B4-BE49-F238E27FC236}">
                <a16:creationId xmlns:a16="http://schemas.microsoft.com/office/drawing/2014/main" id="{7EBB43AC-5BAE-48EC-950D-707D8D7A2A3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6804" name="Picture 2" descr="图1-6-4 伪首部添加在UDP数据报上">
            <a:extLst>
              <a:ext uri="{FF2B5EF4-FFF2-40B4-BE49-F238E27FC236}">
                <a16:creationId xmlns:a16="http://schemas.microsoft.com/office/drawing/2014/main" id="{D99919EB-4AB5-47F7-8EB3-F68665430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AutoShape 2">
            <a:extLst>
              <a:ext uri="{FF2B5EF4-FFF2-40B4-BE49-F238E27FC236}">
                <a16:creationId xmlns:a16="http://schemas.microsoft.com/office/drawing/2014/main" id="{45E0D38C-9BF6-4455-9813-664636BAF3C6}"/>
              </a:ext>
            </a:extLst>
          </p:cNvPr>
          <p:cNvSpPr>
            <a:spLocks noChangeArrowheads="1"/>
          </p:cNvSpPr>
          <p:nvPr/>
        </p:nvSpPr>
        <p:spPr bwMode="auto">
          <a:xfrm>
            <a:off x="214313" y="214313"/>
            <a:ext cx="8358187" cy="1714500"/>
          </a:xfrm>
          <a:prstGeom prst="wedgeRoundRectCallout">
            <a:avLst>
              <a:gd name="adj1" fmla="val 560"/>
              <a:gd name="adj2" fmla="val 106986"/>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高层协议类型字段增加进来可确保这个分组是属于</a:t>
            </a:r>
            <a:r>
              <a:rPr lang="en-US" altLang="zh-CN"/>
              <a:t>UDP</a:t>
            </a:r>
            <a:r>
              <a:rPr lang="zh-CN" altLang="en-US"/>
              <a:t>而还是属于</a:t>
            </a:r>
            <a:r>
              <a:rPr lang="en-US" altLang="zh-CN"/>
              <a:t>TCP</a:t>
            </a:r>
            <a:r>
              <a:rPr lang="zh-CN" altLang="en-US"/>
              <a:t>的。若一进程既可使用</a:t>
            </a:r>
            <a:r>
              <a:rPr lang="en-US" altLang="zh-CN"/>
              <a:t>UDP</a:t>
            </a:r>
            <a:r>
              <a:rPr lang="zh-CN" altLang="en-US"/>
              <a:t>又可使用</a:t>
            </a:r>
            <a:r>
              <a:rPr lang="en-US" altLang="zh-CN"/>
              <a:t>TCP</a:t>
            </a:r>
            <a:r>
              <a:rPr lang="zh-CN" altLang="en-US"/>
              <a:t>，则端口号可以是一样的。</a:t>
            </a:r>
            <a:r>
              <a:rPr lang="en-US" altLang="zh-CN"/>
              <a:t>UDP</a:t>
            </a:r>
            <a:r>
              <a:rPr lang="zh-CN" altLang="en-US"/>
              <a:t>的高层协议类型字段是</a:t>
            </a:r>
            <a:r>
              <a:rPr lang="en-US" altLang="zh-CN"/>
              <a:t>17</a:t>
            </a:r>
            <a:r>
              <a:rPr lang="zh-CN" altLang="en-US"/>
              <a:t>。若在传输过程中这个值改变了，在接收端计算检验和时就可检测出来，</a:t>
            </a:r>
            <a:r>
              <a:rPr lang="en-US" altLang="zh-CN"/>
              <a:t>UDP</a:t>
            </a:r>
            <a:r>
              <a:rPr lang="zh-CN" altLang="en-US"/>
              <a:t>就可丢弃这个分组。这样就不会交付给错误的协议。</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48D2C9E-693F-4552-81DB-74BBDB71A81F}"/>
              </a:ext>
            </a:extLst>
          </p:cNvPr>
          <p:cNvSpPr>
            <a:spLocks noChangeArrowheads="1"/>
          </p:cNvSpPr>
          <p:nvPr/>
        </p:nvSpPr>
        <p:spPr bwMode="auto">
          <a:xfrm>
            <a:off x="611188" y="2235200"/>
            <a:ext cx="8177212" cy="3476625"/>
          </a:xfrm>
          <a:prstGeom prst="rect">
            <a:avLst/>
          </a:prstGeom>
          <a:noFill/>
          <a:ln w="9525">
            <a:noFill/>
            <a:miter lim="800000"/>
            <a:headEnd/>
            <a:tailEnd/>
          </a:ln>
          <a:effectLst/>
        </p:spPr>
        <p:txBody>
          <a:bodyPr anchor="ctr">
            <a:spAutoFit/>
          </a:bodyPr>
          <a:lstStyle/>
          <a:p>
            <a:pPr indent="266700">
              <a:defRPr/>
            </a:pPr>
            <a:r>
              <a:rPr lang="zh-CN" sz="2000" b="1" dirty="0">
                <a:latin typeface="Times New Roman" panose="02020603050405020304" pitchFamily="18" charset="0"/>
                <a:cs typeface="Times New Roman" panose="02020603050405020304" pitchFamily="18" charset="0"/>
              </a:rPr>
              <a:t>在发送端按以下步骤计算检验和</a:t>
            </a:r>
            <a:r>
              <a:rPr lang="zh-CN" sz="2000" dirty="0">
                <a:latin typeface="Times New Roman" panose="02020603050405020304" pitchFamily="18" charset="0"/>
                <a:cs typeface="Times New Roman" panose="02020603050405020304" pitchFamily="18" charset="0"/>
              </a:rPr>
              <a:t>：</a:t>
            </a:r>
          </a:p>
          <a:p>
            <a:pPr>
              <a:buFont typeface="Wingdings" pitchFamily="2" charset="2"/>
              <a:buChar char="Ø"/>
              <a:defRPr/>
            </a:pPr>
            <a:r>
              <a:rPr lang="en-US" altLang="zh-CN" sz="2000" dirty="0">
                <a:latin typeface="Times New Roman" panose="02020603050405020304" pitchFamily="18" charset="0"/>
                <a:cs typeface="Times New Roman" panose="02020603050405020304" pitchFamily="18" charset="0"/>
              </a:rPr>
              <a:t> </a:t>
            </a:r>
            <a:r>
              <a:rPr lang="zh-CN" sz="2000" dirty="0">
                <a:latin typeface="Times New Roman" panose="02020603050405020304" pitchFamily="18" charset="0"/>
                <a:cs typeface="Times New Roman" panose="02020603050405020304" pitchFamily="18" charset="0"/>
              </a:rPr>
              <a:t>把伪首部填加到</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用户数据报上。</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把检验和字段填入零。</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把所有位划分为</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字节）的字。</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若字节总数不是偶数，则增加一个字节的填充（全</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）。填充只是为了计算检验和，计算完毕后就把它丢弃。</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位的字使用反码算术运算相加。</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把得到的结果取反码，它是一个</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位的数，把这个数插入到检验和字段。</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把伪首部和任何填加的填充丢掉。</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用户数据报交付给</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软件进行封装。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E713377F-DB6C-4F5F-88EA-788483228ED1}"/>
              </a:ext>
            </a:extLst>
          </p:cNvPr>
          <p:cNvSpPr>
            <a:spLocks noChangeArrowheads="1"/>
          </p:cNvSpPr>
          <p:nvPr/>
        </p:nvSpPr>
        <p:spPr bwMode="auto">
          <a:xfrm>
            <a:off x="539750" y="1700213"/>
            <a:ext cx="8001000" cy="4554537"/>
          </a:xfrm>
          <a:prstGeom prst="rect">
            <a:avLst/>
          </a:prstGeom>
          <a:noFill/>
          <a:ln w="9525">
            <a:noFill/>
            <a:miter lim="800000"/>
            <a:headEnd/>
            <a:tailEnd/>
          </a:ln>
          <a:effectLst/>
        </p:spPr>
        <p:txBody>
          <a:bodyPr anchor="ctr">
            <a:spAutoFit/>
          </a:bodyPr>
          <a:lstStyle/>
          <a:p>
            <a:pPr indent="266700">
              <a:defRPr/>
            </a:pPr>
            <a:r>
              <a:rPr lang="zh-CN" sz="2000" b="1" dirty="0">
                <a:cs typeface="Times New Roman" pitchFamily="18" charset="0"/>
              </a:rPr>
              <a:t>在</a:t>
            </a:r>
            <a:r>
              <a:rPr lang="zh-CN" altLang="en-US" sz="2000" b="1" dirty="0">
                <a:latin typeface="宋体" pitchFamily="2" charset="-122"/>
                <a:cs typeface="Times New Roman" pitchFamily="18" charset="0"/>
              </a:rPr>
              <a:t>接收端按以下</a:t>
            </a:r>
            <a:r>
              <a:rPr lang="en-US" altLang="zh-CN" sz="2000" b="1" dirty="0">
                <a:latin typeface="宋体" pitchFamily="2" charset="-122"/>
                <a:cs typeface="Times New Roman" pitchFamily="18" charset="0"/>
              </a:rPr>
              <a:t>6</a:t>
            </a:r>
            <a:r>
              <a:rPr lang="zh-CN" altLang="en-US" sz="2000" b="1" dirty="0">
                <a:latin typeface="宋体" pitchFamily="2" charset="-122"/>
                <a:cs typeface="Times New Roman" pitchFamily="18" charset="0"/>
              </a:rPr>
              <a:t>个步骤计算检验和：</a:t>
            </a:r>
          </a:p>
          <a:p>
            <a:pPr>
              <a:lnSpc>
                <a:spcPct val="150000"/>
              </a:lnSpc>
              <a:buFont typeface="Wingdings" pitchFamily="2" charset="2"/>
              <a:buChar char="Ø"/>
              <a:defRPr/>
            </a:pPr>
            <a:r>
              <a:rPr lang="zh-CN" altLang="en-US" sz="2000" dirty="0">
                <a:latin typeface="宋体" pitchFamily="2" charset="-122"/>
                <a:cs typeface="Times New Roman" pitchFamily="18" charset="0"/>
              </a:rPr>
              <a:t>把伪首部加到</a:t>
            </a:r>
            <a:r>
              <a:rPr lang="en-US" altLang="zh-CN" sz="2000" dirty="0">
                <a:latin typeface="宋体" pitchFamily="2" charset="-122"/>
                <a:cs typeface="Times New Roman" pitchFamily="18" charset="0"/>
              </a:rPr>
              <a:t>UDP</a:t>
            </a:r>
            <a:r>
              <a:rPr lang="zh-CN" altLang="en-US" sz="2000" dirty="0">
                <a:latin typeface="宋体" pitchFamily="2" charset="-122"/>
                <a:cs typeface="Times New Roman" pitchFamily="18" charset="0"/>
              </a:rPr>
              <a:t>用户数据报上。</a:t>
            </a:r>
          </a:p>
          <a:p>
            <a:pPr>
              <a:lnSpc>
                <a:spcPct val="150000"/>
              </a:lnSpc>
              <a:buFont typeface="Wingdings" pitchFamily="2" charset="2"/>
              <a:buChar char="Ø"/>
              <a:defRPr/>
            </a:pPr>
            <a:r>
              <a:rPr lang="zh-CN" altLang="en-US" sz="2000" dirty="0">
                <a:latin typeface="宋体" pitchFamily="2" charset="-122"/>
                <a:cs typeface="Times New Roman" pitchFamily="18" charset="0"/>
              </a:rPr>
              <a:t>若需要，就增加填充。</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把所有位划分为</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a:t>
            </a:r>
            <a:r>
              <a:rPr lang="en-US" altLang="zh-CN" sz="2000" dirty="0">
                <a:latin typeface="宋体" pitchFamily="2" charset="-122"/>
                <a:cs typeface="Times New Roman" pitchFamily="18" charset="0"/>
              </a:rPr>
              <a:t>2</a:t>
            </a:r>
            <a:r>
              <a:rPr lang="zh-CN" altLang="en-US" sz="2000" dirty="0">
                <a:latin typeface="宋体" pitchFamily="2" charset="-122"/>
                <a:cs typeface="Times New Roman" pitchFamily="18" charset="0"/>
              </a:rPr>
              <a:t>字节）的字。</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位的字使用反码算术运算相加。</a:t>
            </a:r>
          </a:p>
          <a:p>
            <a:pPr>
              <a:lnSpc>
                <a:spcPct val="150000"/>
              </a:lnSpc>
              <a:buFont typeface="Wingdings" pitchFamily="2" charset="2"/>
              <a:buChar char="Ø"/>
              <a:defRPr/>
            </a:pPr>
            <a:r>
              <a:rPr lang="zh-CN" altLang="en-US" sz="2000" dirty="0">
                <a:latin typeface="宋体" pitchFamily="2" charset="-122"/>
                <a:cs typeface="Times New Roman" pitchFamily="18" charset="0"/>
              </a:rPr>
              <a:t>把得到的结果取反码。</a:t>
            </a:r>
          </a:p>
          <a:p>
            <a:pPr>
              <a:lnSpc>
                <a:spcPct val="150000"/>
              </a:lnSpc>
              <a:buFont typeface="Wingdings" pitchFamily="2" charset="2"/>
              <a:buChar char="Ø"/>
              <a:defRPr/>
            </a:pPr>
            <a:r>
              <a:rPr lang="zh-CN" altLang="en-US" sz="2000" dirty="0">
                <a:latin typeface="宋体" pitchFamily="2" charset="-122"/>
                <a:cs typeface="Times New Roman" pitchFamily="18" charset="0"/>
              </a:rPr>
              <a:t>若得到的结果是全</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，则丢弃首部和任何增加的填充，并接受这个用户数据报。若结果是任何别样的，就丢弃这个用户数据报。</a:t>
            </a:r>
          </a:p>
          <a:p>
            <a:pPr>
              <a:lnSpc>
                <a:spcPct val="150000"/>
              </a:lnSpc>
              <a:buFont typeface="Wingdings" pitchFamily="2" charset="2"/>
              <a:buChar char="Ø"/>
              <a:defRPr/>
            </a:pPr>
            <a:r>
              <a:rPr lang="zh-CN" altLang="en-US" sz="2000" dirty="0">
                <a:latin typeface="宋体" pitchFamily="2" charset="-122"/>
                <a:cs typeface="Times New Roman" pitchFamily="18" charset="0"/>
              </a:rPr>
              <a:t>校验和是可选使用的，计算校验和以及把校验和放入到用户数据报都是可选的。若不计算校验和，则校验和字段就填入</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D2145948-1161-475B-AB02-96ACD642A244}"/>
              </a:ext>
            </a:extLst>
          </p:cNvPr>
          <p:cNvSpPr>
            <a:spLocks noGrp="1"/>
          </p:cNvSpPr>
          <p:nvPr>
            <p:ph type="title"/>
          </p:nvPr>
        </p:nvSpPr>
        <p:spPr/>
        <p:txBody>
          <a:bodyPr/>
          <a:lstStyle/>
          <a:p>
            <a:endParaRPr lang="zh-CN" altLang="en-US"/>
          </a:p>
        </p:txBody>
      </p:sp>
      <p:sp>
        <p:nvSpPr>
          <p:cNvPr id="81923" name="内容占位符 2">
            <a:extLst>
              <a:ext uri="{FF2B5EF4-FFF2-40B4-BE49-F238E27FC236}">
                <a16:creationId xmlns:a16="http://schemas.microsoft.com/office/drawing/2014/main" id="{35AD364E-B82A-4F39-AEEC-DF40A1069AFC}"/>
              </a:ext>
            </a:extLst>
          </p:cNvPr>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84744FB-F279-47E2-A943-4A24418B7561}"/>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30723" name="Rectangle 2">
            <a:extLst>
              <a:ext uri="{FF2B5EF4-FFF2-40B4-BE49-F238E27FC236}">
                <a16:creationId xmlns:a16="http://schemas.microsoft.com/office/drawing/2014/main" id="{202FF03A-CB50-4446-9D60-048AF902267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724" name="Picture 2" descr="图1-3-6 IP封装">
            <a:extLst>
              <a:ext uri="{FF2B5EF4-FFF2-40B4-BE49-F238E27FC236}">
                <a16:creationId xmlns:a16="http://schemas.microsoft.com/office/drawing/2014/main" id="{2076015F-F0A2-4D31-B357-334608D79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5176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BAC13B-C344-467C-B4F9-34FF7193568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82947" name="Rectangle 2">
            <a:extLst>
              <a:ext uri="{FF2B5EF4-FFF2-40B4-BE49-F238E27FC236}">
                <a16:creationId xmlns:a16="http://schemas.microsoft.com/office/drawing/2014/main" id="{0C704D67-7029-476A-8986-C38FD7B2930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2948" name="Picture 1" descr="1-7-3TCP封装">
            <a:extLst>
              <a:ext uri="{FF2B5EF4-FFF2-40B4-BE49-F238E27FC236}">
                <a16:creationId xmlns:a16="http://schemas.microsoft.com/office/drawing/2014/main" id="{876685F1-0135-4DD1-A931-B6099D247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4223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933B54-B5EC-4CE7-9143-BC0915B72376}"/>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84995" name="Rectangle 2">
            <a:extLst>
              <a:ext uri="{FF2B5EF4-FFF2-40B4-BE49-F238E27FC236}">
                <a16:creationId xmlns:a16="http://schemas.microsoft.com/office/drawing/2014/main" id="{76E835AB-3C33-4EA2-B2F8-FA4A0103A13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表格 6">
            <a:extLst>
              <a:ext uri="{FF2B5EF4-FFF2-40B4-BE49-F238E27FC236}">
                <a16:creationId xmlns:a16="http://schemas.microsoft.com/office/drawing/2014/main" id="{7045186E-1DAC-4717-99C1-0C448924B749}"/>
              </a:ext>
            </a:extLst>
          </p:cNvPr>
          <p:cNvGraphicFramePr>
            <a:graphicFrameLocks noGrp="1"/>
          </p:cNvGraphicFramePr>
          <p:nvPr/>
        </p:nvGraphicFramePr>
        <p:xfrm>
          <a:off x="323528" y="1844824"/>
          <a:ext cx="8461406" cy="4367407"/>
        </p:xfrm>
        <a:graphic>
          <a:graphicData uri="http://schemas.openxmlformats.org/drawingml/2006/table">
            <a:tbl>
              <a:tblPr/>
              <a:tblGrid>
                <a:gridCol w="1001633">
                  <a:extLst>
                    <a:ext uri="{9D8B030D-6E8A-4147-A177-3AD203B41FA5}">
                      <a16:colId xmlns:a16="http://schemas.microsoft.com/office/drawing/2014/main" val="20000"/>
                    </a:ext>
                  </a:extLst>
                </a:gridCol>
                <a:gridCol w="909007">
                  <a:extLst>
                    <a:ext uri="{9D8B030D-6E8A-4147-A177-3AD203B41FA5}">
                      <a16:colId xmlns:a16="http://schemas.microsoft.com/office/drawing/2014/main" val="20001"/>
                    </a:ext>
                  </a:extLst>
                </a:gridCol>
                <a:gridCol w="462507">
                  <a:extLst>
                    <a:ext uri="{9D8B030D-6E8A-4147-A177-3AD203B41FA5}">
                      <a16:colId xmlns:a16="http://schemas.microsoft.com/office/drawing/2014/main" val="20002"/>
                    </a:ext>
                  </a:extLst>
                </a:gridCol>
                <a:gridCol w="385165">
                  <a:extLst>
                    <a:ext uri="{9D8B030D-6E8A-4147-A177-3AD203B41FA5}">
                      <a16:colId xmlns:a16="http://schemas.microsoft.com/office/drawing/2014/main" val="20003"/>
                    </a:ext>
                  </a:extLst>
                </a:gridCol>
                <a:gridCol w="385165">
                  <a:extLst>
                    <a:ext uri="{9D8B030D-6E8A-4147-A177-3AD203B41FA5}">
                      <a16:colId xmlns:a16="http://schemas.microsoft.com/office/drawing/2014/main" val="20004"/>
                    </a:ext>
                  </a:extLst>
                </a:gridCol>
                <a:gridCol w="385165">
                  <a:extLst>
                    <a:ext uri="{9D8B030D-6E8A-4147-A177-3AD203B41FA5}">
                      <a16:colId xmlns:a16="http://schemas.microsoft.com/office/drawing/2014/main" val="20005"/>
                    </a:ext>
                  </a:extLst>
                </a:gridCol>
                <a:gridCol w="385165">
                  <a:extLst>
                    <a:ext uri="{9D8B030D-6E8A-4147-A177-3AD203B41FA5}">
                      <a16:colId xmlns:a16="http://schemas.microsoft.com/office/drawing/2014/main" val="20006"/>
                    </a:ext>
                  </a:extLst>
                </a:gridCol>
                <a:gridCol w="150806">
                  <a:extLst>
                    <a:ext uri="{9D8B030D-6E8A-4147-A177-3AD203B41FA5}">
                      <a16:colId xmlns:a16="http://schemas.microsoft.com/office/drawing/2014/main" val="20007"/>
                    </a:ext>
                  </a:extLst>
                </a:gridCol>
                <a:gridCol w="150806">
                  <a:extLst>
                    <a:ext uri="{9D8B030D-6E8A-4147-A177-3AD203B41FA5}">
                      <a16:colId xmlns:a16="http://schemas.microsoft.com/office/drawing/2014/main" val="20008"/>
                    </a:ext>
                  </a:extLst>
                </a:gridCol>
                <a:gridCol w="4245987">
                  <a:extLst>
                    <a:ext uri="{9D8B030D-6E8A-4147-A177-3AD203B41FA5}">
                      <a16:colId xmlns:a16="http://schemas.microsoft.com/office/drawing/2014/main" val="20009"/>
                    </a:ext>
                  </a:extLst>
                </a:gridCol>
              </a:tblGrid>
              <a:tr h="623915">
                <a:tc gridSpan="8">
                  <a:txBody>
                    <a:bodyPr/>
                    <a:lstStyle/>
                    <a:p>
                      <a:pPr algn="ctr">
                        <a:spcAft>
                          <a:spcPts val="0"/>
                        </a:spcAft>
                      </a:pPr>
                      <a:r>
                        <a:rPr lang="zh-CN" sz="2000" kern="100" dirty="0">
                          <a:latin typeface="Calibri"/>
                          <a:ea typeface="宋体"/>
                          <a:cs typeface="Times New Roman"/>
                        </a:rPr>
                        <a:t>源端口（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2000" kern="100" dirty="0">
                          <a:latin typeface="Calibri"/>
                          <a:ea typeface="宋体"/>
                          <a:cs typeface="Times New Roman"/>
                        </a:rPr>
                        <a:t>目的端口（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spcAft>
                          <a:spcPts val="0"/>
                        </a:spcAft>
                      </a:pPr>
                      <a:endParaRPr lang="zh-CN" sz="2000" kern="100">
                        <a:latin typeface="Calibri"/>
                        <a:ea typeface="宋体"/>
                        <a:cs typeface="Times New Roman"/>
                      </a:endParaRPr>
                    </a:p>
                  </a:txBody>
                  <a:tcPr/>
                </a:tc>
                <a:extLst>
                  <a:ext uri="{0D108BD9-81ED-4DB2-BD59-A6C34878D82A}">
                    <a16:rowId xmlns:a16="http://schemas.microsoft.com/office/drawing/2014/main" val="10000"/>
                  </a:ext>
                </a:extLst>
              </a:tr>
              <a:tr h="623915">
                <a:tc gridSpan="10">
                  <a:txBody>
                    <a:bodyPr/>
                    <a:lstStyle/>
                    <a:p>
                      <a:pPr algn="ctr">
                        <a:spcAft>
                          <a:spcPts val="0"/>
                        </a:spcAft>
                      </a:pPr>
                      <a:r>
                        <a:rPr lang="zh-CN" sz="2000" kern="100">
                          <a:latin typeface="Calibri"/>
                          <a:ea typeface="宋体"/>
                          <a:cs typeface="Times New Roman"/>
                        </a:rPr>
                        <a:t>序列号（</a:t>
                      </a:r>
                      <a:r>
                        <a:rPr lang="en-US" sz="2000" kern="100">
                          <a:latin typeface="Calibri"/>
                          <a:ea typeface="宋体"/>
                          <a:cs typeface="Times New Roman"/>
                        </a:rPr>
                        <a:t>32</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23915">
                <a:tc gridSpan="10">
                  <a:txBody>
                    <a:bodyPr/>
                    <a:lstStyle/>
                    <a:p>
                      <a:pPr algn="ctr">
                        <a:spcAft>
                          <a:spcPts val="0"/>
                        </a:spcAft>
                      </a:pPr>
                      <a:r>
                        <a:rPr lang="zh-CN" sz="2000" kern="100" dirty="0">
                          <a:latin typeface="Calibri"/>
                          <a:ea typeface="宋体"/>
                          <a:cs typeface="Times New Roman"/>
                        </a:rPr>
                        <a:t>确认（</a:t>
                      </a:r>
                      <a:r>
                        <a:rPr lang="en-US" sz="2000" kern="100" dirty="0">
                          <a:latin typeface="Calibri"/>
                          <a:ea typeface="宋体"/>
                          <a:cs typeface="Times New Roman"/>
                        </a:rPr>
                        <a:t>32</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47832">
                <a:tc>
                  <a:txBody>
                    <a:bodyPr/>
                    <a:lstStyle/>
                    <a:p>
                      <a:pPr algn="ctr">
                        <a:spcAft>
                          <a:spcPts val="0"/>
                        </a:spcAft>
                      </a:pPr>
                      <a:r>
                        <a:rPr lang="zh-CN" sz="2000" kern="100">
                          <a:latin typeface="Calibri"/>
                          <a:ea typeface="宋体"/>
                          <a:cs typeface="Times New Roman"/>
                        </a:rPr>
                        <a:t>首部长度（</a:t>
                      </a:r>
                      <a:r>
                        <a:rPr lang="en-US" sz="2000" kern="100">
                          <a:latin typeface="Calibri"/>
                          <a:ea typeface="宋体"/>
                          <a:cs typeface="Times New Roman"/>
                        </a:rPr>
                        <a:t>4</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保留</a:t>
                      </a:r>
                      <a:br>
                        <a:rPr lang="en-US" sz="2000" kern="100">
                          <a:latin typeface="Calibri"/>
                          <a:ea typeface="宋体"/>
                          <a:cs typeface="Times New Roman"/>
                        </a:rPr>
                      </a:br>
                      <a:r>
                        <a:rPr lang="zh-CN" sz="2000" kern="100">
                          <a:latin typeface="Calibri"/>
                          <a:ea typeface="宋体"/>
                          <a:cs typeface="Times New Roman"/>
                        </a:rPr>
                        <a:t>（</a:t>
                      </a:r>
                      <a:r>
                        <a:rPr lang="en-US" sz="2000" kern="100">
                          <a:latin typeface="Calibri"/>
                          <a:ea typeface="宋体"/>
                          <a:cs typeface="Times New Roman"/>
                        </a:rPr>
                        <a:t>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URG</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algn="ctr">
                        <a:spcAft>
                          <a:spcPts val="0"/>
                        </a:spcAft>
                      </a:pPr>
                      <a:r>
                        <a:rPr lang="en-US" sz="2000" kern="100">
                          <a:latin typeface="宋体"/>
                          <a:ea typeface="宋体"/>
                          <a:cs typeface="Times New Roman"/>
                        </a:rPr>
                        <a:t>FIN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2000" kern="100" dirty="0">
                          <a:latin typeface="Calibri"/>
                          <a:ea typeface="宋体"/>
                          <a:cs typeface="Times New Roman"/>
                        </a:rPr>
                        <a:t>窗口大小（</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3915">
                <a:tc gridSpan="9">
                  <a:txBody>
                    <a:bodyPr/>
                    <a:lstStyle/>
                    <a:p>
                      <a:pPr algn="ctr">
                        <a:spcAft>
                          <a:spcPts val="0"/>
                        </a:spcAft>
                      </a:pPr>
                      <a:r>
                        <a:rPr lang="zh-CN" sz="2000" kern="100">
                          <a:latin typeface="Calibri"/>
                          <a:ea typeface="宋体"/>
                          <a:cs typeface="Times New Roman"/>
                        </a:rPr>
                        <a:t>校验和（</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2000" kern="100">
                          <a:latin typeface="Calibri"/>
                          <a:ea typeface="宋体"/>
                          <a:cs typeface="Times New Roman"/>
                        </a:rPr>
                        <a:t>紧急指针（</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3915">
                <a:tc gridSpan="10">
                  <a:txBody>
                    <a:bodyPr/>
                    <a:lstStyle/>
                    <a:p>
                      <a:pPr algn="ctr">
                        <a:spcAft>
                          <a:spcPts val="0"/>
                        </a:spcAft>
                      </a:pPr>
                      <a:r>
                        <a:rPr lang="zh-CN" sz="2000" kern="100" dirty="0">
                          <a:latin typeface="Calibri"/>
                          <a:ea typeface="宋体"/>
                          <a:cs typeface="Times New Roman"/>
                        </a:rPr>
                        <a:t>选项和填充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D3C2EE7-D9D6-4493-9A14-3421C1F766E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87043" name="Rectangle 2">
            <a:extLst>
              <a:ext uri="{FF2B5EF4-FFF2-40B4-BE49-F238E27FC236}">
                <a16:creationId xmlns:a16="http://schemas.microsoft.com/office/drawing/2014/main" id="{CA8674D3-DF87-4B54-BAAF-EC009595112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7044" name="Picture 2" descr="图1-7-4 伪首部加到TCP报文段上">
            <a:extLst>
              <a:ext uri="{FF2B5EF4-FFF2-40B4-BE49-F238E27FC236}">
                <a16:creationId xmlns:a16="http://schemas.microsoft.com/office/drawing/2014/main" id="{2C61FD36-075E-400C-9948-8443C5C74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350963"/>
            <a:ext cx="6143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矩形 1">
            <a:extLst>
              <a:ext uri="{FF2B5EF4-FFF2-40B4-BE49-F238E27FC236}">
                <a16:creationId xmlns:a16="http://schemas.microsoft.com/office/drawing/2014/main" id="{123F85E0-A4A3-4CAA-BED1-5517EEB42EA1}"/>
              </a:ext>
            </a:extLst>
          </p:cNvPr>
          <p:cNvSpPr>
            <a:spLocks noChangeArrowheads="1"/>
          </p:cNvSpPr>
          <p:nvPr/>
        </p:nvSpPr>
        <p:spPr bwMode="auto">
          <a:xfrm>
            <a:off x="323850" y="1916113"/>
            <a:ext cx="223202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TCP</a:t>
            </a:r>
            <a:r>
              <a:rPr lang="zh-CN" altLang="en-US"/>
              <a:t>的校验和与</a:t>
            </a:r>
            <a:r>
              <a:rPr lang="en-US" altLang="zh-CN"/>
              <a:t>UDP</a:t>
            </a:r>
            <a:r>
              <a:rPr lang="zh-CN" altLang="en-US"/>
              <a:t>的校验和计算过程是一样的。但是，</a:t>
            </a:r>
            <a:r>
              <a:rPr lang="en-US" altLang="zh-CN"/>
              <a:t>UDP</a:t>
            </a:r>
            <a:r>
              <a:rPr lang="zh-CN" altLang="en-US"/>
              <a:t>是否使用校验和是可选的，</a:t>
            </a:r>
            <a:r>
              <a:rPr lang="zh-CN" altLang="en-US">
                <a:solidFill>
                  <a:srgbClr val="FF0000"/>
                </a:solidFill>
              </a:rPr>
              <a:t>而</a:t>
            </a:r>
            <a:r>
              <a:rPr lang="en-US" altLang="zh-CN">
                <a:solidFill>
                  <a:srgbClr val="FF0000"/>
                </a:solidFill>
              </a:rPr>
              <a:t>TCP</a:t>
            </a:r>
            <a:r>
              <a:rPr lang="zh-CN" altLang="en-US">
                <a:solidFill>
                  <a:srgbClr val="FF0000"/>
                </a:solidFill>
              </a:rPr>
              <a:t>使用校验和则是强制性的</a:t>
            </a:r>
            <a:r>
              <a:rPr lang="zh-CN" altLang="en-US"/>
              <a:t>。为了同样的目的，同样的伪首部要加到报文段上。但对于</a:t>
            </a:r>
            <a:r>
              <a:rPr lang="en-US" altLang="zh-CN"/>
              <a:t>TCP</a:t>
            </a:r>
            <a:r>
              <a:rPr lang="zh-CN" altLang="en-US"/>
              <a:t>的伪首部，高层协议类型字段的值是</a:t>
            </a:r>
            <a:r>
              <a:rPr lang="en-US" altLang="zh-CN"/>
              <a:t>6</a:t>
            </a: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8C67DD2-D52C-4A59-BCD7-A8A1586C06B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89091" name="Rectangle 2">
            <a:extLst>
              <a:ext uri="{FF2B5EF4-FFF2-40B4-BE49-F238E27FC236}">
                <a16:creationId xmlns:a16="http://schemas.microsoft.com/office/drawing/2014/main" id="{98DA9E8C-FBDE-4C8B-9168-7F6E718CC54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01" name="Rectangle 1">
            <a:extLst>
              <a:ext uri="{FF2B5EF4-FFF2-40B4-BE49-F238E27FC236}">
                <a16:creationId xmlns:a16="http://schemas.microsoft.com/office/drawing/2014/main" id="{06F333AD-40CB-4BB0-881E-CCA4CFD846E6}"/>
              </a:ext>
            </a:extLst>
          </p:cNvPr>
          <p:cNvSpPr>
            <a:spLocks noChangeArrowheads="1"/>
          </p:cNvSpPr>
          <p:nvPr/>
        </p:nvSpPr>
        <p:spPr bwMode="auto">
          <a:xfrm>
            <a:off x="571500" y="1762125"/>
            <a:ext cx="8001000" cy="3786188"/>
          </a:xfrm>
          <a:prstGeom prst="rect">
            <a:avLst/>
          </a:prstGeom>
          <a:noFill/>
          <a:ln w="9525">
            <a:noFill/>
            <a:miter lim="800000"/>
            <a:headEnd/>
            <a:tailEnd/>
          </a:ln>
          <a:effectLst/>
        </p:spPr>
        <p:txBody>
          <a:bodyPr anchor="ctr">
            <a:spAutoFit/>
          </a:bodyPr>
          <a:lstStyle/>
          <a:p>
            <a:pPr indent="266700">
              <a:defRPr/>
            </a:pPr>
            <a:r>
              <a:rPr lang="zh-CN" sz="2000" dirty="0">
                <a:cs typeface="Times New Roman" pitchFamily="18" charset="0"/>
              </a:rPr>
              <a:t>报文段包括</a:t>
            </a:r>
            <a:r>
              <a:rPr lang="en-US" altLang="zh-CN" sz="2000" dirty="0">
                <a:cs typeface="Times New Roman" pitchFamily="18" charset="0"/>
              </a:rPr>
              <a:t>20</a:t>
            </a:r>
            <a:r>
              <a:rPr lang="zh-CN" altLang="en-US" sz="2000" dirty="0">
                <a:cs typeface="Times New Roman" pitchFamily="18" charset="0"/>
              </a:rPr>
              <a:t>～</a:t>
            </a:r>
            <a:r>
              <a:rPr lang="en-US" altLang="zh-CN" sz="2000" dirty="0">
                <a:cs typeface="Times New Roman" pitchFamily="18" charset="0"/>
              </a:rPr>
              <a:t>60</a:t>
            </a:r>
            <a:r>
              <a:rPr lang="zh-CN" altLang="en-US" sz="2000" dirty="0">
                <a:cs typeface="Times New Roman" pitchFamily="18" charset="0"/>
              </a:rPr>
              <a:t>字节的首部，接着是从应用程序来的数据。首部在没有选项时是</a:t>
            </a:r>
            <a:r>
              <a:rPr lang="en-US" altLang="zh-CN" sz="2000" dirty="0">
                <a:cs typeface="Times New Roman" pitchFamily="18" charset="0"/>
              </a:rPr>
              <a:t>20</a:t>
            </a:r>
            <a:r>
              <a:rPr lang="zh-CN" altLang="en-US" sz="2000" dirty="0">
                <a:cs typeface="Times New Roman" pitchFamily="18" charset="0"/>
              </a:rPr>
              <a:t>字节，而当有一些选项时可多达</a:t>
            </a:r>
            <a:r>
              <a:rPr lang="en-US" altLang="zh-CN" sz="2000" dirty="0">
                <a:cs typeface="Times New Roman" pitchFamily="18" charset="0"/>
              </a:rPr>
              <a:t>60</a:t>
            </a:r>
            <a:r>
              <a:rPr lang="zh-CN" altLang="en-US" sz="2000" dirty="0">
                <a:cs typeface="Times New Roman" pitchFamily="18" charset="0"/>
              </a:rPr>
              <a:t>字节。</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源端口：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位字段，它定义了在主机中发送这个报文段的应用程序端口号。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目的端口：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位字段，它定义了在主机中接收这个报文段的应用程序的端口号。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序号：</a:t>
            </a:r>
            <a:r>
              <a:rPr lang="zh-CN" altLang="en-US" sz="2000" dirty="0">
                <a:latin typeface="宋体" pitchFamily="2" charset="-122"/>
                <a:cs typeface="Times New Roman" pitchFamily="18" charset="0"/>
              </a:rPr>
              <a:t>这个</a:t>
            </a:r>
            <a:r>
              <a:rPr lang="en-US" altLang="zh-CN" sz="2000" dirty="0">
                <a:latin typeface="宋体" pitchFamily="2" charset="-122"/>
                <a:cs typeface="Times New Roman" pitchFamily="18" charset="0"/>
              </a:rPr>
              <a:t>32</a:t>
            </a:r>
            <a:r>
              <a:rPr lang="zh-CN" altLang="en-US" sz="2000" dirty="0">
                <a:latin typeface="宋体" pitchFamily="2" charset="-122"/>
                <a:cs typeface="Times New Roman" pitchFamily="18" charset="0"/>
              </a:rPr>
              <a:t>位字段定义了指派给本报文段第一个数据字节的一个号，代表当前</a:t>
            </a:r>
            <a:r>
              <a:rPr lang="en-US" altLang="zh-CN" sz="2000" dirty="0">
                <a:latin typeface="宋体" pitchFamily="2" charset="-122"/>
                <a:cs typeface="Times New Roman" pitchFamily="18" charset="0"/>
              </a:rPr>
              <a:t>TCP</a:t>
            </a:r>
            <a:r>
              <a:rPr lang="zh-CN" altLang="en-US" sz="2000" dirty="0">
                <a:latin typeface="宋体" pitchFamily="2" charset="-122"/>
                <a:cs typeface="Times New Roman" pitchFamily="18" charset="0"/>
              </a:rPr>
              <a:t>数据段第一个字节占整个字节流的相对位置。</a:t>
            </a:r>
            <a:r>
              <a:rPr lang="en-US" altLang="zh-CN" sz="2000" dirty="0">
                <a:latin typeface="宋体" pitchFamily="2" charset="-122"/>
                <a:cs typeface="Times New Roman" pitchFamily="18" charset="0"/>
              </a:rPr>
              <a:t>TCP</a:t>
            </a:r>
            <a:r>
              <a:rPr lang="zh-CN" altLang="en-US" sz="2000" dirty="0">
                <a:latin typeface="宋体" pitchFamily="2" charset="-122"/>
                <a:cs typeface="Times New Roman" pitchFamily="18" charset="0"/>
              </a:rPr>
              <a:t>是流式运输协议，为了保证连通性，要发送的每一个字节都要编上号。序号告诉终点，这个序列中的哪一个字节是报文段中的第一个字节。在连接建立时，每一方使用随机数产生器产生初始序号（</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），通常对每一个方向的</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都是不同的。</a:t>
            </a:r>
            <a:endParaRPr lang="zh-CN" altLang="en-US"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3B3291-ECE1-461A-BDB7-D83FB8DE26B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91139" name="Rectangle 2">
            <a:extLst>
              <a:ext uri="{FF2B5EF4-FFF2-40B4-BE49-F238E27FC236}">
                <a16:creationId xmlns:a16="http://schemas.microsoft.com/office/drawing/2014/main" id="{D9072835-1FDE-417E-B718-05931911CA9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0" name="Rectangle 1">
            <a:extLst>
              <a:ext uri="{FF2B5EF4-FFF2-40B4-BE49-F238E27FC236}">
                <a16:creationId xmlns:a16="http://schemas.microsoft.com/office/drawing/2014/main" id="{71136DE3-65C2-4669-AEEE-687487C80EE0}"/>
              </a:ext>
            </a:extLst>
          </p:cNvPr>
          <p:cNvSpPr>
            <a:spLocks noChangeArrowheads="1"/>
          </p:cNvSpPr>
          <p:nvPr/>
        </p:nvSpPr>
        <p:spPr bwMode="auto">
          <a:xfrm>
            <a:off x="755650" y="1584325"/>
            <a:ext cx="72866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确认号：</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32</a:t>
            </a:r>
            <a:r>
              <a:rPr lang="zh-CN" altLang="en-US" sz="2000">
                <a:latin typeface="宋体" panose="02010600030101010101" pitchFamily="2" charset="-122"/>
                <a:cs typeface="Times New Roman" panose="02020603050405020304" pitchFamily="18" charset="0"/>
              </a:rPr>
              <a:t>位字段定义了报文段的接收端期望从对方接收的序号。如果报文段的接收端成功地接收了对方发来的序号</a:t>
            </a:r>
            <a:r>
              <a:rPr lang="en-US" altLang="zh-CN" sz="2000">
                <a:latin typeface="宋体" panose="02010600030101010101" pitchFamily="2" charset="-122"/>
                <a:cs typeface="Times New Roman" panose="02020603050405020304" pitchFamily="18" charset="0"/>
              </a:rPr>
              <a:t>x</a:t>
            </a:r>
            <a:r>
              <a:rPr lang="zh-CN" altLang="en-US" sz="2000">
                <a:latin typeface="宋体" panose="02010600030101010101" pitchFamily="2" charset="-122"/>
                <a:cs typeface="Times New Roman" panose="02020603050405020304" pitchFamily="18" charset="0"/>
              </a:rPr>
              <a:t>，它就把确认号定义为</a:t>
            </a:r>
            <a:r>
              <a:rPr lang="en-US" altLang="zh-CN" sz="2000">
                <a:latin typeface="宋体" panose="02010600030101010101" pitchFamily="2" charset="-122"/>
                <a:cs typeface="Times New Roman" panose="02020603050405020304" pitchFamily="18" charset="0"/>
              </a:rPr>
              <a:t>x+1</a:t>
            </a:r>
            <a:r>
              <a:rPr lang="zh-CN" altLang="en-US" sz="2000">
                <a:latin typeface="宋体" panose="02010600030101010101" pitchFamily="2" charset="-122"/>
                <a:cs typeface="Times New Roman" panose="02020603050405020304" pitchFamily="18" charset="0"/>
              </a:rPr>
              <a:t>。当</a:t>
            </a:r>
            <a:r>
              <a:rPr lang="en-US" altLang="zh-CN" sz="2000">
                <a:latin typeface="宋体" panose="02010600030101010101" pitchFamily="2" charset="-122"/>
                <a:cs typeface="Times New Roman" panose="02020603050405020304" pitchFamily="18" charset="0"/>
              </a:rPr>
              <a:t>ACK</a:t>
            </a:r>
            <a:r>
              <a:rPr lang="zh-CN" altLang="en-US" sz="2000">
                <a:latin typeface="宋体" panose="02010600030101010101" pitchFamily="2" charset="-122"/>
                <a:cs typeface="Times New Roman" panose="02020603050405020304" pitchFamily="18" charset="0"/>
              </a:rPr>
              <a:t>标志位为</a:t>
            </a:r>
            <a:r>
              <a:rPr lang="en-US" altLang="zh-CN" sz="2000">
                <a:latin typeface="宋体" panose="02010600030101010101" pitchFamily="2" charset="-122"/>
                <a:cs typeface="Times New Roman" panose="02020603050405020304" pitchFamily="18" charset="0"/>
              </a:rPr>
              <a:t>1</a:t>
            </a:r>
            <a:r>
              <a:rPr lang="zh-CN" altLang="en-US" sz="2000">
                <a:latin typeface="宋体" panose="02010600030101010101" pitchFamily="2" charset="-122"/>
                <a:cs typeface="Times New Roman" panose="02020603050405020304" pitchFamily="18" charset="0"/>
              </a:rPr>
              <a:t>时才生效。确认可以和数据捎带一起发送。</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首部长度：</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位字段指出</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首部共有多少个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字节字。首部长度可以在</a:t>
            </a:r>
            <a:r>
              <a:rPr lang="en-US" altLang="zh-CN" sz="2000">
                <a:latin typeface="宋体" panose="02010600030101010101" pitchFamily="2" charset="-122"/>
                <a:cs typeface="Times New Roman" panose="02020603050405020304" pitchFamily="18" charset="0"/>
              </a:rPr>
              <a:t>20</a:t>
            </a:r>
            <a:r>
              <a:rPr lang="zh-CN" altLang="en-US" sz="2000">
                <a:latin typeface="宋体" panose="02010600030101010101" pitchFamily="2" charset="-122"/>
                <a:cs typeface="Times New Roman" panose="02020603050405020304" pitchFamily="18" charset="0"/>
              </a:rPr>
              <a:t>～</a:t>
            </a:r>
            <a:r>
              <a:rPr lang="en-US" altLang="zh-CN" sz="2000">
                <a:latin typeface="宋体" panose="02010600030101010101" pitchFamily="2" charset="-122"/>
                <a:cs typeface="Times New Roman" panose="02020603050405020304" pitchFamily="18" charset="0"/>
              </a:rPr>
              <a:t>60</a:t>
            </a:r>
            <a:r>
              <a:rPr lang="zh-CN" altLang="en-US" sz="2000">
                <a:latin typeface="宋体" panose="02010600030101010101" pitchFamily="2" charset="-122"/>
                <a:cs typeface="Times New Roman" panose="02020603050405020304" pitchFamily="18" charset="0"/>
              </a:rPr>
              <a:t>字节之间。因此，这个字段的值可以在</a:t>
            </a:r>
            <a:r>
              <a:rPr lang="en-US" altLang="zh-CN" sz="2000">
                <a:latin typeface="宋体" panose="02010600030101010101" pitchFamily="2" charset="-122"/>
                <a:cs typeface="Times New Roman" panose="02020603050405020304" pitchFamily="18" charset="0"/>
              </a:rPr>
              <a:t>5</a:t>
            </a:r>
            <a:r>
              <a:rPr lang="zh-CN" altLang="en-US" sz="2000">
                <a:latin typeface="宋体" panose="02010600030101010101" pitchFamily="2" charset="-122"/>
                <a:cs typeface="Times New Roman" panose="02020603050405020304" pitchFamily="18" charset="0"/>
              </a:rPr>
              <a:t>至</a:t>
            </a:r>
            <a:r>
              <a:rPr lang="en-US" altLang="zh-CN" sz="2000">
                <a:latin typeface="宋体" panose="02010600030101010101" pitchFamily="2" charset="-122"/>
                <a:cs typeface="Times New Roman" panose="02020603050405020304" pitchFamily="18" charset="0"/>
              </a:rPr>
              <a:t>15</a:t>
            </a:r>
            <a:r>
              <a:rPr lang="zh-CN" altLang="en-US" sz="2000">
                <a:latin typeface="宋体" panose="02010600030101010101" pitchFamily="2" charset="-122"/>
                <a:cs typeface="Times New Roman" panose="02020603050405020304" pitchFamily="18" charset="0"/>
              </a:rPr>
              <a:t>之间。</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保留：</a:t>
            </a:r>
            <a:r>
              <a:rPr lang="zh-CN" altLang="en-US" sz="2000">
                <a:latin typeface="宋体" panose="02010600030101010101" pitchFamily="2" charset="-122"/>
                <a:cs typeface="Times New Roman" panose="02020603050405020304" pitchFamily="18" charset="0"/>
              </a:rPr>
              <a:t>这是</a:t>
            </a:r>
            <a:r>
              <a:rPr lang="en-US" altLang="zh-CN" sz="2000">
                <a:latin typeface="宋体" panose="02010600030101010101" pitchFamily="2" charset="-122"/>
                <a:cs typeface="Times New Roman" panose="02020603050405020304" pitchFamily="18" charset="0"/>
              </a:rPr>
              <a:t>6</a:t>
            </a:r>
            <a:r>
              <a:rPr lang="zh-CN" altLang="en-US" sz="2000">
                <a:latin typeface="宋体" panose="02010600030101010101" pitchFamily="2" charset="-122"/>
                <a:cs typeface="Times New Roman" panose="02020603050405020304" pitchFamily="18" charset="0"/>
              </a:rPr>
              <a:t>位字段，保留为今后使用。</a:t>
            </a:r>
            <a:endParaRPr lang="zh-CN" altLang="en-US" sz="2000">
              <a:cs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A47EFB6-431D-48CA-9ECC-666BE37F095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93187" name="Rectangle 2">
            <a:extLst>
              <a:ext uri="{FF2B5EF4-FFF2-40B4-BE49-F238E27FC236}">
                <a16:creationId xmlns:a16="http://schemas.microsoft.com/office/drawing/2014/main" id="{3CEBB1B3-C5EC-4F43-90C8-E260C8BE30A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88" name="Rectangle 1">
            <a:extLst>
              <a:ext uri="{FF2B5EF4-FFF2-40B4-BE49-F238E27FC236}">
                <a16:creationId xmlns:a16="http://schemas.microsoft.com/office/drawing/2014/main" id="{7A3ED42E-B427-41F0-832D-32E1319BD9D9}"/>
              </a:ext>
            </a:extLst>
          </p:cNvPr>
          <p:cNvSpPr>
            <a:spLocks noChangeArrowheads="1"/>
          </p:cNvSpPr>
          <p:nvPr/>
        </p:nvSpPr>
        <p:spPr bwMode="auto">
          <a:xfrm>
            <a:off x="684213" y="1609725"/>
            <a:ext cx="72866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a:solidFill>
                  <a:srgbClr val="FF0000"/>
                </a:solidFill>
                <a:latin typeface="宋体" panose="02010600030101010101" pitchFamily="2" charset="-122"/>
                <a:cs typeface="Times New Roman" panose="02020603050405020304" pitchFamily="18" charset="0"/>
              </a:rPr>
              <a:t> 控制：</a:t>
            </a:r>
            <a:r>
              <a:rPr lang="zh-CN" altLang="en-US" sz="2000">
                <a:cs typeface="Times New Roman" panose="02020603050405020304" pitchFamily="18" charset="0"/>
              </a:rPr>
              <a:t>这个字段定义了</a:t>
            </a:r>
            <a:r>
              <a:rPr lang="en-US" altLang="zh-CN" sz="2000">
                <a:cs typeface="Times New Roman" panose="02020603050405020304" pitchFamily="18" charset="0"/>
              </a:rPr>
              <a:t>6</a:t>
            </a:r>
            <a:r>
              <a:rPr lang="zh-CN" altLang="en-US" sz="2000">
                <a:cs typeface="Times New Roman" panose="02020603050405020304" pitchFamily="18" charset="0"/>
              </a:rPr>
              <a:t>种不同的控制位或标志。在同一时间可设置一位或多位标志。</a:t>
            </a:r>
            <a:r>
              <a:rPr lang="zh-CN" altLang="en-US" sz="2000"/>
              <a:t>这些位用在</a:t>
            </a:r>
            <a:r>
              <a:rPr lang="en-US" altLang="zh-CN" sz="2000"/>
              <a:t>TCP</a:t>
            </a:r>
            <a:r>
              <a:rPr lang="zh-CN" altLang="en-US" sz="2000"/>
              <a:t>的流量控制、连接建立和终止以及数据传送的方式等方面。</a:t>
            </a:r>
          </a:p>
        </p:txBody>
      </p:sp>
      <p:graphicFrame>
        <p:nvGraphicFramePr>
          <p:cNvPr id="5" name="表格 4">
            <a:extLst>
              <a:ext uri="{FF2B5EF4-FFF2-40B4-BE49-F238E27FC236}">
                <a16:creationId xmlns:a16="http://schemas.microsoft.com/office/drawing/2014/main" id="{DE825639-DCA1-4FE8-A61F-10122E4B93EE}"/>
              </a:ext>
            </a:extLst>
          </p:cNvPr>
          <p:cNvGraphicFramePr>
            <a:graphicFrameLocks noGrp="1"/>
          </p:cNvGraphicFramePr>
          <p:nvPr/>
        </p:nvGraphicFramePr>
        <p:xfrm>
          <a:off x="1116013" y="3068638"/>
          <a:ext cx="7056437" cy="3163887"/>
        </p:xfrm>
        <a:graphic>
          <a:graphicData uri="http://schemas.openxmlformats.org/drawingml/2006/table">
            <a:tbl>
              <a:tblPr/>
              <a:tblGrid>
                <a:gridCol w="1899862">
                  <a:extLst>
                    <a:ext uri="{9D8B030D-6E8A-4147-A177-3AD203B41FA5}">
                      <a16:colId xmlns:a16="http://schemas.microsoft.com/office/drawing/2014/main" val="20000"/>
                    </a:ext>
                  </a:extLst>
                </a:gridCol>
                <a:gridCol w="5156575">
                  <a:extLst>
                    <a:ext uri="{9D8B030D-6E8A-4147-A177-3AD203B41FA5}">
                      <a16:colId xmlns:a16="http://schemas.microsoft.com/office/drawing/2014/main" val="20001"/>
                    </a:ext>
                  </a:extLst>
                </a:gridCol>
              </a:tblGrid>
              <a:tr h="425707">
                <a:tc>
                  <a:txBody>
                    <a:bodyPr/>
                    <a:lstStyle/>
                    <a:p>
                      <a:pPr algn="ctr">
                        <a:spcAft>
                          <a:spcPts val="0"/>
                        </a:spcAft>
                      </a:pPr>
                      <a:r>
                        <a:rPr lang="zh-CN" sz="2000" kern="100">
                          <a:latin typeface="Calibri"/>
                          <a:ea typeface="宋体"/>
                          <a:cs typeface="Times New Roman"/>
                        </a:rPr>
                        <a:t>标志</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zh-CN" sz="2000" kern="100">
                          <a:latin typeface="Calibri"/>
                          <a:ea typeface="宋体"/>
                          <a:cs typeface="Times New Roman"/>
                        </a:rPr>
                        <a:t>说明</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25707">
                <a:tc>
                  <a:txBody>
                    <a:bodyPr/>
                    <a:lstStyle/>
                    <a:p>
                      <a:pPr algn="ctr">
                        <a:spcAft>
                          <a:spcPts val="0"/>
                        </a:spcAft>
                      </a:pPr>
                      <a:r>
                        <a:rPr lang="en-US" sz="2000" kern="100" dirty="0">
                          <a:latin typeface="宋体"/>
                          <a:ea typeface="宋体"/>
                          <a:cs typeface="Times New Roman"/>
                        </a:rPr>
                        <a:t>URG</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altLang="en-US" sz="2000" kern="100" dirty="0">
                          <a:latin typeface="Calibri"/>
                          <a:ea typeface="+mn-ea"/>
                          <a:cs typeface="Times New Roman"/>
                        </a:rPr>
                        <a:t>为紧急序号，</a:t>
                      </a:r>
                      <a:r>
                        <a:rPr lang="en-US" altLang="zh-CN" sz="2000" kern="100" dirty="0">
                          <a:latin typeface="Calibri"/>
                          <a:ea typeface="+mn-ea"/>
                          <a:cs typeface="Times New Roman"/>
                        </a:rPr>
                        <a:t>URG=1</a:t>
                      </a:r>
                      <a:r>
                        <a:rPr lang="zh-CN" altLang="en-US" sz="2000" kern="100" dirty="0">
                          <a:latin typeface="Calibri"/>
                          <a:ea typeface="+mn-ea"/>
                          <a:cs typeface="Times New Roman"/>
                        </a:rPr>
                        <a:t>是紧急指针有效</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5707">
                <a:tc>
                  <a:txBody>
                    <a:bodyPr/>
                    <a:lstStyle/>
                    <a:p>
                      <a:pPr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altLang="en-US" sz="2000" kern="100" dirty="0">
                          <a:latin typeface="Calibri"/>
                          <a:ea typeface="+mn-ea"/>
                          <a:cs typeface="Times New Roman"/>
                        </a:rPr>
                        <a:t>为确认序号，</a:t>
                      </a:r>
                      <a:r>
                        <a:rPr lang="en-US" altLang="zh-CN" sz="2000" kern="100" dirty="0">
                          <a:latin typeface="Calibri"/>
                          <a:ea typeface="+mn-ea"/>
                          <a:cs typeface="Times New Roman"/>
                        </a:rPr>
                        <a:t>ACK=1</a:t>
                      </a:r>
                      <a:r>
                        <a:rPr lang="zh-CN" altLang="en-US" sz="2000" kern="100" dirty="0">
                          <a:latin typeface="Calibri"/>
                          <a:ea typeface="+mn-ea"/>
                          <a:cs typeface="Times New Roman"/>
                        </a:rPr>
                        <a:t>时确认号才有效</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643">
                <a:tc>
                  <a:txBody>
                    <a:bodyPr/>
                    <a:lstStyle/>
                    <a:p>
                      <a:pPr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altLang="en-US" sz="2000" kern="100" dirty="0">
                          <a:latin typeface="Calibri"/>
                          <a:ea typeface="+mn-ea"/>
                          <a:cs typeface="Times New Roman"/>
                        </a:rPr>
                        <a:t>指示接收方立即将数据提交给应用层，而不是等待缓冲区满</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5707">
                <a:tc>
                  <a:txBody>
                    <a:bodyPr/>
                    <a:lstStyle/>
                    <a:p>
                      <a:pPr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dirty="0">
                          <a:latin typeface="Calibri"/>
                          <a:ea typeface="宋体"/>
                          <a:cs typeface="Times New Roman"/>
                        </a:rPr>
                        <a:t>连接必须复位</a:t>
                      </a:r>
                      <a:r>
                        <a:rPr lang="zh-CN" altLang="en-US" sz="2000" kern="100" dirty="0">
                          <a:latin typeface="Calibri"/>
                          <a:ea typeface="宋体"/>
                          <a:cs typeface="Times New Roman"/>
                        </a:rPr>
                        <a:t>，重置连接</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5707">
                <a:tc>
                  <a:txBody>
                    <a:bodyPr/>
                    <a:lstStyle/>
                    <a:p>
                      <a:pPr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dirty="0">
                          <a:latin typeface="Calibri"/>
                          <a:ea typeface="宋体"/>
                          <a:cs typeface="Times New Roman"/>
                        </a:rPr>
                        <a:t>在连接建立时对序号进行同步</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5707">
                <a:tc>
                  <a:txBody>
                    <a:bodyPr/>
                    <a:lstStyle/>
                    <a:p>
                      <a:pPr algn="ctr">
                        <a:spcAft>
                          <a:spcPts val="0"/>
                        </a:spcAft>
                      </a:pPr>
                      <a:r>
                        <a:rPr lang="en-US" sz="2000" kern="100" dirty="0">
                          <a:latin typeface="宋体"/>
                          <a:ea typeface="宋体"/>
                          <a:cs typeface="Times New Roman"/>
                        </a:rPr>
                        <a:t>FIN</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dirty="0">
                          <a:latin typeface="Calibri"/>
                          <a:ea typeface="宋体"/>
                          <a:cs typeface="Times New Roman"/>
                        </a:rPr>
                        <a:t>终止连接</a:t>
                      </a:r>
                      <a:r>
                        <a:rPr lang="zh-CN" altLang="en-US" sz="2000" kern="100" dirty="0">
                          <a:latin typeface="Calibri"/>
                          <a:ea typeface="宋体"/>
                          <a:cs typeface="Times New Roman"/>
                        </a:rPr>
                        <a:t>，</a:t>
                      </a:r>
                      <a:r>
                        <a:rPr lang="zh-CN" altLang="zh-CN" sz="2000" dirty="0"/>
                        <a:t>用于发送端提出断开连接</a:t>
                      </a:r>
                      <a:endParaRPr lang="zh-CN" sz="2000" kern="100" dirty="0">
                        <a:latin typeface="Calibri"/>
                        <a:ea typeface="宋体"/>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F4D759-A37D-4D95-8843-7ACBE3E52B4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95235" name="Rectangle 2">
            <a:extLst>
              <a:ext uri="{FF2B5EF4-FFF2-40B4-BE49-F238E27FC236}">
                <a16:creationId xmlns:a16="http://schemas.microsoft.com/office/drawing/2014/main" id="{5EB939A9-0877-4CBB-B085-9A389ECD9A2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36" name="Rectangle 1">
            <a:extLst>
              <a:ext uri="{FF2B5EF4-FFF2-40B4-BE49-F238E27FC236}">
                <a16:creationId xmlns:a16="http://schemas.microsoft.com/office/drawing/2014/main" id="{FF6553CE-5028-4447-A846-9CE9AE795FE3}"/>
              </a:ext>
            </a:extLst>
          </p:cNvPr>
          <p:cNvSpPr>
            <a:spLocks noChangeArrowheads="1"/>
          </p:cNvSpPr>
          <p:nvPr/>
        </p:nvSpPr>
        <p:spPr bwMode="auto">
          <a:xfrm>
            <a:off x="611188" y="1652588"/>
            <a:ext cx="8188325"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窗口大小：</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的流量控制，定义对方必须维持的窗口值（以字节为单位）。字段是</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位长，因此窗口值的最大长度是</a:t>
            </a:r>
            <a:r>
              <a:rPr lang="en-US" altLang="zh-CN" sz="2000">
                <a:latin typeface="宋体" panose="02010600030101010101" pitchFamily="2" charset="-122"/>
                <a:cs typeface="Times New Roman" panose="02020603050405020304" pitchFamily="18" charset="0"/>
              </a:rPr>
              <a:t>65535</a:t>
            </a:r>
            <a:r>
              <a:rPr lang="zh-CN" altLang="en-US" sz="2000">
                <a:latin typeface="宋体" panose="02010600030101010101" pitchFamily="2" charset="-122"/>
                <a:cs typeface="Times New Roman" panose="02020603050405020304" pitchFamily="18" charset="0"/>
              </a:rPr>
              <a:t>字节。这个值通常是作为接收窗口，并由接收端来确定。在这种情况下，发送端必须服从接收端的决定。窗口起始于确认序号字段指明的值，这个值是接收端正期望接收的字节数。</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校验和：</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位字段用于检验数据完整性。包括</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首部和</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数据，是一个强制性的字段，一定是由发端计算和存储，并由收端进行验证。在计算检验和时，要在</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报文段的前面加上</a:t>
            </a:r>
            <a:r>
              <a:rPr lang="en-US" altLang="zh-CN" sz="2000">
                <a:latin typeface="宋体" panose="02010600030101010101" pitchFamily="2" charset="-122"/>
                <a:cs typeface="Times New Roman" panose="02020603050405020304" pitchFamily="18" charset="0"/>
              </a:rPr>
              <a:t>12</a:t>
            </a:r>
            <a:r>
              <a:rPr lang="zh-CN" altLang="en-US" sz="2000">
                <a:latin typeface="宋体" panose="02010600030101010101" pitchFamily="2" charset="-122"/>
                <a:cs typeface="Times New Roman" panose="02020603050405020304" pitchFamily="18" charset="0"/>
              </a:rPr>
              <a:t>字节的伪首部。</a:t>
            </a:r>
            <a:endParaRPr lang="en-US" altLang="zh-CN" sz="2000">
              <a:latin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紧急指针：</a:t>
            </a:r>
            <a:r>
              <a:rPr lang="zh-CN" altLang="en-US" sz="2000">
                <a:latin typeface="宋体" panose="02010600030101010101" pitchFamily="2" charset="-122"/>
                <a:cs typeface="Times New Roman" panose="02020603050405020304" pitchFamily="18" charset="0"/>
              </a:rPr>
              <a:t>只有当紧急标志置位时，这个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位字段才有效，这时的报文段中包括紧急数据。</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选项：</a:t>
            </a:r>
            <a:r>
              <a:rPr lang="zh-CN" altLang="en-US" sz="2000">
                <a:latin typeface="宋体" panose="02010600030101010101" pitchFamily="2" charset="-122"/>
                <a:cs typeface="Times New Roman" panose="02020603050405020304" pitchFamily="18" charset="0"/>
              </a:rPr>
              <a:t>在</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首部中可以有多达</a:t>
            </a:r>
            <a:r>
              <a:rPr lang="en-US" altLang="zh-CN" sz="2000">
                <a:latin typeface="宋体" panose="02010600030101010101" pitchFamily="2" charset="-122"/>
                <a:cs typeface="Times New Roman" panose="02020603050405020304" pitchFamily="18" charset="0"/>
              </a:rPr>
              <a:t>40</a:t>
            </a:r>
            <a:r>
              <a:rPr lang="zh-CN" altLang="en-US" sz="2000">
                <a:latin typeface="宋体" panose="02010600030101010101" pitchFamily="2" charset="-122"/>
                <a:cs typeface="Times New Roman" panose="02020603050405020304" pitchFamily="18" charset="0"/>
              </a:rPr>
              <a:t>字节的可选信息。</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28E9BE40-F739-4772-B06F-04BB9A61AA35}"/>
              </a:ext>
            </a:extLst>
          </p:cNvPr>
          <p:cNvSpPr>
            <a:spLocks noGrp="1"/>
          </p:cNvSpPr>
          <p:nvPr>
            <p:ph type="title"/>
          </p:nvPr>
        </p:nvSpPr>
        <p:spPr>
          <a:xfrm>
            <a:off x="461485" y="476672"/>
            <a:ext cx="8229600" cy="1143000"/>
          </a:xfrm>
        </p:spPr>
        <p:txBody>
          <a:bodyPr rtlCol="0" anchor="ctr">
            <a:normAutofit/>
            <a:scene3d>
              <a:camera prst="orthographicFront"/>
              <a:lightRig rig="soft" dir="t"/>
            </a:scene3d>
            <a:sp3d prstMaterial="softEdge">
              <a:bevelT w="25400" h="25400"/>
            </a:sp3d>
          </a:bodyPr>
          <a:lstStyle/>
          <a:p>
            <a:pPr>
              <a:defRPr/>
            </a:pPr>
            <a:r>
              <a:rPr lang="en-US" altLang="zh-CN" sz="3600" b="1" kern="1200" dirty="0" err="1">
                <a:solidFill>
                  <a:srgbClr val="0070C0"/>
                </a:solidFill>
              </a:rPr>
              <a:t>Scapy</a:t>
            </a:r>
            <a:r>
              <a:rPr lang="zh-CN" altLang="en-US" sz="3600" b="1" kern="1200" dirty="0">
                <a:solidFill>
                  <a:srgbClr val="0070C0"/>
                </a:solidFill>
              </a:rPr>
              <a:t>中</a:t>
            </a:r>
            <a:r>
              <a:rPr lang="en-US" altLang="zh-CN" sz="3600" b="1" kern="1200" dirty="0">
                <a:solidFill>
                  <a:srgbClr val="0070C0"/>
                </a:solidFill>
              </a:rPr>
              <a:t>IP</a:t>
            </a:r>
            <a:r>
              <a:rPr lang="zh-CN" altLang="en-US" sz="3600" b="1" kern="1200" dirty="0">
                <a:solidFill>
                  <a:srgbClr val="0070C0"/>
                </a:solidFill>
              </a:rPr>
              <a:t>首部的定义</a:t>
            </a:r>
          </a:p>
        </p:txBody>
      </p:sp>
      <p:pic>
        <p:nvPicPr>
          <p:cNvPr id="97283" name="内容占位符 1">
            <a:extLst>
              <a:ext uri="{FF2B5EF4-FFF2-40B4-BE49-F238E27FC236}">
                <a16:creationId xmlns:a16="http://schemas.microsoft.com/office/drawing/2014/main" id="{7330FE3F-8E77-4BE1-89D8-9498FB6B96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42913" y="2133600"/>
            <a:ext cx="8248650" cy="343058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57A2F8D9-1C05-48E6-829E-40CB5F54C29E}"/>
              </a:ext>
            </a:extLst>
          </p:cNvPr>
          <p:cNvSpPr>
            <a:spLocks noGrp="1"/>
          </p:cNvSpPr>
          <p:nvPr>
            <p:ph type="title"/>
          </p:nvPr>
        </p:nvSpPr>
        <p:spPr>
          <a:xfrm>
            <a:off x="461485" y="476672"/>
            <a:ext cx="8229600" cy="1143000"/>
          </a:xfrm>
        </p:spPr>
        <p:txBody>
          <a:bodyPr rtlCol="0" anchor="ctr">
            <a:normAutofit/>
            <a:scene3d>
              <a:camera prst="orthographicFront"/>
              <a:lightRig rig="soft" dir="t"/>
            </a:scene3d>
            <a:sp3d prstMaterial="softEdge">
              <a:bevelT w="25400" h="25400"/>
            </a:sp3d>
          </a:bodyPr>
          <a:lstStyle/>
          <a:p>
            <a:pPr>
              <a:defRPr/>
            </a:pPr>
            <a:r>
              <a:rPr lang="en-US" altLang="zh-CN" sz="3600" b="1" kern="1200" dirty="0" err="1">
                <a:solidFill>
                  <a:srgbClr val="0070C0"/>
                </a:solidFill>
              </a:rPr>
              <a:t>Scapy</a:t>
            </a:r>
            <a:r>
              <a:rPr lang="zh-CN" altLang="en-US" sz="3600" b="1" kern="1200" dirty="0">
                <a:solidFill>
                  <a:srgbClr val="0070C0"/>
                </a:solidFill>
              </a:rPr>
              <a:t>中</a:t>
            </a:r>
            <a:r>
              <a:rPr lang="en-US" altLang="zh-CN" sz="3600" b="1" kern="1200" dirty="0">
                <a:solidFill>
                  <a:srgbClr val="0070C0"/>
                </a:solidFill>
              </a:rPr>
              <a:t>TCP\UDP</a:t>
            </a:r>
            <a:r>
              <a:rPr lang="zh-CN" altLang="en-US" sz="3600" b="1" kern="1200" dirty="0">
                <a:solidFill>
                  <a:srgbClr val="0070C0"/>
                </a:solidFill>
              </a:rPr>
              <a:t>首部的定义</a:t>
            </a:r>
          </a:p>
        </p:txBody>
      </p:sp>
      <p:pic>
        <p:nvPicPr>
          <p:cNvPr id="98307" name="图片 1">
            <a:extLst>
              <a:ext uri="{FF2B5EF4-FFF2-40B4-BE49-F238E27FC236}">
                <a16:creationId xmlns:a16="http://schemas.microsoft.com/office/drawing/2014/main" id="{C2145038-E633-4003-B630-BD5C8CABC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5"/>
          <a:stretch>
            <a:fillRect/>
          </a:stretch>
        </p:blipFill>
        <p:spPr bwMode="auto">
          <a:xfrm>
            <a:off x="600075" y="1989138"/>
            <a:ext cx="79438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内容占位符 1">
            <a:extLst>
              <a:ext uri="{FF2B5EF4-FFF2-40B4-BE49-F238E27FC236}">
                <a16:creationId xmlns:a16="http://schemas.microsoft.com/office/drawing/2014/main" id="{3F8BC871-A951-4460-95C7-1AD1E5C932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754"/>
          <a:stretch>
            <a:fillRect/>
          </a:stretch>
        </p:blipFill>
        <p:spPr>
          <a:xfrm>
            <a:off x="600075" y="4868863"/>
            <a:ext cx="7843838" cy="1223962"/>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a:extLst>
              <a:ext uri="{FF2B5EF4-FFF2-40B4-BE49-F238E27FC236}">
                <a16:creationId xmlns:a16="http://schemas.microsoft.com/office/drawing/2014/main" id="{50AFA427-0A6A-4594-834A-2FE2CB846F8E}"/>
              </a:ext>
            </a:extLst>
          </p:cNvPr>
          <p:cNvSpPr txBox="1">
            <a:spLocks noChangeArrowheads="1"/>
          </p:cNvSpPr>
          <p:nvPr/>
        </p:nvSpPr>
        <p:spPr bwMode="auto">
          <a:xfrm>
            <a:off x="1116013" y="1773238"/>
            <a:ext cx="7435850" cy="4800600"/>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dirty="0"/>
              <a:t>FIN = 0x01   </a:t>
            </a:r>
            <a:endParaRPr lang="en-US" altLang="zh-CN" dirty="0"/>
          </a:p>
          <a:p>
            <a:pPr>
              <a:buFont typeface="Arial" panose="020B0604020202020204" pitchFamily="34" charset="0"/>
              <a:buNone/>
              <a:defRPr/>
            </a:pPr>
            <a:r>
              <a:rPr lang="zh-CN" altLang="en-US" dirty="0"/>
              <a:t>SYN = 0x02</a:t>
            </a:r>
          </a:p>
          <a:p>
            <a:pPr>
              <a:buFont typeface="Arial" panose="020B0604020202020204" pitchFamily="34" charset="0"/>
              <a:buNone/>
              <a:defRPr/>
            </a:pPr>
            <a:r>
              <a:rPr lang="zh-CN" altLang="en-US" dirty="0"/>
              <a:t>RST = 0x04</a:t>
            </a:r>
          </a:p>
          <a:p>
            <a:pPr>
              <a:buFont typeface="Arial" panose="020B0604020202020204" pitchFamily="34" charset="0"/>
              <a:buNone/>
              <a:defRPr/>
            </a:pPr>
            <a:r>
              <a:rPr lang="zh-CN" altLang="en-US" dirty="0"/>
              <a:t>PSH = 0x08</a:t>
            </a:r>
          </a:p>
          <a:p>
            <a:pPr>
              <a:buFont typeface="Arial" panose="020B0604020202020204" pitchFamily="34" charset="0"/>
              <a:buNone/>
              <a:defRPr/>
            </a:pPr>
            <a:r>
              <a:rPr lang="zh-CN" altLang="en-US" dirty="0"/>
              <a:t>ACK = 0x10</a:t>
            </a:r>
          </a:p>
          <a:p>
            <a:pPr>
              <a:buFont typeface="Arial" panose="020B0604020202020204" pitchFamily="34" charset="0"/>
              <a:buNone/>
              <a:defRPr/>
            </a:pPr>
            <a:r>
              <a:rPr lang="zh-CN" altLang="en-US" dirty="0"/>
              <a:t>URG = 0x20</a:t>
            </a:r>
          </a:p>
          <a:p>
            <a:pPr>
              <a:buFont typeface="Arial" panose="020B0604020202020204" pitchFamily="34" charset="0"/>
              <a:buNone/>
              <a:defRPr/>
            </a:pPr>
            <a:r>
              <a:rPr lang="zh-CN" altLang="en-US" dirty="0"/>
              <a:t>ECE = 0x40</a:t>
            </a:r>
          </a:p>
          <a:p>
            <a:pPr>
              <a:buFont typeface="Arial" panose="020B0604020202020204" pitchFamily="34" charset="0"/>
              <a:buNone/>
              <a:defRPr/>
            </a:pPr>
            <a:r>
              <a:rPr lang="zh-CN" altLang="en-US" dirty="0"/>
              <a:t>CWR = 0x80</a:t>
            </a:r>
          </a:p>
          <a:p>
            <a:pPr>
              <a:buFont typeface="Arial" panose="020B0604020202020204" pitchFamily="34" charset="0"/>
              <a:buNone/>
              <a:defRPr/>
            </a:pPr>
            <a:r>
              <a:rPr lang="zh-CN" altLang="en-US" noProof="1">
                <a:sym typeface="+mn-ea"/>
              </a:rPr>
              <a:t>And test them like this:</a:t>
            </a:r>
          </a:p>
          <a:p>
            <a:pPr>
              <a:buFont typeface="Arial" panose="020B0604020202020204" pitchFamily="34" charset="0"/>
              <a:buNone/>
              <a:defRPr/>
            </a:pPr>
            <a:endParaRPr lang="zh-CN" altLang="en-US" noProof="1">
              <a:sym typeface="+mn-ea"/>
            </a:endParaRPr>
          </a:p>
          <a:p>
            <a:pPr>
              <a:buFont typeface="Arial" panose="020B0604020202020204" pitchFamily="34" charset="0"/>
              <a:buNone/>
              <a:defRPr/>
            </a:pPr>
            <a:r>
              <a:rPr lang="zh-CN" altLang="en-US" noProof="1">
                <a:sym typeface="+mn-ea"/>
              </a:rPr>
              <a:t>F = p['TCP'].flags    # this should give you an integer</a:t>
            </a:r>
          </a:p>
          <a:p>
            <a:pPr>
              <a:buFont typeface="Arial" panose="020B0604020202020204" pitchFamily="34" charset="0"/>
              <a:buNone/>
              <a:defRPr/>
            </a:pPr>
            <a:r>
              <a:rPr lang="zh-CN" altLang="en-US" noProof="1">
                <a:sym typeface="+mn-ea"/>
              </a:rPr>
              <a:t>if F &amp; FIN:</a:t>
            </a:r>
          </a:p>
          <a:p>
            <a:pPr>
              <a:buFont typeface="Arial" panose="020B0604020202020204" pitchFamily="34" charset="0"/>
              <a:buNone/>
              <a:defRPr/>
            </a:pPr>
            <a:r>
              <a:rPr lang="zh-CN" altLang="en-US" noProof="1">
                <a:sym typeface="+mn-ea"/>
              </a:rPr>
              <a:t>    # FIN flag activated</a:t>
            </a:r>
          </a:p>
          <a:p>
            <a:pPr>
              <a:buFont typeface="Arial" panose="020B0604020202020204" pitchFamily="34" charset="0"/>
              <a:buNone/>
              <a:defRPr/>
            </a:pPr>
            <a:r>
              <a:rPr lang="zh-CN" altLang="en-US" noProof="1">
                <a:sym typeface="+mn-ea"/>
              </a:rPr>
              <a:t>if F &amp; SYN:</a:t>
            </a:r>
          </a:p>
          <a:p>
            <a:pPr>
              <a:buFont typeface="Arial" panose="020B0604020202020204" pitchFamily="34" charset="0"/>
              <a:buNone/>
              <a:defRPr/>
            </a:pPr>
            <a:r>
              <a:rPr lang="zh-CN" altLang="en-US" noProof="1">
                <a:sym typeface="+mn-ea"/>
              </a:rPr>
              <a:t>    # SYN flag activated</a:t>
            </a:r>
          </a:p>
          <a:p>
            <a:pPr>
              <a:buFont typeface="Arial" panose="020B0604020202020204" pitchFamily="34" charset="0"/>
              <a:buNone/>
              <a:defRPr/>
            </a:pPr>
            <a:r>
              <a:rPr lang="zh-CN" altLang="en-US" noProof="1">
                <a:sym typeface="+mn-ea"/>
              </a:rPr>
              <a:t># rest of the flags here</a:t>
            </a:r>
          </a:p>
          <a:p>
            <a:pPr>
              <a:buFont typeface="Arial" panose="020B0604020202020204" pitchFamily="34" charset="0"/>
              <a:buNone/>
              <a:defRPr/>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A0496DC-D125-4325-85F8-88F19E1D44BD}"/>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r>
              <a:rPr lang="en-US" altLang="zh-CN" sz="3600" b="1" kern="1200" dirty="0">
                <a:solidFill>
                  <a:srgbClr val="0070C0"/>
                </a:solidFill>
              </a:rPr>
              <a:t>-20+</a:t>
            </a:r>
            <a:r>
              <a:rPr lang="zh-CN" altLang="en-US" sz="3600" b="1" kern="1200" dirty="0">
                <a:solidFill>
                  <a:srgbClr val="0070C0"/>
                </a:solidFill>
              </a:rPr>
              <a:t>个字节</a:t>
            </a:r>
          </a:p>
        </p:txBody>
      </p:sp>
      <p:sp>
        <p:nvSpPr>
          <p:cNvPr id="32771" name="Rectangle 2">
            <a:extLst>
              <a:ext uri="{FF2B5EF4-FFF2-40B4-BE49-F238E27FC236}">
                <a16:creationId xmlns:a16="http://schemas.microsoft.com/office/drawing/2014/main" id="{BAC86CE5-BE89-4D0F-9096-9E9E404C973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46896505-E4A7-4A7B-87C1-8D49B7AFE1F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a:solidFill>
                            <a:schemeClr val="tx1"/>
                          </a:solidFill>
                          <a:effectLst/>
                        </a:rPr>
                        <a:t>版本号（</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a:solidFill>
                            <a:schemeClr val="tx1"/>
                          </a:solidFill>
                          <a:effectLst/>
                        </a:rPr>
                        <a:t>高层协议类型（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3">
            <a:extLst>
              <a:ext uri="{FF2B5EF4-FFF2-40B4-BE49-F238E27FC236}">
                <a16:creationId xmlns:a16="http://schemas.microsoft.com/office/drawing/2014/main" id="{5603C5BD-4FA9-450B-9D3C-8414DB2A89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975"/>
            <a:ext cx="82296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1">
            <a:extLst>
              <a:ext uri="{FF2B5EF4-FFF2-40B4-BE49-F238E27FC236}">
                <a16:creationId xmlns:a16="http://schemas.microsoft.com/office/drawing/2014/main" id="{66E7FA74-7895-4D8B-B460-4FCFF49FFBCF}"/>
              </a:ext>
            </a:extLst>
          </p:cNvPr>
          <p:cNvSpPr>
            <a:spLocks noChangeArrowheads="1"/>
          </p:cNvSpPr>
          <p:nvPr/>
        </p:nvSpPr>
        <p:spPr bwMode="auto">
          <a:xfrm>
            <a:off x="457200" y="692150"/>
            <a:ext cx="3529013" cy="385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900" b="1">
                <a:solidFill>
                  <a:srgbClr val="000080"/>
                </a:solidFill>
                <a:latin typeface="Consolas" panose="020B0609020204030204" pitchFamily="49" charset="0"/>
              </a:rPr>
              <a:t>import </a:t>
            </a:r>
            <a:r>
              <a:rPr lang="zh-CN" altLang="zh-CN" sz="1900">
                <a:solidFill>
                  <a:srgbClr val="000000"/>
                </a:solidFill>
                <a:latin typeface="Consolas" panose="020B0609020204030204" pitchFamily="49" charset="0"/>
              </a:rPr>
              <a:t>struct</a:t>
            </a:r>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049297-D445-4A3F-AFF1-CF21EB813A97}"/>
              </a:ext>
            </a:extLst>
          </p:cNvPr>
          <p:cNvSpPr>
            <a:spLocks noGrp="1"/>
          </p:cNvSpPr>
          <p:nvPr>
            <p:ph idx="1"/>
          </p:nvPr>
        </p:nvSpPr>
        <p:spPr/>
        <p:txBody>
          <a:bodyPr/>
          <a:lstStyle/>
          <a:p>
            <a:pPr marL="0" indent="0">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struct.pack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fmt</a:t>
            </a:r>
            <a:r>
              <a:rPr lang="en-US" altLang="zh-CN" sz="2400" dirty="0">
                <a:latin typeface="Times New Roman" panose="02020603050405020304" pitchFamily="18" charset="0"/>
                <a:cs typeface="Times New Roman" panose="02020603050405020304" pitchFamily="18" charset="0"/>
              </a:rPr>
              <a:t>, v1, v2, ...)</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的值根据格式符，转换为字符串（因为</a:t>
            </a:r>
            <a:r>
              <a:rPr lang="en-US" altLang="zh-CN" sz="2400" b="1" dirty="0">
                <a:latin typeface="Times New Roman" panose="02020603050405020304" pitchFamily="18" charset="0"/>
                <a:cs typeface="Times New Roman" panose="02020603050405020304" pitchFamily="18" charset="0"/>
              </a:rPr>
              <a:t>Python</a:t>
            </a:r>
            <a:r>
              <a:rPr lang="zh-CN" altLang="en-US" sz="2400" b="1" dirty="0">
                <a:latin typeface="Times New Roman" panose="02020603050405020304" pitchFamily="18" charset="0"/>
                <a:cs typeface="Times New Roman" panose="02020603050405020304" pitchFamily="18" charset="0"/>
              </a:rPr>
              <a:t>中没有字节</a:t>
            </a:r>
            <a:r>
              <a:rPr lang="en-US" altLang="zh-CN" sz="2400" b="1" dirty="0">
                <a:latin typeface="Times New Roman" panose="02020603050405020304" pitchFamily="18" charset="0"/>
                <a:cs typeface="Times New Roman" panose="02020603050405020304" pitchFamily="18" charset="0"/>
              </a:rPr>
              <a:t>(Byte)</a:t>
            </a:r>
            <a:r>
              <a:rPr lang="zh-CN" altLang="en-US" sz="2400" b="1" dirty="0">
                <a:latin typeface="Times New Roman" panose="02020603050405020304" pitchFamily="18" charset="0"/>
                <a:cs typeface="Times New Roman" panose="02020603050405020304" pitchFamily="18" charset="0"/>
              </a:rPr>
              <a:t>类型</a:t>
            </a:r>
            <a:r>
              <a:rPr lang="zh-CN" altLang="en-US" sz="2400" dirty="0">
                <a:latin typeface="Times New Roman" panose="02020603050405020304" pitchFamily="18" charset="0"/>
                <a:cs typeface="Times New Roman" panose="02020603050405020304" pitchFamily="18" charset="0"/>
              </a:rPr>
              <a:t>，可以把这里的字符串理解为字节流，或字节数组），参数：</a:t>
            </a: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fmt</a:t>
            </a:r>
            <a:r>
              <a:rPr lang="zh-CN" altLang="en-US" sz="2400" dirty="0">
                <a:latin typeface="Times New Roman" panose="02020603050405020304" pitchFamily="18" charset="0"/>
                <a:cs typeface="Times New Roman" panose="02020603050405020304" pitchFamily="18" charset="0"/>
              </a:rPr>
              <a:t>是格式字符串</a:t>
            </a: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defRPr/>
            </a:pPr>
            <a:r>
              <a:rPr lang="en-US" altLang="zh-CN" sz="2400" dirty="0">
                <a:latin typeface="Times New Roman" panose="02020603050405020304" pitchFamily="18" charset="0"/>
                <a:cs typeface="Times New Roman" panose="02020603050405020304" pitchFamily="18" charset="0"/>
              </a:rPr>
              <a:t>v1, v2, ...</a:t>
            </a:r>
            <a:r>
              <a:rPr lang="zh-CN" altLang="en-US" sz="2400" dirty="0">
                <a:latin typeface="Times New Roman" panose="02020603050405020304" pitchFamily="18" charset="0"/>
                <a:cs typeface="Times New Roman" panose="02020603050405020304" pitchFamily="18" charset="0"/>
              </a:rPr>
              <a:t>表示要转换的</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值。</a:t>
            </a:r>
          </a:p>
          <a:p>
            <a:pPr marL="0" indent="0">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struct.unpack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fmt</a:t>
            </a:r>
            <a:r>
              <a:rPr lang="en-US" altLang="zh-CN" sz="2400" dirty="0">
                <a:latin typeface="Times New Roman" panose="02020603050405020304" pitchFamily="18" charset="0"/>
                <a:cs typeface="Times New Roman" panose="02020603050405020304" pitchFamily="18" charset="0"/>
              </a:rPr>
              <a:t>, string)</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用于将字节流转换成</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数据类型，该函数返回一个元组。</a:t>
            </a:r>
          </a:p>
          <a:p>
            <a:pPr>
              <a:defRPr/>
            </a:pP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58C48363-78E1-4AF3-9F65-83C7EAA526E3}"/>
              </a:ext>
            </a:extLst>
          </p:cNvPr>
          <p:cNvSpPr>
            <a:spLocks noGrp="1"/>
          </p:cNvSpPr>
          <p:nvPr>
            <p:ph type="title"/>
          </p:nvPr>
        </p:nvSpPr>
        <p:spPr/>
        <p:txBody>
          <a:bodyPr/>
          <a:lstStyle/>
          <a:p>
            <a:pPr>
              <a:defRPr/>
            </a:pPr>
            <a:r>
              <a:rPr lang="zh-CN" altLang="en-US" sz="3600" b="1" kern="1200" dirty="0">
                <a:solidFill>
                  <a:srgbClr val="0070C0"/>
                </a:solidFill>
              </a:rPr>
              <a:t>相关函数说明：</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内容占位符 4">
            <a:extLst>
              <a:ext uri="{FF2B5EF4-FFF2-40B4-BE49-F238E27FC236}">
                <a16:creationId xmlns:a16="http://schemas.microsoft.com/office/drawing/2014/main" id="{BA55BB88-D02A-4BD2-AB53-275DEF43C6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4965"/>
          <a:stretch>
            <a:fillRect/>
          </a:stretch>
        </p:blipFill>
        <p:spPr>
          <a:xfrm>
            <a:off x="539750" y="549275"/>
            <a:ext cx="7993063" cy="5942013"/>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内容占位符 3">
            <a:extLst>
              <a:ext uri="{FF2B5EF4-FFF2-40B4-BE49-F238E27FC236}">
                <a16:creationId xmlns:a16="http://schemas.microsoft.com/office/drawing/2014/main" id="{C3C1791A-509F-4C31-BAAE-F1491E46FB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981075"/>
            <a:ext cx="8434388" cy="4608513"/>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内容占位符 4">
            <a:extLst>
              <a:ext uri="{FF2B5EF4-FFF2-40B4-BE49-F238E27FC236}">
                <a16:creationId xmlns:a16="http://schemas.microsoft.com/office/drawing/2014/main" id="{11AA898A-568D-49C5-8465-7E1AEE5998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6538" y="993775"/>
            <a:ext cx="8450262" cy="567531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2">
            <a:extLst>
              <a:ext uri="{FF2B5EF4-FFF2-40B4-BE49-F238E27FC236}">
                <a16:creationId xmlns:a16="http://schemas.microsoft.com/office/drawing/2014/main" id="{2B4EF2E7-523A-406D-9F1E-37D58C88A251}"/>
              </a:ext>
            </a:extLst>
          </p:cNvPr>
          <p:cNvSpPr>
            <a:spLocks noGrp="1"/>
          </p:cNvSpPr>
          <p:nvPr>
            <p:ph type="title"/>
          </p:nvPr>
        </p:nvSpPr>
        <p:spPr/>
        <p:txBody>
          <a:bodyPr/>
          <a:lstStyle/>
          <a:p>
            <a:r>
              <a:rPr lang="zh-CN" altLang="en-US"/>
              <a:t>相关函数说明：</a:t>
            </a:r>
          </a:p>
        </p:txBody>
      </p:sp>
      <p:sp>
        <p:nvSpPr>
          <p:cNvPr id="105475" name="Rectangle 2">
            <a:extLst>
              <a:ext uri="{FF2B5EF4-FFF2-40B4-BE49-F238E27FC236}">
                <a16:creationId xmlns:a16="http://schemas.microsoft.com/office/drawing/2014/main" id="{0B73DC2E-4413-4D6F-B087-B5161D5269BF}"/>
              </a:ext>
            </a:extLst>
          </p:cNvPr>
          <p:cNvSpPr>
            <a:spLocks noGrp="1" noChangeArrowheads="1"/>
          </p:cNvSpPr>
          <p:nvPr>
            <p:ph idx="1"/>
          </p:nvPr>
        </p:nvSpPr>
        <p:spPr>
          <a:xfrm>
            <a:off x="457200" y="2373313"/>
            <a:ext cx="8229600" cy="2917825"/>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742" tIns="0" rIns="0" bIns="0" anchor="ctr">
            <a:spAutoFit/>
          </a:bodyPr>
          <a:lstStyle/>
          <a:p>
            <a:pPr marL="0" indent="0">
              <a:lnSpc>
                <a:spcPct val="15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raw(x)</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Convert a str, an int, a list of ints, a packet to bytes</a:t>
            </a:r>
          </a:p>
          <a:p>
            <a:pPr marL="0" indent="0">
              <a:lnSpc>
                <a:spcPct val="15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orb(x):</a:t>
            </a:r>
            <a:r>
              <a:rPr lang="zh-CN" altLang="en-US" sz="2400">
                <a:latin typeface="Times New Roman" panose="02020603050405020304" pitchFamily="18" charset="0"/>
                <a:cs typeface="Times New Roman" panose="02020603050405020304" pitchFamily="18" charset="0"/>
              </a:rPr>
              <a:t>将一个字符转换为它的整数值类方法 </a:t>
            </a:r>
            <a:endParaRPr lang="en-US" altLang="zh-CN" sz="24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bytearray.fromhex(string) :</a:t>
            </a:r>
            <a:r>
              <a:rPr lang="zh-CN" altLang="en-US" sz="2400">
                <a:latin typeface="Times New Roman" panose="02020603050405020304" pitchFamily="18" charset="0"/>
                <a:cs typeface="Times New Roman" panose="02020603050405020304" pitchFamily="18" charset="0"/>
              </a:rPr>
              <a:t>返回字节序列</a:t>
            </a:r>
            <a:r>
              <a:rPr lang="en-US" altLang="zh-CN" sz="2400">
                <a:latin typeface="Times New Roman" panose="02020603050405020304" pitchFamily="18" charset="0"/>
                <a:cs typeface="Times New Roman" panose="02020603050405020304" pitchFamily="18" charset="0"/>
              </a:rPr>
              <a:t>bytes </a:t>
            </a: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string</a:t>
            </a:r>
            <a:r>
              <a:rPr lang="zh-CN" altLang="en-US" sz="2400">
                <a:latin typeface="Times New Roman" panose="02020603050405020304" pitchFamily="18" charset="0"/>
                <a:cs typeface="Times New Roman" panose="02020603050405020304" pitchFamily="18" charset="0"/>
              </a:rPr>
              <a:t>必须是</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个字符的</a:t>
            </a:r>
            <a:r>
              <a:rPr lang="en-US" altLang="zh-CN" sz="2400">
                <a:latin typeface="Times New Roman" panose="02020603050405020304" pitchFamily="18" charset="0"/>
                <a:cs typeface="Times New Roman" panose="02020603050405020304" pitchFamily="18" charset="0"/>
              </a:rPr>
              <a:t>16</a:t>
            </a:r>
            <a:r>
              <a:rPr lang="zh-CN" altLang="en-US" sz="2400">
                <a:latin typeface="Times New Roman" panose="02020603050405020304" pitchFamily="18" charset="0"/>
                <a:cs typeface="Times New Roman" panose="02020603050405020304" pitchFamily="18" charset="0"/>
              </a:rPr>
              <a:t>进制的形式。</a:t>
            </a:r>
            <a:br>
              <a:rPr lang="zh-CN" altLang="zh-CN" sz="2400">
                <a:solidFill>
                  <a:srgbClr val="000000"/>
                </a:solidFill>
                <a:latin typeface="Times New Roman" panose="02020603050405020304" pitchFamily="18" charset="0"/>
                <a:cs typeface="Times New Roman" panose="02020603050405020304" pitchFamily="18" charset="0"/>
              </a:rPr>
            </a:br>
            <a:endParaRPr lang="zh-CN" altLang="zh-C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02BB59-0285-43A5-ABD1-E2B825EC45ED}"/>
              </a:ext>
            </a:extLst>
          </p:cNvPr>
          <p:cNvSpPr>
            <a:spLocks noGrp="1"/>
          </p:cNvSpPr>
          <p:nvPr>
            <p:ph type="title"/>
          </p:nvPr>
        </p:nvSpPr>
        <p:spPr/>
        <p:txBody>
          <a:bodyPr/>
          <a:lstStyle/>
          <a:p>
            <a:pPr>
              <a:defRPr/>
            </a:pPr>
            <a:r>
              <a:rPr lang="en-US" altLang="zh-CN" sz="3600" b="1" kern="1200" dirty="0">
                <a:solidFill>
                  <a:srgbClr val="0070C0"/>
                </a:solidFill>
              </a:rPr>
              <a:t>UDP checksum</a:t>
            </a:r>
            <a:endParaRPr lang="zh-CN" altLang="en-US" sz="3600" b="1" kern="1200" dirty="0">
              <a:solidFill>
                <a:srgbClr val="0070C0"/>
              </a:solidFill>
            </a:endParaRPr>
          </a:p>
        </p:txBody>
      </p:sp>
      <p:pic>
        <p:nvPicPr>
          <p:cNvPr id="107523" name="图片 3">
            <a:extLst>
              <a:ext uri="{FF2B5EF4-FFF2-40B4-BE49-F238E27FC236}">
                <a16:creationId xmlns:a16="http://schemas.microsoft.com/office/drawing/2014/main" id="{E831CBA9-B132-4E5B-AC7B-210923A4D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2205038"/>
            <a:ext cx="8543925"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96513C-C7B4-4480-875A-8C52CAFBA7CE}"/>
              </a:ext>
            </a:extLst>
          </p:cNvPr>
          <p:cNvSpPr>
            <a:spLocks noGrp="1"/>
          </p:cNvSpPr>
          <p:nvPr>
            <p:ph type="title"/>
          </p:nvPr>
        </p:nvSpPr>
        <p:spPr/>
        <p:txBody>
          <a:bodyPr/>
          <a:lstStyle/>
          <a:p>
            <a:pPr>
              <a:defRPr/>
            </a:pPr>
            <a:r>
              <a:rPr lang="en-US" altLang="zh-CN" sz="3600" b="1" kern="1200" dirty="0">
                <a:solidFill>
                  <a:srgbClr val="0070C0"/>
                </a:solidFill>
              </a:rPr>
              <a:t>TCP checksum</a:t>
            </a:r>
            <a:endParaRPr lang="zh-CN" altLang="en-US" sz="3600" b="1" kern="1200" dirty="0">
              <a:solidFill>
                <a:srgbClr val="0070C0"/>
              </a:solidFill>
            </a:endParaRPr>
          </a:p>
        </p:txBody>
      </p:sp>
      <p:pic>
        <p:nvPicPr>
          <p:cNvPr id="109571" name="内容占位符 7">
            <a:extLst>
              <a:ext uri="{FF2B5EF4-FFF2-40B4-BE49-F238E27FC236}">
                <a16:creationId xmlns:a16="http://schemas.microsoft.com/office/drawing/2014/main" id="{163BAFB3-9BD3-46D0-8A43-38A66EB01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0375" y="1844675"/>
            <a:ext cx="8229600" cy="41910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1">
            <a:extLst>
              <a:ext uri="{FF2B5EF4-FFF2-40B4-BE49-F238E27FC236}">
                <a16:creationId xmlns:a16="http://schemas.microsoft.com/office/drawing/2014/main" id="{B6A20FC1-A608-477A-94FB-A88F85BC0FA8}"/>
              </a:ext>
            </a:extLst>
          </p:cNvPr>
          <p:cNvSpPr>
            <a:spLocks noGrp="1"/>
          </p:cNvSpPr>
          <p:nvPr>
            <p:ph idx="1"/>
          </p:nvPr>
        </p:nvSpPr>
        <p:spPr>
          <a:xfrm>
            <a:off x="611188" y="2205038"/>
            <a:ext cx="8001000" cy="3454400"/>
          </a:xfrm>
        </p:spPr>
        <p:txBody>
          <a:bodyPr/>
          <a:lstStyle/>
          <a:p>
            <a:pPr marL="0" indent="0">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ip.id==0x3230 </a:t>
            </a:r>
          </a:p>
          <a:p>
            <a:pPr marL="0" indent="0">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ip.src==10.5.27.177 </a:t>
            </a:r>
          </a:p>
          <a:p>
            <a:pPr marL="0" indent="0">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ip.dst==10.5.27.174</a:t>
            </a:r>
            <a:endParaRPr lang="zh-CN" altLang="en-US">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055E7B51-D7DC-47C4-BE27-F4B428261DFC}"/>
              </a:ext>
            </a:extLst>
          </p:cNvPr>
          <p:cNvSpPr>
            <a:spLocks noGrp="1"/>
          </p:cNvSpPr>
          <p:nvPr>
            <p:ph type="title"/>
          </p:nvPr>
        </p:nvSpPr>
        <p:spPr>
          <a:xfrm>
            <a:off x="566738" y="548680"/>
            <a:ext cx="8001000" cy="1216025"/>
          </a:xfrm>
        </p:spPr>
        <p:txBody>
          <a:bodyPr rtlCol="0" anchor="ctr">
            <a:normAutofit/>
            <a:scene3d>
              <a:camera prst="orthographicFront"/>
              <a:lightRig rig="soft" dir="t"/>
            </a:scene3d>
            <a:sp3d prstMaterial="softEdge">
              <a:bevelT w="25400" h="25400"/>
            </a:sp3d>
          </a:bodyPr>
          <a:lstStyle/>
          <a:p>
            <a:pPr>
              <a:defRPr/>
            </a:pPr>
            <a:r>
              <a:rPr lang="en-US" altLang="zh-CN" sz="4100" b="1" kern="12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wireshark</a:t>
            </a:r>
            <a:r>
              <a:rPr lang="zh-CN" altLang="en-US" sz="41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过滤字符串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6CF8AA7-9AE6-4040-B80D-D194F79A6059}"/>
              </a:ext>
            </a:extLst>
          </p:cNvPr>
          <p:cNvGraphicFramePr>
            <a:graphicFrameLocks noGrp="1"/>
          </p:cNvGraphicFramePr>
          <p:nvPr>
            <p:ph idx="1"/>
          </p:nvPr>
        </p:nvGraphicFramePr>
        <p:xfrm>
          <a:off x="1979613" y="188913"/>
          <a:ext cx="6888162" cy="6224587"/>
        </p:xfrm>
        <a:graphic>
          <a:graphicData uri="http://schemas.openxmlformats.org/drawingml/2006/table">
            <a:tbl>
              <a:tblPr/>
              <a:tblGrid>
                <a:gridCol w="952675">
                  <a:extLst>
                    <a:ext uri="{9D8B030D-6E8A-4147-A177-3AD203B41FA5}">
                      <a16:colId xmlns:a16="http://schemas.microsoft.com/office/drawing/2014/main" val="258350913"/>
                    </a:ext>
                  </a:extLst>
                </a:gridCol>
                <a:gridCol w="2491406">
                  <a:extLst>
                    <a:ext uri="{9D8B030D-6E8A-4147-A177-3AD203B41FA5}">
                      <a16:colId xmlns:a16="http://schemas.microsoft.com/office/drawing/2014/main" val="3968022142"/>
                    </a:ext>
                  </a:extLst>
                </a:gridCol>
                <a:gridCol w="1722041">
                  <a:extLst>
                    <a:ext uri="{9D8B030D-6E8A-4147-A177-3AD203B41FA5}">
                      <a16:colId xmlns:a16="http://schemas.microsoft.com/office/drawing/2014/main" val="810932887"/>
                    </a:ext>
                  </a:extLst>
                </a:gridCol>
                <a:gridCol w="1722041">
                  <a:extLst>
                    <a:ext uri="{9D8B030D-6E8A-4147-A177-3AD203B41FA5}">
                      <a16:colId xmlns:a16="http://schemas.microsoft.com/office/drawing/2014/main" val="1961719063"/>
                    </a:ext>
                  </a:extLst>
                </a:gridCol>
              </a:tblGrid>
              <a:tr h="561327">
                <a:tc>
                  <a:txBody>
                    <a:bodyPr/>
                    <a:lstStyle/>
                    <a:p>
                      <a:pPr algn="l"/>
                      <a:r>
                        <a:rPr lang="en-US" sz="1800" b="1">
                          <a:solidFill>
                            <a:srgbClr val="000000"/>
                          </a:solidFill>
                          <a:effectLst/>
                        </a:rPr>
                        <a:t>Format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pPr algn="l"/>
                      <a:r>
                        <a:rPr lang="en-US" sz="1800" b="1">
                          <a:solidFill>
                            <a:srgbClr val="000000"/>
                          </a:solidFill>
                          <a:effectLst/>
                        </a:rPr>
                        <a:t>C Type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pPr algn="l"/>
                      <a:r>
                        <a:rPr lang="en-US" sz="1800" b="1" dirty="0">
                          <a:solidFill>
                            <a:srgbClr val="000000"/>
                          </a:solidFill>
                          <a:effectLst/>
                        </a:rPr>
                        <a:t>Python type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pPr algn="l"/>
                      <a:r>
                        <a:rPr lang="en-US" sz="1800" b="1">
                          <a:solidFill>
                            <a:srgbClr val="000000"/>
                          </a:solidFill>
                          <a:effectLst/>
                        </a:rPr>
                        <a:t>Standard size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2511651448"/>
                  </a:ext>
                </a:extLst>
              </a:tr>
              <a:tr h="306803">
                <a:tc>
                  <a:txBody>
                    <a:bodyPr/>
                    <a:lstStyle/>
                    <a:p>
                      <a:pPr algn="l"/>
                      <a:r>
                        <a:rPr lang="en-US" sz="1800">
                          <a:effectLst/>
                        </a:rPr>
                        <a:t>x</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pad byte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no value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800">
                          <a:effectLst/>
                        </a:rPr>
                        <a:t> </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831922903"/>
                  </a:ext>
                </a:extLst>
              </a:tr>
              <a:tr h="561327">
                <a:tc>
                  <a:txBody>
                    <a:bodyPr/>
                    <a:lstStyle/>
                    <a:p>
                      <a:pPr algn="l"/>
                      <a:r>
                        <a:rPr lang="en-US" sz="1800">
                          <a:effectLst/>
                        </a:rPr>
                        <a:t>c</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char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string of length 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46628597"/>
                  </a:ext>
                </a:extLst>
              </a:tr>
              <a:tr h="306803">
                <a:tc>
                  <a:txBody>
                    <a:bodyPr/>
                    <a:lstStyle/>
                    <a:p>
                      <a:pPr algn="l"/>
                      <a:r>
                        <a:rPr lang="en-US" sz="1800">
                          <a:effectLst/>
                        </a:rPr>
                        <a:t>b</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signed char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dirty="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86636572"/>
                  </a:ext>
                </a:extLst>
              </a:tr>
              <a:tr h="306803">
                <a:tc>
                  <a:txBody>
                    <a:bodyPr/>
                    <a:lstStyle/>
                    <a:p>
                      <a:pPr algn="l"/>
                      <a:r>
                        <a:rPr lang="en-US" sz="1800">
                          <a:effectLst/>
                        </a:rPr>
                        <a:t>B</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unsigned char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456914330"/>
                  </a:ext>
                </a:extLst>
              </a:tr>
              <a:tr h="306803">
                <a:tc>
                  <a:txBody>
                    <a:bodyPr/>
                    <a:lstStyle/>
                    <a:p>
                      <a:pPr algn="l"/>
                      <a:r>
                        <a:rPr lang="en-US" altLang="zh-CN" sz="1800">
                          <a:effectLst/>
                        </a:rPr>
                        <a: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_Bool</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bool</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959750331"/>
                  </a:ext>
                </a:extLst>
              </a:tr>
              <a:tr h="306803">
                <a:tc>
                  <a:txBody>
                    <a:bodyPr/>
                    <a:lstStyle/>
                    <a:p>
                      <a:pPr algn="l"/>
                      <a:r>
                        <a:rPr lang="en-US" sz="1800">
                          <a:effectLst/>
                        </a:rPr>
                        <a:t>h</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short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2</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890931540"/>
                  </a:ext>
                </a:extLst>
              </a:tr>
              <a:tr h="306803">
                <a:tc>
                  <a:txBody>
                    <a:bodyPr/>
                    <a:lstStyle/>
                    <a:p>
                      <a:pPr algn="l"/>
                      <a:r>
                        <a:rPr lang="en-US" sz="1800">
                          <a:effectLst/>
                        </a:rPr>
                        <a:t>H</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unsigned short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2</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671927203"/>
                  </a:ext>
                </a:extLst>
              </a:tr>
              <a:tr h="331621">
                <a:tc>
                  <a:txBody>
                    <a:bodyPr/>
                    <a:lstStyle/>
                    <a:p>
                      <a:pPr algn="l"/>
                      <a:r>
                        <a:rPr lang="en-US" sz="1800">
                          <a:effectLst/>
                        </a:rPr>
                        <a:t>i</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4</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787229346"/>
                  </a:ext>
                </a:extLst>
              </a:tr>
              <a:tr h="306803">
                <a:tc>
                  <a:txBody>
                    <a:bodyPr/>
                    <a:lstStyle/>
                    <a:p>
                      <a:pPr algn="l"/>
                      <a:r>
                        <a:rPr lang="en-US" sz="1800">
                          <a:effectLst/>
                        </a:rPr>
                        <a:t>I</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unsigned int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4</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51927648"/>
                  </a:ext>
                </a:extLst>
              </a:tr>
              <a:tr h="306803">
                <a:tc>
                  <a:txBody>
                    <a:bodyPr/>
                    <a:lstStyle/>
                    <a:p>
                      <a:pPr algn="l"/>
                      <a:r>
                        <a:rPr lang="en-US" sz="1800">
                          <a:effectLst/>
                        </a:rPr>
                        <a:t>l</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long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4</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34759808"/>
                  </a:ext>
                </a:extLst>
              </a:tr>
              <a:tr h="306803">
                <a:tc>
                  <a:txBody>
                    <a:bodyPr/>
                    <a:lstStyle/>
                    <a:p>
                      <a:pPr algn="l"/>
                      <a:r>
                        <a:rPr lang="en-US" sz="1800">
                          <a:effectLst/>
                        </a:rPr>
                        <a:t>L</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unsigned long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4</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278466406"/>
                  </a:ext>
                </a:extLst>
              </a:tr>
              <a:tr h="287012">
                <a:tc>
                  <a:txBody>
                    <a:bodyPr/>
                    <a:lstStyle/>
                    <a:p>
                      <a:pPr algn="l"/>
                      <a:r>
                        <a:rPr lang="en-US" sz="1800">
                          <a:effectLst/>
                        </a:rPr>
                        <a:t>q</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long long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8</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201888353"/>
                  </a:ext>
                </a:extLst>
              </a:tr>
              <a:tr h="287012">
                <a:tc>
                  <a:txBody>
                    <a:bodyPr/>
                    <a:lstStyle/>
                    <a:p>
                      <a:pPr algn="l"/>
                      <a:r>
                        <a:rPr lang="en-US" sz="1800">
                          <a:effectLst/>
                        </a:rPr>
                        <a:t>Q</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unsigned long long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8</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993426"/>
                  </a:ext>
                </a:extLst>
              </a:tr>
              <a:tr h="287012">
                <a:tc>
                  <a:txBody>
                    <a:bodyPr/>
                    <a:lstStyle/>
                    <a:p>
                      <a:pPr algn="l"/>
                      <a:r>
                        <a:rPr lang="en-US" sz="1800">
                          <a:effectLst/>
                        </a:rPr>
                        <a:t>f</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float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float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4</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186354567"/>
                  </a:ext>
                </a:extLst>
              </a:tr>
              <a:tr h="287012">
                <a:tc>
                  <a:txBody>
                    <a:bodyPr/>
                    <a:lstStyle/>
                    <a:p>
                      <a:pPr algn="l"/>
                      <a:r>
                        <a:rPr lang="en-US" sz="1800">
                          <a:effectLst/>
                        </a:rPr>
                        <a:t>d</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double</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float</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8</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68026172"/>
                  </a:ext>
                </a:extLst>
              </a:tr>
              <a:tr h="287012">
                <a:tc>
                  <a:txBody>
                    <a:bodyPr/>
                    <a:lstStyle/>
                    <a:p>
                      <a:pPr algn="l"/>
                      <a:r>
                        <a:rPr lang="en-US" sz="1800">
                          <a:effectLst/>
                        </a:rPr>
                        <a:t>s</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char[]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string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800">
                          <a:effectLst/>
                        </a:rPr>
                        <a:t>1</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052931663"/>
                  </a:ext>
                </a:extLst>
              </a:tr>
              <a:tr h="287012">
                <a:tc>
                  <a:txBody>
                    <a:bodyPr/>
                    <a:lstStyle/>
                    <a:p>
                      <a:pPr algn="l"/>
                      <a:r>
                        <a:rPr lang="en-US" sz="1800">
                          <a:effectLst/>
                        </a:rPr>
                        <a:t>p</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char[]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string</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800">
                          <a:effectLst/>
                        </a:rPr>
                        <a:t> </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565775370"/>
                  </a:ext>
                </a:extLst>
              </a:tr>
              <a:tr h="287012">
                <a:tc>
                  <a:txBody>
                    <a:bodyPr/>
                    <a:lstStyle/>
                    <a:p>
                      <a:pPr algn="l"/>
                      <a:r>
                        <a:rPr lang="en-US" sz="1800">
                          <a:effectLst/>
                        </a:rPr>
                        <a:t>P</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dirty="0">
                          <a:effectLst/>
                        </a:rPr>
                        <a:t>void *</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sz="1800">
                          <a:effectLst/>
                        </a:rPr>
                        <a:t>integer</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800" dirty="0">
                          <a:effectLst/>
                        </a:rPr>
                        <a:t> </a:t>
                      </a:r>
                    </a:p>
                  </a:txBody>
                  <a:tcPr marL="11113" marR="11113" marT="6349" marB="634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798925330"/>
                  </a:ext>
                </a:extLst>
              </a:tr>
            </a:tbl>
          </a:graphicData>
        </a:graphic>
      </p:graphicFrame>
      <p:sp>
        <p:nvSpPr>
          <p:cNvPr id="3" name="标题 2">
            <a:extLst>
              <a:ext uri="{FF2B5EF4-FFF2-40B4-BE49-F238E27FC236}">
                <a16:creationId xmlns:a16="http://schemas.microsoft.com/office/drawing/2014/main" id="{84D61525-D78C-425A-B86D-5665739FB3D3}"/>
              </a:ext>
            </a:extLst>
          </p:cNvPr>
          <p:cNvSpPr>
            <a:spLocks noGrp="1"/>
          </p:cNvSpPr>
          <p:nvPr>
            <p:ph type="title"/>
          </p:nvPr>
        </p:nvSpPr>
        <p:spPr>
          <a:xfrm>
            <a:off x="539750" y="2781300"/>
            <a:ext cx="1295400" cy="763588"/>
          </a:xfrm>
        </p:spPr>
        <p:txBody>
          <a:bodyPr>
            <a:normAutofit fontScale="90000"/>
          </a:bodyPr>
          <a:lstStyle/>
          <a:p>
            <a:pPr>
              <a:defRPr/>
            </a:pPr>
            <a:r>
              <a:rPr lang="zh-CN" altLang="zh-CN" sz="2400" dirty="0">
                <a:solidFill>
                  <a:srgbClr val="333333"/>
                </a:solidFill>
              </a:rPr>
              <a:t>struct 类型表</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2B20682-6C07-4EFB-93F8-5B19F4342DCE}"/>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34819" name="Rectangle 2">
            <a:extLst>
              <a:ext uri="{FF2B5EF4-FFF2-40B4-BE49-F238E27FC236}">
                <a16:creationId xmlns:a16="http://schemas.microsoft.com/office/drawing/2014/main" id="{07153D72-08B7-4DCB-BFF6-FABAB5A7B05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F677912-AD79-42BF-A1D0-C37F862D3644}"/>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50A73C9C-D55B-450C-B57F-B4CB54D7C5FA}"/>
              </a:ext>
            </a:extLst>
          </p:cNvPr>
          <p:cNvSpPr/>
          <p:nvPr/>
        </p:nvSpPr>
        <p:spPr>
          <a:xfrm>
            <a:off x="1857375" y="142875"/>
            <a:ext cx="6500813" cy="1214438"/>
          </a:xfrm>
          <a:prstGeom prst="wedgeEllipseCallout">
            <a:avLst>
              <a:gd name="adj1" fmla="val -61080"/>
              <a:gd name="adj2" fmla="val 789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这个字段定义了</a:t>
            </a:r>
            <a:r>
              <a:rPr lang="en-US" dirty="0"/>
              <a:t>IP</a:t>
            </a:r>
            <a:r>
              <a:rPr lang="zh-CN" altLang="en-US" dirty="0"/>
              <a:t>的版本。目前的主流版本是</a:t>
            </a:r>
            <a:r>
              <a:rPr lang="en-US" dirty="0"/>
              <a:t>4(IPv4)</a:t>
            </a:r>
            <a:r>
              <a:rPr lang="zh-CN" altLang="en-US" dirty="0"/>
              <a:t>，但它正逐渐地被版本</a:t>
            </a:r>
            <a:r>
              <a:rPr lang="en-US" dirty="0"/>
              <a:t>6(IPv6)</a:t>
            </a:r>
            <a:r>
              <a:rPr lang="zh-CN" altLang="en-US" dirty="0"/>
              <a:t>所替代。值为</a:t>
            </a:r>
            <a:r>
              <a:rPr lang="en-US" altLang="zh-CN" dirty="0"/>
              <a:t>0100</a:t>
            </a:r>
            <a:r>
              <a:rPr lang="zh-CN" altLang="en-US" dirty="0"/>
              <a:t>或</a:t>
            </a:r>
            <a:r>
              <a:rPr lang="en-US" altLang="zh-CN" dirty="0"/>
              <a:t>0110</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25DDC2-3B81-4DE9-924A-E84668BCDB2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36867" name="Rectangle 2">
            <a:extLst>
              <a:ext uri="{FF2B5EF4-FFF2-40B4-BE49-F238E27FC236}">
                <a16:creationId xmlns:a16="http://schemas.microsoft.com/office/drawing/2014/main" id="{34509C6A-AF4A-4E16-8266-C406C7E9566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5F6F8456-9248-4A21-9503-4DF30129006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服务类型（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F5B750F1-A8F9-41D4-A2A9-E72FCD9BC11B}"/>
              </a:ext>
            </a:extLst>
          </p:cNvPr>
          <p:cNvSpPr/>
          <p:nvPr/>
        </p:nvSpPr>
        <p:spPr>
          <a:xfrm>
            <a:off x="1857375" y="142875"/>
            <a:ext cx="7178675" cy="1917700"/>
          </a:xfrm>
          <a:prstGeom prst="wedgeEllipseCallout">
            <a:avLst>
              <a:gd name="adj1" fmla="val -49697"/>
              <a:gd name="adj2" fmla="val 36168"/>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首部长度（Internet Header Length）：由于选项字段的存在，所以</a:t>
            </a:r>
            <a:r>
              <a:rPr lang="en-US" dirty="0"/>
              <a:t>IP</a:t>
            </a:r>
            <a:r>
              <a:rPr lang="zh-CN" altLang="en-US" dirty="0"/>
              <a:t>首部长度是可变的。该字段用</a:t>
            </a:r>
            <a:r>
              <a:rPr lang="en-US" dirty="0"/>
              <a:t>4</a:t>
            </a:r>
            <a:r>
              <a:rPr lang="zh-CN" altLang="en-US" dirty="0"/>
              <a:t>位来定义首部长度。</a:t>
            </a:r>
            <a:r>
              <a:rPr lang="zh-CN" altLang="en-US" dirty="0">
                <a:solidFill>
                  <a:srgbClr val="FF0000"/>
                </a:solidFill>
              </a:rPr>
              <a:t>将该值乘</a:t>
            </a:r>
            <a:r>
              <a:rPr lang="en-US" dirty="0">
                <a:solidFill>
                  <a:srgbClr val="FF0000"/>
                </a:solidFill>
              </a:rPr>
              <a:t>4</a:t>
            </a:r>
            <a:r>
              <a:rPr lang="zh-CN" altLang="en-US" dirty="0">
                <a:solidFill>
                  <a:srgbClr val="FF0000"/>
                </a:solidFill>
              </a:rPr>
              <a:t>可得到用字节表示的长度，首部长度最大值为：</a:t>
            </a:r>
            <a:r>
              <a:rPr lang="en-US" altLang="zh-CN" dirty="0">
                <a:solidFill>
                  <a:srgbClr val="FF0000"/>
                </a:solidFill>
              </a:rPr>
              <a:t>(2^4 - 1) * 4 = 60</a:t>
            </a:r>
            <a:r>
              <a:rPr lang="zh-CN" altLang="en-US" dirty="0">
                <a:solidFill>
                  <a:srgbClr val="FF0000"/>
                </a:solidFill>
              </a:rPr>
              <a:t>字节，</a:t>
            </a:r>
            <a:r>
              <a:rPr lang="en-US" altLang="zh-CN" dirty="0">
                <a:solidFill>
                  <a:srgbClr val="FF0000"/>
                </a:solidFill>
              </a:rPr>
              <a:t>IP</a:t>
            </a:r>
            <a:r>
              <a:rPr lang="zh-CN" altLang="en-US" dirty="0">
                <a:solidFill>
                  <a:srgbClr val="FF0000"/>
                </a:solidFill>
              </a:rPr>
              <a:t>首部长度为</a:t>
            </a:r>
            <a:r>
              <a:rPr lang="en-US" altLang="zh-CN" dirty="0">
                <a:solidFill>
                  <a:srgbClr val="FF0000"/>
                </a:solidFill>
              </a:rPr>
              <a:t>20</a:t>
            </a:r>
            <a:r>
              <a:rPr lang="zh-CN" altLang="en-US" dirty="0">
                <a:solidFill>
                  <a:srgbClr val="FF0000"/>
                </a:solidFill>
              </a:rPr>
              <a:t>～</a:t>
            </a:r>
            <a:r>
              <a:rPr lang="en-US" altLang="zh-CN" dirty="0">
                <a:solidFill>
                  <a:srgbClr val="FF0000"/>
                </a:solidFill>
              </a:rPr>
              <a:t>60</a:t>
            </a:r>
            <a:r>
              <a:rPr lang="zh-CN" altLang="en-US" dirty="0">
                <a:solidFill>
                  <a:srgbClr val="FF0000"/>
                </a:solidFill>
              </a:rPr>
              <a:t>个字节。一般只推荐使用</a:t>
            </a:r>
            <a:r>
              <a:rPr lang="en-US" altLang="zh-CN" dirty="0">
                <a:solidFill>
                  <a:srgbClr val="FF0000"/>
                </a:solidFill>
              </a:rPr>
              <a:t>20</a:t>
            </a:r>
            <a:r>
              <a:rPr lang="zh-CN" altLang="en-US" dirty="0">
                <a:solidFill>
                  <a:srgbClr val="FF0000"/>
                </a:solidFill>
              </a:rPr>
              <a:t>字节的固定长度。</a:t>
            </a:r>
          </a:p>
          <a:p>
            <a:pPr eaLnBrk="1" hangingPunct="1">
              <a:defRPr/>
            </a:pPr>
            <a:endParaRPr lang="zh-CN" altLang="en-US" dirty="0">
              <a:solidFill>
                <a:srgbClr val="FF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10A3048-DBF8-4B19-ACE8-316F698722ED}"/>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38915" name="Rectangle 2">
            <a:extLst>
              <a:ext uri="{FF2B5EF4-FFF2-40B4-BE49-F238E27FC236}">
                <a16:creationId xmlns:a16="http://schemas.microsoft.com/office/drawing/2014/main" id="{59338DF0-8CDA-4636-968C-2C56877B48A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83C4CFA-50D0-4F71-B3DE-608C397A6DE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A8478D40-9E86-4E52-BE06-D262C50ECADE}"/>
              </a:ext>
            </a:extLst>
          </p:cNvPr>
          <p:cNvSpPr/>
          <p:nvPr/>
        </p:nvSpPr>
        <p:spPr>
          <a:xfrm>
            <a:off x="0" y="3786188"/>
            <a:ext cx="8858250" cy="2500312"/>
          </a:xfrm>
          <a:prstGeom prst="wedgeEllipseCallout">
            <a:avLst>
              <a:gd name="adj1" fmla="val -14228"/>
              <a:gd name="adj2" fmla="val -116604"/>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服务类型（Type Of Service）：该字段是由</a:t>
            </a:r>
            <a:r>
              <a:rPr lang="en-US" altLang="zh-CN" dirty="0"/>
              <a:t>3bit</a:t>
            </a:r>
            <a:r>
              <a:rPr lang="zh-CN" altLang="en-US" dirty="0"/>
              <a:t>优先域、</a:t>
            </a:r>
            <a:r>
              <a:rPr lang="en-US" altLang="zh-CN" dirty="0"/>
              <a:t>4bit</a:t>
            </a:r>
            <a:r>
              <a:rPr lang="zh-CN" altLang="en-US" dirty="0"/>
              <a:t>服务类型域和</a:t>
            </a:r>
            <a:r>
              <a:rPr lang="en-US" altLang="zh-CN" dirty="0"/>
              <a:t>1bit</a:t>
            </a:r>
            <a:r>
              <a:rPr lang="zh-CN" altLang="en-US" dirty="0"/>
              <a:t>未用位</a:t>
            </a:r>
            <a:r>
              <a:rPr lang="en-US" altLang="zh-CN" dirty="0"/>
              <a:t>(</a:t>
            </a:r>
            <a:r>
              <a:rPr lang="zh-CN" altLang="en-US" dirty="0"/>
              <a:t>该位必须置为</a:t>
            </a:r>
            <a:r>
              <a:rPr lang="en-US" altLang="zh-CN" dirty="0"/>
              <a:t>0)</a:t>
            </a:r>
            <a:r>
              <a:rPr lang="zh-CN" altLang="en-US" dirty="0"/>
              <a:t>组成。当几个数据包同时从单个输出接口排列等待传输时，路由器根据优先</a:t>
            </a:r>
            <a:r>
              <a:rPr lang="zh-CN" altLang="en-US" dirty="0">
                <a:solidFill>
                  <a:schemeClr val="tx1"/>
                </a:solidFill>
              </a:rPr>
              <a:t>顺序确定应该发送的数据包，时至今日该域已被忽略，</a:t>
            </a:r>
            <a:r>
              <a:rPr lang="en-US" altLang="zh-CN" dirty="0">
                <a:solidFill>
                  <a:schemeClr val="tx1"/>
                </a:solidFill>
              </a:rPr>
              <a:t>4bit</a:t>
            </a:r>
            <a:r>
              <a:rPr lang="zh-CN" altLang="en-US" dirty="0">
                <a:solidFill>
                  <a:schemeClr val="tx1"/>
                </a:solidFill>
              </a:rPr>
              <a:t>服务</a:t>
            </a:r>
            <a:r>
              <a:rPr lang="zh-CN" altLang="en-US" dirty="0"/>
              <a:t>类型分别代表：最小时延、最大吞吐量、最高可靠性和最小费用。</a:t>
            </a:r>
            <a:r>
              <a:rPr lang="zh-CN" altLang="en-US" dirty="0">
                <a:solidFill>
                  <a:srgbClr val="FF0000"/>
                </a:solidFill>
              </a:rPr>
              <a:t>在一个</a:t>
            </a:r>
            <a:r>
              <a:rPr lang="en-US" altLang="zh-CN" dirty="0">
                <a:solidFill>
                  <a:srgbClr val="FF0000"/>
                </a:solidFill>
              </a:rPr>
              <a:t>IP</a:t>
            </a:r>
            <a:r>
              <a:rPr lang="zh-CN" altLang="en-US" dirty="0">
                <a:solidFill>
                  <a:srgbClr val="FF0000"/>
                </a:solidFill>
              </a:rPr>
              <a:t>数据报文中</a:t>
            </a:r>
            <a:r>
              <a:rPr lang="en-US" altLang="zh-CN" dirty="0">
                <a:solidFill>
                  <a:srgbClr val="FF0000"/>
                </a:solidFill>
              </a:rPr>
              <a:t>4bit</a:t>
            </a:r>
            <a:r>
              <a:rPr lang="zh-CN" altLang="en-US" dirty="0">
                <a:solidFill>
                  <a:srgbClr val="FF0000"/>
                </a:solidFill>
              </a:rPr>
              <a:t>只能有一位被置为</a:t>
            </a:r>
            <a:r>
              <a:rPr lang="en-US" altLang="zh-CN" dirty="0">
                <a:solidFill>
                  <a:srgbClr val="FF0000"/>
                </a:solidFill>
              </a:rPr>
              <a:t>1</a:t>
            </a:r>
            <a:r>
              <a:rPr lang="zh-CN" altLang="en-US" dirty="0">
                <a:solidFill>
                  <a:srgbClr val="FF0000"/>
                </a:solidFill>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C53181D-CC62-4A5B-91EA-CAB1E20474B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40963" name="Rectangle 2">
            <a:extLst>
              <a:ext uri="{FF2B5EF4-FFF2-40B4-BE49-F238E27FC236}">
                <a16:creationId xmlns:a16="http://schemas.microsoft.com/office/drawing/2014/main" id="{C2C2D2EB-DA36-4982-8421-11123411828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E2411E4-7AF1-4192-930B-20BC9DB29656}"/>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7E35A02B-6481-4ABD-9C02-8EDD7E6A789D}"/>
              </a:ext>
            </a:extLst>
          </p:cNvPr>
          <p:cNvSpPr/>
          <p:nvPr/>
        </p:nvSpPr>
        <p:spPr>
          <a:xfrm>
            <a:off x="0" y="3786188"/>
            <a:ext cx="8858250" cy="2500312"/>
          </a:xfrm>
          <a:prstGeom prst="wedgeEllipseCallout">
            <a:avLst>
              <a:gd name="adj1" fmla="val 18857"/>
              <a:gd name="adj2" fmla="val -11566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总长度（Total Length）：该字段</a:t>
            </a:r>
            <a:r>
              <a:rPr lang="zh-CN" altLang="en-US" sz="2000" dirty="0">
                <a:solidFill>
                  <a:srgbClr val="FF0000"/>
                </a:solidFill>
              </a:rPr>
              <a:t>以字节为单位</a:t>
            </a:r>
            <a:r>
              <a:rPr lang="zh-CN" altLang="en-US" sz="2000" dirty="0"/>
              <a:t>定义</a:t>
            </a:r>
            <a:r>
              <a:rPr lang="en-US" altLang="zh-CN" sz="2000" dirty="0">
                <a:solidFill>
                  <a:srgbClr val="FF0000"/>
                </a:solidFill>
              </a:rPr>
              <a:t>IP</a:t>
            </a:r>
            <a:r>
              <a:rPr lang="zh-CN" altLang="en-US" sz="2000" dirty="0">
                <a:solidFill>
                  <a:srgbClr val="FF0000"/>
                </a:solidFill>
              </a:rPr>
              <a:t>数据报的总长度</a:t>
            </a:r>
            <a:r>
              <a:rPr lang="en-US" altLang="zh-CN" sz="2000" dirty="0"/>
              <a:t>(</a:t>
            </a:r>
            <a:r>
              <a:rPr lang="zh-CN" altLang="en-US" sz="2000" dirty="0"/>
              <a:t>首部加上数据</a:t>
            </a:r>
            <a:r>
              <a:rPr lang="en-US" altLang="zh-CN" sz="2000" dirty="0"/>
              <a:t>)</a:t>
            </a:r>
            <a:r>
              <a:rPr lang="zh-CN" altLang="en-US" sz="2000" dirty="0"/>
              <a:t>。要得到</a:t>
            </a:r>
            <a:r>
              <a:rPr lang="en-US" altLang="zh-CN" sz="2000" dirty="0"/>
              <a:t>IP</a:t>
            </a:r>
            <a:r>
              <a:rPr lang="zh-CN" altLang="en-US" sz="2000" dirty="0"/>
              <a:t>上层数据的长度，只需从总长度减去头部的长度即可。</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83B29FB-14D6-4143-BB8A-1BBD26ACCD1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43011" name="Rectangle 2">
            <a:extLst>
              <a:ext uri="{FF2B5EF4-FFF2-40B4-BE49-F238E27FC236}">
                <a16:creationId xmlns:a16="http://schemas.microsoft.com/office/drawing/2014/main" id="{B7817BF7-1BA5-4148-9BAF-765843FD371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2F44C671-D885-4A54-B22F-B8D9B3EE2E6E}"/>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B2C08235-531D-4B81-9B35-E6F0E5EC2067}"/>
              </a:ext>
            </a:extLst>
          </p:cNvPr>
          <p:cNvSpPr/>
          <p:nvPr/>
        </p:nvSpPr>
        <p:spPr>
          <a:xfrm>
            <a:off x="0" y="3786188"/>
            <a:ext cx="8858250" cy="2500312"/>
          </a:xfrm>
          <a:prstGeom prst="wedgeEllipseCallout">
            <a:avLst>
              <a:gd name="adj1" fmla="val -18463"/>
              <a:gd name="adj2" fmla="val -76282"/>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标识（Identification）：</a:t>
            </a:r>
            <a:r>
              <a:rPr lang="zh-CN" altLang="en-US" sz="2000" dirty="0">
                <a:solidFill>
                  <a:srgbClr val="FF0000"/>
                </a:solidFill>
              </a:rPr>
              <a:t>每一个</a:t>
            </a:r>
            <a:r>
              <a:rPr lang="en-US" altLang="zh-CN" sz="2000" dirty="0">
                <a:solidFill>
                  <a:srgbClr val="FF0000"/>
                </a:solidFill>
              </a:rPr>
              <a:t>IP</a:t>
            </a:r>
            <a:r>
              <a:rPr lang="zh-CN" altLang="en-US" sz="2000" dirty="0">
                <a:solidFill>
                  <a:srgbClr val="FF0000"/>
                </a:solidFill>
              </a:rPr>
              <a:t>数据包在发送时被给定特有的</a:t>
            </a:r>
            <a:r>
              <a:rPr lang="en-US" altLang="zh-CN" sz="2000" dirty="0">
                <a:solidFill>
                  <a:srgbClr val="FF0000"/>
                </a:solidFill>
              </a:rPr>
              <a:t>ID</a:t>
            </a:r>
            <a:r>
              <a:rPr lang="zh-CN" altLang="en-US" sz="2000" dirty="0">
                <a:solidFill>
                  <a:srgbClr val="FF0000"/>
                </a:solidFill>
              </a:rPr>
              <a:t>值</a:t>
            </a:r>
            <a:r>
              <a:rPr lang="zh-CN" altLang="en-US" sz="2000" dirty="0"/>
              <a:t>。如果数据包必须被分割成碎片以适应支持小型数据包的网络，那么</a:t>
            </a:r>
            <a:r>
              <a:rPr lang="zh-CN" altLang="en-US" sz="2000" dirty="0">
                <a:solidFill>
                  <a:srgbClr val="FF0000"/>
                </a:solidFill>
              </a:rPr>
              <a:t>每一个碎片中都设置相同的</a:t>
            </a:r>
            <a:r>
              <a:rPr lang="en-US" altLang="zh-CN" sz="2000" dirty="0">
                <a:solidFill>
                  <a:srgbClr val="FF0000"/>
                </a:solidFill>
              </a:rPr>
              <a:t>ID</a:t>
            </a:r>
            <a:r>
              <a:rPr lang="zh-CN" altLang="en-US" sz="2000" dirty="0">
                <a:solidFill>
                  <a:srgbClr val="FF0000"/>
                </a:solidFill>
              </a:rPr>
              <a:t>号码</a:t>
            </a:r>
            <a:r>
              <a:rPr lang="zh-CN" altLang="en-US" sz="2000" dirty="0"/>
              <a:t>。</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Pages>0</Pages>
  <Words>4425</Words>
  <Characters>0</Characters>
  <Application>Microsoft Office PowerPoint</Application>
  <DocSecurity>0</DocSecurity>
  <PresentationFormat>全屏显示(4:3)</PresentationFormat>
  <Lines>0</Lines>
  <Paragraphs>546</Paragraphs>
  <Slides>49</Slides>
  <Notes>35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49</vt:i4>
      </vt:variant>
    </vt:vector>
  </HeadingPairs>
  <TitlesOfParts>
    <vt:vector size="60" baseType="lpstr">
      <vt:lpstr>Arial</vt:lpstr>
      <vt:lpstr>宋体</vt:lpstr>
      <vt:lpstr>Calibri</vt:lpstr>
      <vt:lpstr>Verdana</vt:lpstr>
      <vt:lpstr>Wingdings</vt:lpstr>
      <vt:lpstr>楷体</vt:lpstr>
      <vt:lpstr>Times New Roman</vt:lpstr>
      <vt:lpstr>+mn-ea</vt:lpstr>
      <vt:lpstr>Consolas</vt:lpstr>
      <vt:lpstr>Office 主题</vt:lpstr>
      <vt:lpstr>Profile</vt:lpstr>
      <vt:lpstr>TCP/IP协议</vt:lpstr>
      <vt:lpstr>PowerPoint 演示文稿</vt:lpstr>
      <vt:lpstr>IP报文格式</vt:lpstr>
      <vt:lpstr>IP报文格式-20+个字节</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IP校验和的计算（一）</vt:lpstr>
      <vt:lpstr>PowerPoint 演示文稿</vt:lpstr>
      <vt:lpstr>UDP报文格式-8个字节，伪首部12字节</vt:lpstr>
      <vt:lpstr>UDP报文格式</vt:lpstr>
      <vt:lpstr>UDP报文格式</vt:lpstr>
      <vt:lpstr>UDP报文格式</vt:lpstr>
      <vt:lpstr>UDP报文格式</vt:lpstr>
      <vt:lpstr>UDP报文格式</vt:lpstr>
      <vt:lpstr>UDP报文格式</vt:lpstr>
      <vt:lpstr>PowerPoint 演示文稿</vt:lpstr>
      <vt:lpstr>PowerPoint 演示文稿</vt:lpstr>
      <vt:lpstr>PowerPoint 演示文稿</vt:lpstr>
      <vt:lpstr>TCP报文格式</vt:lpstr>
      <vt:lpstr>TCP报文格式</vt:lpstr>
      <vt:lpstr>TCP报文格式</vt:lpstr>
      <vt:lpstr>TCP报文格式</vt:lpstr>
      <vt:lpstr>TCP报文格式</vt:lpstr>
      <vt:lpstr>TCP报文格式</vt:lpstr>
      <vt:lpstr>TCP报文格式</vt:lpstr>
      <vt:lpstr>Scapy中IP首部的定义</vt:lpstr>
      <vt:lpstr>Scapy中TCP\UDP首部的定义</vt:lpstr>
      <vt:lpstr>PowerPoint 演示文稿</vt:lpstr>
      <vt:lpstr>PowerPoint 演示文稿</vt:lpstr>
      <vt:lpstr>相关函数说明：</vt:lpstr>
      <vt:lpstr>PowerPoint 演示文稿</vt:lpstr>
      <vt:lpstr>PowerPoint 演示文稿</vt:lpstr>
      <vt:lpstr>PowerPoint 演示文稿</vt:lpstr>
      <vt:lpstr>相关函数说明：</vt:lpstr>
      <vt:lpstr>UDP checksum</vt:lpstr>
      <vt:lpstr>TCP checksum</vt:lpstr>
      <vt:lpstr>wireshark过滤字符串</vt:lpstr>
      <vt:lpstr>struct 类型表</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subject/>
  <dc:creator>wj</dc:creator>
  <cp:keywords/>
  <dc:description/>
  <cp:lastModifiedBy>Mr.H</cp:lastModifiedBy>
  <cp:revision>97</cp:revision>
  <cp:lastPrinted>2020-06-09T11:46:46Z</cp:lastPrinted>
  <dcterms:created xsi:type="dcterms:W3CDTF">2016-03-08T08:19:28Z</dcterms:created>
  <dcterms:modified xsi:type="dcterms:W3CDTF">2022-03-05T20:19:12Z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2052-10.1.0.6445</vt:lpwstr>
  </property>
</Properties>
</file>