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2" r:id="rId2"/>
    <p:sldId id="257" r:id="rId3"/>
    <p:sldId id="283" r:id="rId4"/>
    <p:sldId id="341" r:id="rId5"/>
    <p:sldId id="284" r:id="rId6"/>
    <p:sldId id="337" r:id="rId7"/>
    <p:sldId id="338" r:id="rId8"/>
    <p:sldId id="347" r:id="rId9"/>
    <p:sldId id="348" r:id="rId10"/>
    <p:sldId id="352" r:id="rId11"/>
    <p:sldId id="353" r:id="rId12"/>
    <p:sldId id="350" r:id="rId13"/>
    <p:sldId id="351" r:id="rId14"/>
    <p:sldId id="342" r:id="rId15"/>
    <p:sldId id="343" r:id="rId16"/>
    <p:sldId id="344" r:id="rId17"/>
    <p:sldId id="346" r:id="rId18"/>
    <p:sldId id="354" r:id="rId19"/>
    <p:sldId id="28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2" autoAdjust="0"/>
    <p:restoredTop sz="52105"/>
  </p:normalViewPr>
  <p:slideViewPr>
    <p:cSldViewPr snapToGrid="0">
      <p:cViewPr>
        <p:scale>
          <a:sx n="87" d="100"/>
          <a:sy n="87" d="100"/>
        </p:scale>
        <p:origin x="20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095D-43E1-48BB-9C31-308EC4DFFC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191E0A02-0191-4D90-8CAF-31FCC72591E0}">
      <dgm:prSet/>
      <dgm:spPr/>
      <dgm:t>
        <a:bodyPr/>
        <a:lstStyle/>
        <a:p>
          <a:r>
            <a:rPr lang="en-US" b="0" i="0" baseline="0" dirty="0" err="1"/>
            <a:t>bilibili</a:t>
          </a:r>
          <a:endParaRPr lang="zh-CN" dirty="0"/>
        </a:p>
      </dgm:t>
    </dgm:pt>
    <dgm:pt modelId="{131593F3-A808-45DA-B18A-0E59A8226878}" type="parTrans" cxnId="{BB640DED-D22C-4BF8-B987-F1FD099FC19E}">
      <dgm:prSet/>
      <dgm:spPr/>
      <dgm:t>
        <a:bodyPr/>
        <a:lstStyle/>
        <a:p>
          <a:endParaRPr lang="zh-CN" altLang="en-US"/>
        </a:p>
      </dgm:t>
    </dgm:pt>
    <dgm:pt modelId="{CFDFFD12-B94F-4350-9D1E-AA36127C79C2}" type="sibTrans" cxnId="{BB640DED-D22C-4BF8-B987-F1FD099FC19E}">
      <dgm:prSet/>
      <dgm:spPr/>
      <dgm:t>
        <a:bodyPr/>
        <a:lstStyle/>
        <a:p>
          <a:endParaRPr lang="zh-CN" altLang="en-US"/>
        </a:p>
      </dgm:t>
    </dgm:pt>
    <dgm:pt modelId="{E3471F39-660E-4072-B84D-D12693DF5362}">
      <dgm:prSet/>
      <dgm:spPr/>
      <dgm:t>
        <a:bodyPr/>
        <a:lstStyle/>
        <a:p>
          <a:r>
            <a:rPr lang="en-US" altLang="zh-CN" dirty="0"/>
            <a:t>python</a:t>
          </a:r>
          <a:r>
            <a:rPr lang="zh-CN" altLang="en-US" dirty="0"/>
            <a:t>爬虫</a:t>
          </a:r>
          <a:endParaRPr lang="en-US" altLang="zh-CN" dirty="0"/>
        </a:p>
      </dgm:t>
    </dgm:pt>
    <dgm:pt modelId="{13A8FE4C-A5C8-41A0-A0EE-032FC2DD6A08}" type="parTrans" cxnId="{90FD6798-6AC7-4F93-B52F-4A761F6E7034}">
      <dgm:prSet/>
      <dgm:spPr/>
      <dgm:t>
        <a:bodyPr/>
        <a:lstStyle/>
        <a:p>
          <a:endParaRPr lang="zh-CN" altLang="en-US"/>
        </a:p>
      </dgm:t>
    </dgm:pt>
    <dgm:pt modelId="{E26C518C-4DA3-4EF6-9872-0CD12AC81182}" type="sibTrans" cxnId="{90FD6798-6AC7-4F93-B52F-4A761F6E7034}">
      <dgm:prSet/>
      <dgm:spPr/>
      <dgm:t>
        <a:bodyPr/>
        <a:lstStyle/>
        <a:p>
          <a:endParaRPr lang="zh-CN" altLang="en-US"/>
        </a:p>
      </dgm:t>
    </dgm:pt>
    <dgm:pt modelId="{65A9D290-93E9-4787-BF27-746462139C86}">
      <dgm:prSet/>
      <dgm:spPr/>
      <dgm:t>
        <a:bodyPr/>
        <a:lstStyle/>
        <a:p>
          <a:r>
            <a:rPr lang="en-US" altLang="zh-CN" dirty="0"/>
            <a:t>Spark</a:t>
          </a:r>
        </a:p>
        <a:p>
          <a:r>
            <a:rPr lang="en-US" altLang="zh-CN" dirty="0"/>
            <a:t>Streaming</a:t>
          </a:r>
          <a:endParaRPr lang="zh-CN" altLang="en-US" dirty="0"/>
        </a:p>
      </dgm:t>
    </dgm:pt>
    <dgm:pt modelId="{CB5AE25D-C71E-4ECC-AE78-B800F646D212}" type="parTrans" cxnId="{DAB29E65-18B7-43C2-94A2-65D76B17446D}">
      <dgm:prSet/>
      <dgm:spPr/>
      <dgm:t>
        <a:bodyPr/>
        <a:lstStyle/>
        <a:p>
          <a:endParaRPr lang="zh-CN" altLang="en-US"/>
        </a:p>
      </dgm:t>
    </dgm:pt>
    <dgm:pt modelId="{CA10B439-3171-48E0-B0A4-78E755DB5E76}" type="sibTrans" cxnId="{DAB29E65-18B7-43C2-94A2-65D76B17446D}">
      <dgm:prSet/>
      <dgm:spPr/>
      <dgm:t>
        <a:bodyPr/>
        <a:lstStyle/>
        <a:p>
          <a:endParaRPr lang="zh-CN" altLang="en-US"/>
        </a:p>
      </dgm:t>
    </dgm:pt>
    <dgm:pt modelId="{A31D4FE4-858E-45CA-AECE-BC38C1959577}">
      <dgm:prSet/>
      <dgm:spPr/>
      <dgm:t>
        <a:bodyPr/>
        <a:lstStyle/>
        <a:p>
          <a:r>
            <a:rPr lang="zh-CN" altLang="en-US" dirty="0"/>
            <a:t>前端</a:t>
          </a:r>
          <a:endParaRPr lang="en-US" altLang="zh-CN" dirty="0"/>
        </a:p>
        <a:p>
          <a:r>
            <a:rPr lang="en-US" altLang="zh-CN" dirty="0"/>
            <a:t>React</a:t>
          </a:r>
          <a:endParaRPr lang="zh-CN" altLang="en-US" dirty="0"/>
        </a:p>
      </dgm:t>
    </dgm:pt>
    <dgm:pt modelId="{4A77A721-2D63-4291-B129-04BB1E3799BC}" type="parTrans" cxnId="{F302B207-CA19-4CB7-B8E7-4D155FC678F0}">
      <dgm:prSet/>
      <dgm:spPr/>
      <dgm:t>
        <a:bodyPr/>
        <a:lstStyle/>
        <a:p>
          <a:endParaRPr lang="zh-CN" altLang="en-US"/>
        </a:p>
      </dgm:t>
    </dgm:pt>
    <dgm:pt modelId="{6E83A3CB-F948-4FAD-928B-F7B3476D6577}" type="sibTrans" cxnId="{F302B207-CA19-4CB7-B8E7-4D155FC678F0}">
      <dgm:prSet/>
      <dgm:spPr/>
      <dgm:t>
        <a:bodyPr/>
        <a:lstStyle/>
        <a:p>
          <a:endParaRPr lang="zh-CN" altLang="en-US"/>
        </a:p>
      </dgm:t>
    </dgm:pt>
    <dgm:pt modelId="{5DED9C7A-09F8-482D-B580-3715231D62DB}">
      <dgm:prSet/>
      <dgm:spPr/>
      <dgm:t>
        <a:bodyPr/>
        <a:lstStyle/>
        <a:p>
          <a:r>
            <a:rPr lang="zh-CN" altLang="en-US" dirty="0"/>
            <a:t>后端</a:t>
          </a:r>
          <a:endParaRPr lang="en-US" altLang="zh-CN" dirty="0"/>
        </a:p>
        <a:p>
          <a:r>
            <a:rPr lang="en-US" altLang="zh-CN" dirty="0" err="1"/>
            <a:t>SpringBoot</a:t>
          </a:r>
          <a:endParaRPr lang="zh-CN" altLang="en-US" dirty="0"/>
        </a:p>
      </dgm:t>
    </dgm:pt>
    <dgm:pt modelId="{3756D966-7AA9-425F-B047-73AC1EC92457}" type="parTrans" cxnId="{B898E637-AFF7-44E6-960A-CB78117AC5F4}">
      <dgm:prSet/>
      <dgm:spPr/>
      <dgm:t>
        <a:bodyPr/>
        <a:lstStyle/>
        <a:p>
          <a:endParaRPr lang="zh-CN" altLang="en-US"/>
        </a:p>
      </dgm:t>
    </dgm:pt>
    <dgm:pt modelId="{39AD0E40-3A03-4D88-95C6-723FD6489C0E}" type="sibTrans" cxnId="{B898E637-AFF7-44E6-960A-CB78117AC5F4}">
      <dgm:prSet/>
      <dgm:spPr/>
      <dgm:t>
        <a:bodyPr/>
        <a:lstStyle/>
        <a:p>
          <a:endParaRPr lang="zh-CN" altLang="en-US"/>
        </a:p>
      </dgm:t>
    </dgm:pt>
    <dgm:pt modelId="{BF34209F-05BA-47F5-BCBD-45794B8C5872}">
      <dgm:prSet/>
      <dgm:spPr/>
      <dgm:t>
        <a:bodyPr/>
        <a:lstStyle/>
        <a:p>
          <a:r>
            <a:rPr lang="en-US" altLang="zh-CN" dirty="0"/>
            <a:t>HDFS</a:t>
          </a:r>
          <a:endParaRPr lang="zh-CN" altLang="en-US" dirty="0"/>
        </a:p>
      </dgm:t>
    </dgm:pt>
    <dgm:pt modelId="{E340A681-4BCA-4A50-AE1A-1DB41F68F4DA}" type="parTrans" cxnId="{5C484879-AA32-4DC7-8A30-44F0037275FB}">
      <dgm:prSet/>
      <dgm:spPr/>
      <dgm:t>
        <a:bodyPr/>
        <a:lstStyle/>
        <a:p>
          <a:endParaRPr lang="zh-CN" altLang="en-US"/>
        </a:p>
      </dgm:t>
    </dgm:pt>
    <dgm:pt modelId="{6473A91D-1263-4607-B6B0-22922E9AB2B3}" type="sibTrans" cxnId="{5C484879-AA32-4DC7-8A30-44F0037275FB}">
      <dgm:prSet/>
      <dgm:spPr/>
      <dgm:t>
        <a:bodyPr/>
        <a:lstStyle/>
        <a:p>
          <a:endParaRPr lang="zh-CN" altLang="en-US"/>
        </a:p>
      </dgm:t>
    </dgm:pt>
    <dgm:pt modelId="{BCA5212A-795A-46D1-AA17-EBD5F95460B0}">
      <dgm:prSet/>
      <dgm:spPr/>
      <dgm:t>
        <a:bodyPr/>
        <a:lstStyle/>
        <a:p>
          <a:r>
            <a:rPr lang="en-US" altLang="zh-CN" dirty="0"/>
            <a:t>MySQL</a:t>
          </a:r>
          <a:endParaRPr lang="zh-CN" altLang="en-US" dirty="0"/>
        </a:p>
      </dgm:t>
    </dgm:pt>
    <dgm:pt modelId="{9AA091E5-57EC-4146-B81C-1DD0994A085E}" type="parTrans" cxnId="{3026A41F-A6E2-4788-9B91-0517124D06CD}">
      <dgm:prSet/>
      <dgm:spPr/>
      <dgm:t>
        <a:bodyPr/>
        <a:lstStyle/>
        <a:p>
          <a:endParaRPr lang="zh-CN" altLang="en-US"/>
        </a:p>
      </dgm:t>
    </dgm:pt>
    <dgm:pt modelId="{3DC616D1-5A50-4BC1-9211-DF471B65CCC5}" type="sibTrans" cxnId="{3026A41F-A6E2-4788-9B91-0517124D06CD}">
      <dgm:prSet/>
      <dgm:spPr/>
      <dgm:t>
        <a:bodyPr/>
        <a:lstStyle/>
        <a:p>
          <a:endParaRPr lang="zh-CN" altLang="en-US"/>
        </a:p>
      </dgm:t>
    </dgm:pt>
    <dgm:pt modelId="{E3226038-7F3B-4FC4-9832-1A0C200C92FC}" type="pres">
      <dgm:prSet presAssocID="{AD30095D-43E1-48BB-9C31-308EC4DFFCB5}" presName="Name0" presStyleCnt="0">
        <dgm:presLayoutVars>
          <dgm:dir/>
          <dgm:resizeHandles val="exact"/>
        </dgm:presLayoutVars>
      </dgm:prSet>
      <dgm:spPr/>
    </dgm:pt>
    <dgm:pt modelId="{A58E3336-8288-4243-8345-1E92E7475D8B}" type="pres">
      <dgm:prSet presAssocID="{191E0A02-0191-4D90-8CAF-31FCC72591E0}" presName="node" presStyleLbl="node1" presStyleIdx="0" presStyleCnt="7" custLinFactNeighborX="-660">
        <dgm:presLayoutVars>
          <dgm:bulletEnabled val="1"/>
        </dgm:presLayoutVars>
      </dgm:prSet>
      <dgm:spPr/>
    </dgm:pt>
    <dgm:pt modelId="{8FCC8640-3AD0-4F45-AB49-E0191ECE2B84}" type="pres">
      <dgm:prSet presAssocID="{CFDFFD12-B94F-4350-9D1E-AA36127C79C2}" presName="sibTrans" presStyleLbl="sibTrans2D1" presStyleIdx="0" presStyleCnt="6"/>
      <dgm:spPr/>
    </dgm:pt>
    <dgm:pt modelId="{7BD3DDE8-33F9-4B8C-B709-2FA57A015A12}" type="pres">
      <dgm:prSet presAssocID="{CFDFFD12-B94F-4350-9D1E-AA36127C79C2}" presName="connectorText" presStyleLbl="sibTrans2D1" presStyleIdx="0" presStyleCnt="6"/>
      <dgm:spPr/>
    </dgm:pt>
    <dgm:pt modelId="{EDF8C913-C113-4F50-9418-B6E8B8F6BFC3}" type="pres">
      <dgm:prSet presAssocID="{E3471F39-660E-4072-B84D-D12693DF5362}" presName="node" presStyleLbl="node1" presStyleIdx="1" presStyleCnt="7">
        <dgm:presLayoutVars>
          <dgm:bulletEnabled val="1"/>
        </dgm:presLayoutVars>
      </dgm:prSet>
      <dgm:spPr/>
    </dgm:pt>
    <dgm:pt modelId="{F14C91D6-ADA9-4002-9CCF-F60C4215A128}" type="pres">
      <dgm:prSet presAssocID="{E26C518C-4DA3-4EF6-9872-0CD12AC81182}" presName="sibTrans" presStyleLbl="sibTrans2D1" presStyleIdx="1" presStyleCnt="6"/>
      <dgm:spPr/>
    </dgm:pt>
    <dgm:pt modelId="{F166E67B-4966-4AF5-BF6A-B03FBCF8A048}" type="pres">
      <dgm:prSet presAssocID="{E26C518C-4DA3-4EF6-9872-0CD12AC81182}" presName="connectorText" presStyleLbl="sibTrans2D1" presStyleIdx="1" presStyleCnt="6"/>
      <dgm:spPr/>
    </dgm:pt>
    <dgm:pt modelId="{B532966F-E0FA-4068-8D2C-965788C7EE42}" type="pres">
      <dgm:prSet presAssocID="{BF34209F-05BA-47F5-BCBD-45794B8C5872}" presName="node" presStyleLbl="node1" presStyleIdx="2" presStyleCnt="7">
        <dgm:presLayoutVars>
          <dgm:bulletEnabled val="1"/>
        </dgm:presLayoutVars>
      </dgm:prSet>
      <dgm:spPr/>
    </dgm:pt>
    <dgm:pt modelId="{93528104-C06B-4C7F-BBDB-C60E1D95D8CC}" type="pres">
      <dgm:prSet presAssocID="{6473A91D-1263-4607-B6B0-22922E9AB2B3}" presName="sibTrans" presStyleLbl="sibTrans2D1" presStyleIdx="2" presStyleCnt="6"/>
      <dgm:spPr/>
    </dgm:pt>
    <dgm:pt modelId="{F7D23831-D5C2-4C5A-994A-71B25F522C5A}" type="pres">
      <dgm:prSet presAssocID="{6473A91D-1263-4607-B6B0-22922E9AB2B3}" presName="connectorText" presStyleLbl="sibTrans2D1" presStyleIdx="2" presStyleCnt="6"/>
      <dgm:spPr/>
    </dgm:pt>
    <dgm:pt modelId="{E773B44E-1088-4DCE-B081-23825DFA1A47}" type="pres">
      <dgm:prSet presAssocID="{65A9D290-93E9-4787-BF27-746462139C86}" presName="node" presStyleLbl="node1" presStyleIdx="3" presStyleCnt="7">
        <dgm:presLayoutVars>
          <dgm:bulletEnabled val="1"/>
        </dgm:presLayoutVars>
      </dgm:prSet>
      <dgm:spPr/>
    </dgm:pt>
    <dgm:pt modelId="{60E6FB91-CF7A-4310-B35E-2D4F99E0134D}" type="pres">
      <dgm:prSet presAssocID="{CA10B439-3171-48E0-B0A4-78E755DB5E76}" presName="sibTrans" presStyleLbl="sibTrans2D1" presStyleIdx="3" presStyleCnt="6"/>
      <dgm:spPr/>
    </dgm:pt>
    <dgm:pt modelId="{78957ACD-2A42-4AE7-9922-384AEEEBBA0F}" type="pres">
      <dgm:prSet presAssocID="{CA10B439-3171-48E0-B0A4-78E755DB5E76}" presName="connectorText" presStyleLbl="sibTrans2D1" presStyleIdx="3" presStyleCnt="6"/>
      <dgm:spPr/>
    </dgm:pt>
    <dgm:pt modelId="{1180D667-DE6B-4839-B7F1-3D93797CBA6A}" type="pres">
      <dgm:prSet presAssocID="{BCA5212A-795A-46D1-AA17-EBD5F95460B0}" presName="node" presStyleLbl="node1" presStyleIdx="4" presStyleCnt="7">
        <dgm:presLayoutVars>
          <dgm:bulletEnabled val="1"/>
        </dgm:presLayoutVars>
      </dgm:prSet>
      <dgm:spPr/>
    </dgm:pt>
    <dgm:pt modelId="{87D14E34-880D-47B2-AB1C-C09CF2A58069}" type="pres">
      <dgm:prSet presAssocID="{3DC616D1-5A50-4BC1-9211-DF471B65CCC5}" presName="sibTrans" presStyleLbl="sibTrans2D1" presStyleIdx="4" presStyleCnt="6"/>
      <dgm:spPr/>
    </dgm:pt>
    <dgm:pt modelId="{359346A0-23DD-43BD-8DA9-B3F94A045319}" type="pres">
      <dgm:prSet presAssocID="{3DC616D1-5A50-4BC1-9211-DF471B65CCC5}" presName="connectorText" presStyleLbl="sibTrans2D1" presStyleIdx="4" presStyleCnt="6"/>
      <dgm:spPr/>
    </dgm:pt>
    <dgm:pt modelId="{A092FD11-1D6B-4334-96D6-D899AAEEC7E9}" type="pres">
      <dgm:prSet presAssocID="{5DED9C7A-09F8-482D-B580-3715231D62DB}" presName="node" presStyleLbl="node1" presStyleIdx="5" presStyleCnt="7">
        <dgm:presLayoutVars>
          <dgm:bulletEnabled val="1"/>
        </dgm:presLayoutVars>
      </dgm:prSet>
      <dgm:spPr/>
    </dgm:pt>
    <dgm:pt modelId="{FB735ABA-458D-458D-B8A8-DCA6C3E0AE17}" type="pres">
      <dgm:prSet presAssocID="{39AD0E40-3A03-4D88-95C6-723FD6489C0E}" presName="sibTrans" presStyleLbl="sibTrans2D1" presStyleIdx="5" presStyleCnt="6"/>
      <dgm:spPr/>
    </dgm:pt>
    <dgm:pt modelId="{F06A80B1-46A8-41AD-9A1C-08B29DB5B2B6}" type="pres">
      <dgm:prSet presAssocID="{39AD0E40-3A03-4D88-95C6-723FD6489C0E}" presName="connectorText" presStyleLbl="sibTrans2D1" presStyleIdx="5" presStyleCnt="6"/>
      <dgm:spPr/>
    </dgm:pt>
    <dgm:pt modelId="{3DC95A33-A652-4C0B-8DA6-6BFE05A8D50B}" type="pres">
      <dgm:prSet presAssocID="{A31D4FE4-858E-45CA-AECE-BC38C1959577}" presName="node" presStyleLbl="node1" presStyleIdx="6" presStyleCnt="7">
        <dgm:presLayoutVars>
          <dgm:bulletEnabled val="1"/>
        </dgm:presLayoutVars>
      </dgm:prSet>
      <dgm:spPr/>
    </dgm:pt>
  </dgm:ptLst>
  <dgm:cxnLst>
    <dgm:cxn modelId="{761D4303-19FD-4347-8920-D3FFBA682748}" type="presOf" srcId="{CFDFFD12-B94F-4350-9D1E-AA36127C79C2}" destId="{7BD3DDE8-33F9-4B8C-B709-2FA57A015A12}" srcOrd="1" destOrd="0" presId="urn:microsoft.com/office/officeart/2005/8/layout/process1"/>
    <dgm:cxn modelId="{E7F02B07-764C-4690-AC0C-555C48D38E3A}" type="presOf" srcId="{65A9D290-93E9-4787-BF27-746462139C86}" destId="{E773B44E-1088-4DCE-B081-23825DFA1A47}" srcOrd="0" destOrd="0" presId="urn:microsoft.com/office/officeart/2005/8/layout/process1"/>
    <dgm:cxn modelId="{F302B207-CA19-4CB7-B8E7-4D155FC678F0}" srcId="{AD30095D-43E1-48BB-9C31-308EC4DFFCB5}" destId="{A31D4FE4-858E-45CA-AECE-BC38C1959577}" srcOrd="6" destOrd="0" parTransId="{4A77A721-2D63-4291-B129-04BB1E3799BC}" sibTransId="{6E83A3CB-F948-4FAD-928B-F7B3476D6577}"/>
    <dgm:cxn modelId="{3026A41F-A6E2-4788-9B91-0517124D06CD}" srcId="{AD30095D-43E1-48BB-9C31-308EC4DFFCB5}" destId="{BCA5212A-795A-46D1-AA17-EBD5F95460B0}" srcOrd="4" destOrd="0" parTransId="{9AA091E5-57EC-4146-B81C-1DD0994A085E}" sibTransId="{3DC616D1-5A50-4BC1-9211-DF471B65CCC5}"/>
    <dgm:cxn modelId="{B98BA522-EE98-4768-A512-ED71DA4045F2}" type="presOf" srcId="{3DC616D1-5A50-4BC1-9211-DF471B65CCC5}" destId="{87D14E34-880D-47B2-AB1C-C09CF2A58069}" srcOrd="0" destOrd="0" presId="urn:microsoft.com/office/officeart/2005/8/layout/process1"/>
    <dgm:cxn modelId="{B898E637-AFF7-44E6-960A-CB78117AC5F4}" srcId="{AD30095D-43E1-48BB-9C31-308EC4DFFCB5}" destId="{5DED9C7A-09F8-482D-B580-3715231D62DB}" srcOrd="5" destOrd="0" parTransId="{3756D966-7AA9-425F-B047-73AC1EC92457}" sibTransId="{39AD0E40-3A03-4D88-95C6-723FD6489C0E}"/>
    <dgm:cxn modelId="{5012653F-A53F-435E-8181-5711A4F59974}" type="presOf" srcId="{E26C518C-4DA3-4EF6-9872-0CD12AC81182}" destId="{F166E67B-4966-4AF5-BF6A-B03FBCF8A048}" srcOrd="1" destOrd="0" presId="urn:microsoft.com/office/officeart/2005/8/layout/process1"/>
    <dgm:cxn modelId="{7D71E243-C672-4A7D-B7B9-811B373ABBF4}" type="presOf" srcId="{3DC616D1-5A50-4BC1-9211-DF471B65CCC5}" destId="{359346A0-23DD-43BD-8DA9-B3F94A045319}" srcOrd="1" destOrd="0" presId="urn:microsoft.com/office/officeart/2005/8/layout/process1"/>
    <dgm:cxn modelId="{BAE3ED43-68E4-4749-AE0C-D76BDF80842C}" type="presOf" srcId="{E26C518C-4DA3-4EF6-9872-0CD12AC81182}" destId="{F14C91D6-ADA9-4002-9CCF-F60C4215A128}" srcOrd="0" destOrd="0" presId="urn:microsoft.com/office/officeart/2005/8/layout/process1"/>
    <dgm:cxn modelId="{9D789352-D426-4378-8684-7045BDF49DB4}" type="presOf" srcId="{BCA5212A-795A-46D1-AA17-EBD5F95460B0}" destId="{1180D667-DE6B-4839-B7F1-3D93797CBA6A}" srcOrd="0" destOrd="0" presId="urn:microsoft.com/office/officeart/2005/8/layout/process1"/>
    <dgm:cxn modelId="{21324455-3C4B-4208-BAEA-CE5CEC75AAFB}" type="presOf" srcId="{6473A91D-1263-4607-B6B0-22922E9AB2B3}" destId="{F7D23831-D5C2-4C5A-994A-71B25F522C5A}" srcOrd="1" destOrd="0" presId="urn:microsoft.com/office/officeart/2005/8/layout/process1"/>
    <dgm:cxn modelId="{DAB29E65-18B7-43C2-94A2-65D76B17446D}" srcId="{AD30095D-43E1-48BB-9C31-308EC4DFFCB5}" destId="{65A9D290-93E9-4787-BF27-746462139C86}" srcOrd="3" destOrd="0" parTransId="{CB5AE25D-C71E-4ECC-AE78-B800F646D212}" sibTransId="{CA10B439-3171-48E0-B0A4-78E755DB5E76}"/>
    <dgm:cxn modelId="{B6ECC166-FAD6-4FD7-8FDA-AC1E67B5F3EB}" type="presOf" srcId="{39AD0E40-3A03-4D88-95C6-723FD6489C0E}" destId="{FB735ABA-458D-458D-B8A8-DCA6C3E0AE17}" srcOrd="0" destOrd="0" presId="urn:microsoft.com/office/officeart/2005/8/layout/process1"/>
    <dgm:cxn modelId="{77AC6A6A-FCC3-4E92-B2BB-4EE8DA816DD3}" type="presOf" srcId="{CA10B439-3171-48E0-B0A4-78E755DB5E76}" destId="{60E6FB91-CF7A-4310-B35E-2D4F99E0134D}" srcOrd="0" destOrd="0" presId="urn:microsoft.com/office/officeart/2005/8/layout/process1"/>
    <dgm:cxn modelId="{1ED0BB72-5165-4B8E-8406-A60F2015B68D}" type="presOf" srcId="{5DED9C7A-09F8-482D-B580-3715231D62DB}" destId="{A092FD11-1D6B-4334-96D6-D899AAEEC7E9}" srcOrd="0" destOrd="0" presId="urn:microsoft.com/office/officeart/2005/8/layout/process1"/>
    <dgm:cxn modelId="{5C484879-AA32-4DC7-8A30-44F0037275FB}" srcId="{AD30095D-43E1-48BB-9C31-308EC4DFFCB5}" destId="{BF34209F-05BA-47F5-BCBD-45794B8C5872}" srcOrd="2" destOrd="0" parTransId="{E340A681-4BCA-4A50-AE1A-1DB41F68F4DA}" sibTransId="{6473A91D-1263-4607-B6B0-22922E9AB2B3}"/>
    <dgm:cxn modelId="{6B207280-C657-4CEB-8ABA-71414979F1C3}" type="presOf" srcId="{6473A91D-1263-4607-B6B0-22922E9AB2B3}" destId="{93528104-C06B-4C7F-BBDB-C60E1D95D8CC}" srcOrd="0" destOrd="0" presId="urn:microsoft.com/office/officeart/2005/8/layout/process1"/>
    <dgm:cxn modelId="{1F000094-FA19-422D-B468-CFA14C05C82B}" type="presOf" srcId="{191E0A02-0191-4D90-8CAF-31FCC72591E0}" destId="{A58E3336-8288-4243-8345-1E92E7475D8B}" srcOrd="0" destOrd="0" presId="urn:microsoft.com/office/officeart/2005/8/layout/process1"/>
    <dgm:cxn modelId="{90FD6798-6AC7-4F93-B52F-4A761F6E7034}" srcId="{AD30095D-43E1-48BB-9C31-308EC4DFFCB5}" destId="{E3471F39-660E-4072-B84D-D12693DF5362}" srcOrd="1" destOrd="0" parTransId="{13A8FE4C-A5C8-41A0-A0EE-032FC2DD6A08}" sibTransId="{E26C518C-4DA3-4EF6-9872-0CD12AC81182}"/>
    <dgm:cxn modelId="{366B2F9A-9D6E-4829-9D7F-1A86FD91FD89}" type="presOf" srcId="{CA10B439-3171-48E0-B0A4-78E755DB5E76}" destId="{78957ACD-2A42-4AE7-9922-384AEEEBBA0F}" srcOrd="1" destOrd="0" presId="urn:microsoft.com/office/officeart/2005/8/layout/process1"/>
    <dgm:cxn modelId="{A2672C9E-E51A-4E2A-8EF5-932BC9239DA0}" type="presOf" srcId="{39AD0E40-3A03-4D88-95C6-723FD6489C0E}" destId="{F06A80B1-46A8-41AD-9A1C-08B29DB5B2B6}" srcOrd="1" destOrd="0" presId="urn:microsoft.com/office/officeart/2005/8/layout/process1"/>
    <dgm:cxn modelId="{D9C7C9AE-75BE-41F4-9EF8-ACD874753DE4}" type="presOf" srcId="{CFDFFD12-B94F-4350-9D1E-AA36127C79C2}" destId="{8FCC8640-3AD0-4F45-AB49-E0191ECE2B84}" srcOrd="0" destOrd="0" presId="urn:microsoft.com/office/officeart/2005/8/layout/process1"/>
    <dgm:cxn modelId="{46F9A9D1-3B6F-47E8-B854-757BA83CFC72}" type="presOf" srcId="{BF34209F-05BA-47F5-BCBD-45794B8C5872}" destId="{B532966F-E0FA-4068-8D2C-965788C7EE42}" srcOrd="0" destOrd="0" presId="urn:microsoft.com/office/officeart/2005/8/layout/process1"/>
    <dgm:cxn modelId="{BB640DED-D22C-4BF8-B987-F1FD099FC19E}" srcId="{AD30095D-43E1-48BB-9C31-308EC4DFFCB5}" destId="{191E0A02-0191-4D90-8CAF-31FCC72591E0}" srcOrd="0" destOrd="0" parTransId="{131593F3-A808-45DA-B18A-0E59A8226878}" sibTransId="{CFDFFD12-B94F-4350-9D1E-AA36127C79C2}"/>
    <dgm:cxn modelId="{388ED9EE-24B7-490E-8693-436B290A7FCB}" type="presOf" srcId="{E3471F39-660E-4072-B84D-D12693DF5362}" destId="{EDF8C913-C113-4F50-9418-B6E8B8F6BFC3}" srcOrd="0" destOrd="0" presId="urn:microsoft.com/office/officeart/2005/8/layout/process1"/>
    <dgm:cxn modelId="{E84B62F2-1E28-42A6-A7F5-9A855AC15F74}" type="presOf" srcId="{A31D4FE4-858E-45CA-AECE-BC38C1959577}" destId="{3DC95A33-A652-4C0B-8DA6-6BFE05A8D50B}" srcOrd="0" destOrd="0" presId="urn:microsoft.com/office/officeart/2005/8/layout/process1"/>
    <dgm:cxn modelId="{452289F7-DF05-48E0-9E6C-B81F6638AB4D}" type="presOf" srcId="{AD30095D-43E1-48BB-9C31-308EC4DFFCB5}" destId="{E3226038-7F3B-4FC4-9832-1A0C200C92FC}" srcOrd="0" destOrd="0" presId="urn:microsoft.com/office/officeart/2005/8/layout/process1"/>
    <dgm:cxn modelId="{E9E626CF-29BA-4AAF-88C9-4C70936FE49A}" type="presParOf" srcId="{E3226038-7F3B-4FC4-9832-1A0C200C92FC}" destId="{A58E3336-8288-4243-8345-1E92E7475D8B}" srcOrd="0" destOrd="0" presId="urn:microsoft.com/office/officeart/2005/8/layout/process1"/>
    <dgm:cxn modelId="{8F3C6A6F-5570-424A-83E1-1E6239AF126D}" type="presParOf" srcId="{E3226038-7F3B-4FC4-9832-1A0C200C92FC}" destId="{8FCC8640-3AD0-4F45-AB49-E0191ECE2B84}" srcOrd="1" destOrd="0" presId="urn:microsoft.com/office/officeart/2005/8/layout/process1"/>
    <dgm:cxn modelId="{42547953-A624-4436-9AE2-5C3D5741847A}" type="presParOf" srcId="{8FCC8640-3AD0-4F45-AB49-E0191ECE2B84}" destId="{7BD3DDE8-33F9-4B8C-B709-2FA57A015A12}" srcOrd="0" destOrd="0" presId="urn:microsoft.com/office/officeart/2005/8/layout/process1"/>
    <dgm:cxn modelId="{5F2BDD23-DE1D-4A94-8204-8574EF3C31BF}" type="presParOf" srcId="{E3226038-7F3B-4FC4-9832-1A0C200C92FC}" destId="{EDF8C913-C113-4F50-9418-B6E8B8F6BFC3}" srcOrd="2" destOrd="0" presId="urn:microsoft.com/office/officeart/2005/8/layout/process1"/>
    <dgm:cxn modelId="{186593A8-89C9-4582-AC50-820811A7EDE6}" type="presParOf" srcId="{E3226038-7F3B-4FC4-9832-1A0C200C92FC}" destId="{F14C91D6-ADA9-4002-9CCF-F60C4215A128}" srcOrd="3" destOrd="0" presId="urn:microsoft.com/office/officeart/2005/8/layout/process1"/>
    <dgm:cxn modelId="{D6365F1B-FC40-42C4-A61D-01ECED865426}" type="presParOf" srcId="{F14C91D6-ADA9-4002-9CCF-F60C4215A128}" destId="{F166E67B-4966-4AF5-BF6A-B03FBCF8A048}" srcOrd="0" destOrd="0" presId="urn:microsoft.com/office/officeart/2005/8/layout/process1"/>
    <dgm:cxn modelId="{2A0C7B09-2873-439C-80F3-5DB0683E6450}" type="presParOf" srcId="{E3226038-7F3B-4FC4-9832-1A0C200C92FC}" destId="{B532966F-E0FA-4068-8D2C-965788C7EE42}" srcOrd="4" destOrd="0" presId="urn:microsoft.com/office/officeart/2005/8/layout/process1"/>
    <dgm:cxn modelId="{584A952E-D2D4-42A3-A531-BBFF21B78887}" type="presParOf" srcId="{E3226038-7F3B-4FC4-9832-1A0C200C92FC}" destId="{93528104-C06B-4C7F-BBDB-C60E1D95D8CC}" srcOrd="5" destOrd="0" presId="urn:microsoft.com/office/officeart/2005/8/layout/process1"/>
    <dgm:cxn modelId="{FAEA4470-0C26-4991-9949-E319128A7B2C}" type="presParOf" srcId="{93528104-C06B-4C7F-BBDB-C60E1D95D8CC}" destId="{F7D23831-D5C2-4C5A-994A-71B25F522C5A}" srcOrd="0" destOrd="0" presId="urn:microsoft.com/office/officeart/2005/8/layout/process1"/>
    <dgm:cxn modelId="{C04F9E1D-290F-445C-88AB-CE7EB816C599}" type="presParOf" srcId="{E3226038-7F3B-4FC4-9832-1A0C200C92FC}" destId="{E773B44E-1088-4DCE-B081-23825DFA1A47}" srcOrd="6" destOrd="0" presId="urn:microsoft.com/office/officeart/2005/8/layout/process1"/>
    <dgm:cxn modelId="{1303CAF7-3BDF-4666-BD11-58B6E9E95A2F}" type="presParOf" srcId="{E3226038-7F3B-4FC4-9832-1A0C200C92FC}" destId="{60E6FB91-CF7A-4310-B35E-2D4F99E0134D}" srcOrd="7" destOrd="0" presId="urn:microsoft.com/office/officeart/2005/8/layout/process1"/>
    <dgm:cxn modelId="{29DCC2BF-7460-477A-8395-12B7B36C5372}" type="presParOf" srcId="{60E6FB91-CF7A-4310-B35E-2D4F99E0134D}" destId="{78957ACD-2A42-4AE7-9922-384AEEEBBA0F}" srcOrd="0" destOrd="0" presId="urn:microsoft.com/office/officeart/2005/8/layout/process1"/>
    <dgm:cxn modelId="{5D3733F2-7546-453F-8E20-FB2570DED370}" type="presParOf" srcId="{E3226038-7F3B-4FC4-9832-1A0C200C92FC}" destId="{1180D667-DE6B-4839-B7F1-3D93797CBA6A}" srcOrd="8" destOrd="0" presId="urn:microsoft.com/office/officeart/2005/8/layout/process1"/>
    <dgm:cxn modelId="{24738284-6CCB-44B2-8D87-9B023CF2F585}" type="presParOf" srcId="{E3226038-7F3B-4FC4-9832-1A0C200C92FC}" destId="{87D14E34-880D-47B2-AB1C-C09CF2A58069}" srcOrd="9" destOrd="0" presId="urn:microsoft.com/office/officeart/2005/8/layout/process1"/>
    <dgm:cxn modelId="{8EEED7E5-98F2-4A0F-AFAD-5FA4B926A9B5}" type="presParOf" srcId="{87D14E34-880D-47B2-AB1C-C09CF2A58069}" destId="{359346A0-23DD-43BD-8DA9-B3F94A045319}" srcOrd="0" destOrd="0" presId="urn:microsoft.com/office/officeart/2005/8/layout/process1"/>
    <dgm:cxn modelId="{DD1B40C8-4EC3-440A-AE3A-3FB86B0F622E}" type="presParOf" srcId="{E3226038-7F3B-4FC4-9832-1A0C200C92FC}" destId="{A092FD11-1D6B-4334-96D6-D899AAEEC7E9}" srcOrd="10" destOrd="0" presId="urn:microsoft.com/office/officeart/2005/8/layout/process1"/>
    <dgm:cxn modelId="{F3E54E6D-9FDD-44EC-A13A-8842C1EEA79A}" type="presParOf" srcId="{E3226038-7F3B-4FC4-9832-1A0C200C92FC}" destId="{FB735ABA-458D-458D-B8A8-DCA6C3E0AE17}" srcOrd="11" destOrd="0" presId="urn:microsoft.com/office/officeart/2005/8/layout/process1"/>
    <dgm:cxn modelId="{93F6A071-C489-4B41-9027-2EBF62788F14}" type="presParOf" srcId="{FB735ABA-458D-458D-B8A8-DCA6C3E0AE17}" destId="{F06A80B1-46A8-41AD-9A1C-08B29DB5B2B6}" srcOrd="0" destOrd="0" presId="urn:microsoft.com/office/officeart/2005/8/layout/process1"/>
    <dgm:cxn modelId="{F14F9672-7B6C-46B1-A8E4-F67DB485DD33}" type="presParOf" srcId="{E3226038-7F3B-4FC4-9832-1A0C200C92FC}" destId="{3DC95A33-A652-4C0B-8DA6-6BFE05A8D50B}"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3336-8288-4243-8345-1E92E7475D8B}">
      <dsp:nvSpPr>
        <dsp:cNvPr id="0" name=""/>
        <dsp:cNvSpPr/>
      </dsp:nvSpPr>
      <dsp:spPr>
        <a:xfrm>
          <a:off x="0"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err="1"/>
            <a:t>bilibili</a:t>
          </a:r>
          <a:endParaRPr lang="zh-CN" sz="1300" kern="1200" dirty="0"/>
        </a:p>
      </dsp:txBody>
      <dsp:txXfrm>
        <a:off x="17491" y="252601"/>
        <a:ext cx="876259" cy="562219"/>
      </dsp:txXfrm>
    </dsp:sp>
    <dsp:sp modelId="{8FCC8640-3AD0-4F45-AB49-E0191ECE2B84}">
      <dsp:nvSpPr>
        <dsp:cNvPr id="0" name=""/>
        <dsp:cNvSpPr/>
      </dsp:nvSpPr>
      <dsp:spPr>
        <a:xfrm>
          <a:off x="1002967" y="420717"/>
          <a:ext cx="194458"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02967" y="465914"/>
        <a:ext cx="136121" cy="135593"/>
      </dsp:txXfrm>
    </dsp:sp>
    <dsp:sp modelId="{EDF8C913-C113-4F50-9418-B6E8B8F6BFC3}">
      <dsp:nvSpPr>
        <dsp:cNvPr id="0" name=""/>
        <dsp:cNvSpPr/>
      </dsp:nvSpPr>
      <dsp:spPr>
        <a:xfrm>
          <a:off x="1278143"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python</a:t>
          </a:r>
          <a:r>
            <a:rPr lang="zh-CN" altLang="en-US" sz="1300" kern="1200" dirty="0"/>
            <a:t>爬虫</a:t>
          </a:r>
          <a:endParaRPr lang="en-US" altLang="zh-CN" sz="1300" kern="1200" dirty="0"/>
        </a:p>
      </dsp:txBody>
      <dsp:txXfrm>
        <a:off x="1295634" y="252601"/>
        <a:ext cx="876259" cy="562219"/>
      </dsp:txXfrm>
    </dsp:sp>
    <dsp:sp modelId="{F14C91D6-ADA9-4002-9CCF-F60C4215A128}">
      <dsp:nvSpPr>
        <dsp:cNvPr id="0" name=""/>
        <dsp:cNvSpPr/>
      </dsp:nvSpPr>
      <dsp:spPr>
        <a:xfrm>
          <a:off x="228050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80509" y="465914"/>
        <a:ext cx="135228" cy="135593"/>
      </dsp:txXfrm>
    </dsp:sp>
    <dsp:sp modelId="{B532966F-E0FA-4068-8D2C-965788C7EE42}">
      <dsp:nvSpPr>
        <dsp:cNvPr id="0" name=""/>
        <dsp:cNvSpPr/>
      </dsp:nvSpPr>
      <dsp:spPr>
        <a:xfrm>
          <a:off x="255388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HDFS</a:t>
          </a:r>
          <a:endParaRPr lang="zh-CN" altLang="en-US" sz="1300" kern="1200" dirty="0"/>
        </a:p>
      </dsp:txBody>
      <dsp:txXfrm>
        <a:off x="2571372" y="252601"/>
        <a:ext cx="876259" cy="562219"/>
      </dsp:txXfrm>
    </dsp:sp>
    <dsp:sp modelId="{93528104-C06B-4C7F-BBDB-C60E1D95D8CC}">
      <dsp:nvSpPr>
        <dsp:cNvPr id="0" name=""/>
        <dsp:cNvSpPr/>
      </dsp:nvSpPr>
      <dsp:spPr>
        <a:xfrm>
          <a:off x="3556246"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56246" y="465914"/>
        <a:ext cx="135228" cy="135593"/>
      </dsp:txXfrm>
    </dsp:sp>
    <dsp:sp modelId="{E773B44E-1088-4DCE-B081-23825DFA1A47}">
      <dsp:nvSpPr>
        <dsp:cNvPr id="0" name=""/>
        <dsp:cNvSpPr/>
      </dsp:nvSpPr>
      <dsp:spPr>
        <a:xfrm>
          <a:off x="3829618"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Spark</a:t>
          </a:r>
        </a:p>
        <a:p>
          <a:pPr marL="0" lvl="0" indent="0" algn="ctr" defTabSz="577850">
            <a:lnSpc>
              <a:spcPct val="90000"/>
            </a:lnSpc>
            <a:spcBef>
              <a:spcPct val="0"/>
            </a:spcBef>
            <a:spcAft>
              <a:spcPct val="35000"/>
            </a:spcAft>
            <a:buNone/>
          </a:pPr>
          <a:r>
            <a:rPr lang="en-US" altLang="zh-CN" sz="1300" kern="1200" dirty="0"/>
            <a:t>Streaming</a:t>
          </a:r>
          <a:endParaRPr lang="zh-CN" altLang="en-US" sz="1300" kern="1200" dirty="0"/>
        </a:p>
      </dsp:txBody>
      <dsp:txXfrm>
        <a:off x="3847109" y="252601"/>
        <a:ext cx="876259" cy="562219"/>
      </dsp:txXfrm>
    </dsp:sp>
    <dsp:sp modelId="{60E6FB91-CF7A-4310-B35E-2D4F99E0134D}">
      <dsp:nvSpPr>
        <dsp:cNvPr id="0" name=""/>
        <dsp:cNvSpPr/>
      </dsp:nvSpPr>
      <dsp:spPr>
        <a:xfrm>
          <a:off x="4831984"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1984" y="465914"/>
        <a:ext cx="135228" cy="135593"/>
      </dsp:txXfrm>
    </dsp:sp>
    <dsp:sp modelId="{1180D667-DE6B-4839-B7F1-3D93797CBA6A}">
      <dsp:nvSpPr>
        <dsp:cNvPr id="0" name=""/>
        <dsp:cNvSpPr/>
      </dsp:nvSpPr>
      <dsp:spPr>
        <a:xfrm>
          <a:off x="5105356"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MySQL</a:t>
          </a:r>
          <a:endParaRPr lang="zh-CN" altLang="en-US" sz="1300" kern="1200" dirty="0"/>
        </a:p>
      </dsp:txBody>
      <dsp:txXfrm>
        <a:off x="5122847" y="252601"/>
        <a:ext cx="876259" cy="562219"/>
      </dsp:txXfrm>
    </dsp:sp>
    <dsp:sp modelId="{87D14E34-880D-47B2-AB1C-C09CF2A58069}">
      <dsp:nvSpPr>
        <dsp:cNvPr id="0" name=""/>
        <dsp:cNvSpPr/>
      </dsp:nvSpPr>
      <dsp:spPr>
        <a:xfrm>
          <a:off x="6107721"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107721" y="465914"/>
        <a:ext cx="135228" cy="135593"/>
      </dsp:txXfrm>
    </dsp:sp>
    <dsp:sp modelId="{A092FD11-1D6B-4334-96D6-D899AAEEC7E9}">
      <dsp:nvSpPr>
        <dsp:cNvPr id="0" name=""/>
        <dsp:cNvSpPr/>
      </dsp:nvSpPr>
      <dsp:spPr>
        <a:xfrm>
          <a:off x="6381094"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后端</a:t>
          </a:r>
          <a:endParaRPr lang="en-US" altLang="zh-CN" sz="1300" kern="1200" dirty="0"/>
        </a:p>
        <a:p>
          <a:pPr marL="0" lvl="0" indent="0" algn="ctr" defTabSz="577850">
            <a:lnSpc>
              <a:spcPct val="90000"/>
            </a:lnSpc>
            <a:spcBef>
              <a:spcPct val="0"/>
            </a:spcBef>
            <a:spcAft>
              <a:spcPct val="35000"/>
            </a:spcAft>
            <a:buNone/>
          </a:pPr>
          <a:r>
            <a:rPr lang="en-US" altLang="zh-CN" sz="1300" kern="1200" dirty="0" err="1"/>
            <a:t>SpringBoot</a:t>
          </a:r>
          <a:endParaRPr lang="zh-CN" altLang="en-US" sz="1300" kern="1200" dirty="0"/>
        </a:p>
      </dsp:txBody>
      <dsp:txXfrm>
        <a:off x="6398585" y="252601"/>
        <a:ext cx="876259" cy="562219"/>
      </dsp:txXfrm>
    </dsp:sp>
    <dsp:sp modelId="{FB735ABA-458D-458D-B8A8-DCA6C3E0AE17}">
      <dsp:nvSpPr>
        <dsp:cNvPr id="0" name=""/>
        <dsp:cNvSpPr/>
      </dsp:nvSpPr>
      <dsp:spPr>
        <a:xfrm>
          <a:off x="738345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383459" y="465914"/>
        <a:ext cx="135228" cy="135593"/>
      </dsp:txXfrm>
    </dsp:sp>
    <dsp:sp modelId="{3DC95A33-A652-4C0B-8DA6-6BFE05A8D50B}">
      <dsp:nvSpPr>
        <dsp:cNvPr id="0" name=""/>
        <dsp:cNvSpPr/>
      </dsp:nvSpPr>
      <dsp:spPr>
        <a:xfrm>
          <a:off x="765683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前端</a:t>
          </a:r>
          <a:endParaRPr lang="en-US" altLang="zh-CN" sz="1300" kern="1200" dirty="0"/>
        </a:p>
        <a:p>
          <a:pPr marL="0" lvl="0" indent="0" algn="ctr" defTabSz="577850">
            <a:lnSpc>
              <a:spcPct val="90000"/>
            </a:lnSpc>
            <a:spcBef>
              <a:spcPct val="0"/>
            </a:spcBef>
            <a:spcAft>
              <a:spcPct val="35000"/>
            </a:spcAft>
            <a:buNone/>
          </a:pPr>
          <a:r>
            <a:rPr lang="en-US" altLang="zh-CN" sz="1300" kern="1200" dirty="0"/>
            <a:t>React</a:t>
          </a:r>
          <a:endParaRPr lang="zh-CN" altLang="en-US" sz="1300" kern="1200" dirty="0"/>
        </a:p>
      </dsp:txBody>
      <dsp:txXfrm>
        <a:off x="7674322" y="252601"/>
        <a:ext cx="876259" cy="562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274EF-1F02-0443-83D9-614E1A11B75C}" type="datetimeFigureOut">
              <a:rPr lang="en-CN" smtClean="0"/>
              <a:t>2020/11/22</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89F9-BB18-1A46-8648-0F8B98F807E9}" type="slidenum">
              <a:rPr lang="en-CN" smtClean="0"/>
              <a:t>‹#›</a:t>
            </a:fld>
            <a:endParaRPr lang="en-CN"/>
          </a:p>
        </p:txBody>
      </p:sp>
    </p:spTree>
    <p:extLst>
      <p:ext uri="{BB962C8B-B14F-4D97-AF65-F5344CB8AC3E}">
        <p14:creationId xmlns:p14="http://schemas.microsoft.com/office/powerpoint/2010/main" val="42116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a:t>
            </a:fld>
            <a:endParaRPr lang="en-CN"/>
          </a:p>
        </p:txBody>
      </p:sp>
    </p:spTree>
    <p:extLst>
      <p:ext uri="{BB962C8B-B14F-4D97-AF65-F5344CB8AC3E}">
        <p14:creationId xmlns:p14="http://schemas.microsoft.com/office/powerpoint/2010/main" val="3556757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11</a:t>
            </a:fld>
            <a:endParaRPr lang="en-CN"/>
          </a:p>
        </p:txBody>
      </p:sp>
    </p:spTree>
    <p:extLst>
      <p:ext uri="{BB962C8B-B14F-4D97-AF65-F5344CB8AC3E}">
        <p14:creationId xmlns:p14="http://schemas.microsoft.com/office/powerpoint/2010/main" val="1121327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12</a:t>
            </a:fld>
            <a:endParaRPr lang="en-CN"/>
          </a:p>
        </p:txBody>
      </p:sp>
    </p:spTree>
    <p:extLst>
      <p:ext uri="{BB962C8B-B14F-4D97-AF65-F5344CB8AC3E}">
        <p14:creationId xmlns:p14="http://schemas.microsoft.com/office/powerpoint/2010/main" val="69336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13</a:t>
            </a:fld>
            <a:endParaRPr lang="en-CN"/>
          </a:p>
        </p:txBody>
      </p:sp>
    </p:spTree>
    <p:extLst>
      <p:ext uri="{BB962C8B-B14F-4D97-AF65-F5344CB8AC3E}">
        <p14:creationId xmlns:p14="http://schemas.microsoft.com/office/powerpoint/2010/main" val="972502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ffectLst/>
              </a:rPr>
              <a:t>针对业务问题「统计特定时间段内热度靠前的领域并比较各领域热度」</a:t>
            </a:r>
            <a:endParaRPr lang="en-US" altLang="ja-JP" dirty="0">
              <a:effectLst/>
            </a:endParaRPr>
          </a:p>
          <a:p>
            <a:endParaRPr lang="en-US" altLang="ja-JP" dirty="0">
              <a:effectLst/>
            </a:endParaRPr>
          </a:p>
          <a:p>
            <a:r>
              <a:rPr lang="ja-JP" altLang="en-US">
                <a:effectLst/>
              </a:rPr>
              <a:t>用户选择要统计的时间段（默认为</a:t>
            </a:r>
            <a:r>
              <a:rPr lang="en-US" altLang="ja-JP" dirty="0">
                <a:effectLst/>
              </a:rPr>
              <a:t>5</a:t>
            </a:r>
            <a:r>
              <a:rPr lang="ja-JP" altLang="en-US">
                <a:effectLst/>
              </a:rPr>
              <a:t>年）之后，调用</a:t>
            </a:r>
            <a:r>
              <a:rPr lang="en-US" dirty="0">
                <a:effectLst/>
              </a:rPr>
              <a:t>Streaming</a:t>
            </a:r>
            <a:r>
              <a:rPr lang="ja-JP" altLang="en-US">
                <a:effectLst/>
              </a:rPr>
              <a:t>计算各领域在该时间段内的作者数和产出的论文数，</a:t>
            </a:r>
            <a:endParaRPr lang="en-US" altLang="ja-JP" dirty="0">
              <a:effectLst/>
            </a:endParaRPr>
          </a:p>
          <a:p>
            <a:r>
              <a:rPr lang="ja-JP" altLang="en-US">
                <a:effectLst/>
              </a:rPr>
              <a:t>并以论文数作为该领域热度的标准进行排名，返回前</a:t>
            </a:r>
            <a:r>
              <a:rPr lang="en-US" altLang="ja-JP" dirty="0">
                <a:effectLst/>
              </a:rPr>
              <a:t>20</a:t>
            </a:r>
            <a:r>
              <a:rPr lang="ja-JP" altLang="en-US">
                <a:effectLst/>
              </a:rPr>
              <a:t>个领域，并用表格和饼图来展示</a:t>
            </a:r>
            <a:endParaRPr lang="en-US" altLang="ja-JP" dirty="0">
              <a:effectLst/>
            </a:endParaRPr>
          </a:p>
          <a:p>
            <a:endParaRPr lang="en-US" altLang="ja-JP" dirty="0">
              <a:effectLst/>
            </a:endParaRPr>
          </a:p>
          <a:p>
            <a:r>
              <a:rPr lang="ja-JP" altLang="en-US">
                <a:effectLst/>
              </a:rPr>
              <a:t>表格按照热度的降序展示各个领域的基本信息；饼图中则按照论文数量设置各区域的大小，直观比较各领域的热门程度。</a:t>
            </a:r>
            <a:endParaRPr lang="en-US" altLang="ja-JP" dirty="0">
              <a:effectLst/>
            </a:endParaRPr>
          </a:p>
          <a:p>
            <a:r>
              <a:rPr lang="ja-JP" altLang="en-US">
                <a:effectLst/>
              </a:rPr>
              <a:t>用户可以由此把握近年来各领域的发展趋势，抓住当前的热门领域。</a:t>
            </a:r>
            <a:endParaRPr lang="en-US" altLang="ja-JP" dirty="0">
              <a:effectLst/>
            </a:endParaRPr>
          </a:p>
          <a:p>
            <a:endParaRPr lang="ja-JP" altLang="en-US">
              <a:effectLst/>
            </a:endParaRPr>
          </a:p>
          <a:p>
            <a:r>
              <a:rPr lang="ja-JP" altLang="en-US">
                <a:effectLst/>
              </a:rPr>
              <a:t>例如，正如我们所猜测的，近年来算力的大幅提升和深度学习技术的广泛应用，使得</a:t>
            </a:r>
            <a:r>
              <a:rPr lang="en-US" dirty="0">
                <a:effectLst/>
              </a:rPr>
              <a:t>AI</a:t>
            </a:r>
            <a:r>
              <a:rPr lang="ja-JP" altLang="en-US">
                <a:effectLst/>
              </a:rPr>
              <a:t>领域以及</a:t>
            </a:r>
            <a:r>
              <a:rPr lang="en-US" dirty="0">
                <a:effectLst/>
              </a:rPr>
              <a:t>CV、NLP</a:t>
            </a:r>
            <a:r>
              <a:rPr lang="ja-JP" altLang="en-US">
                <a:effectLst/>
              </a:rPr>
              <a:t>等应用深度学习技术的子领域在热门程度上独占鳌头。</a:t>
            </a:r>
            <a:endParaRPr lang="en-US" altLang="ja-JP" dirty="0">
              <a:effectLst/>
            </a:endParaRPr>
          </a:p>
          <a:p>
            <a:r>
              <a:rPr lang="ja-JP" altLang="en-US">
                <a:effectLst/>
              </a:rPr>
              <a:t>这反映了这些领域存在大量可供探索的新问题和亟待优化的旧方法，存在较为广阔的研究前景，是值得关注的热门领域。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14</a:t>
            </a:fld>
            <a:endParaRPr lang="en-CN"/>
          </a:p>
        </p:txBody>
      </p:sp>
    </p:spTree>
    <p:extLst>
      <p:ext uri="{BB962C8B-B14F-4D97-AF65-F5344CB8AC3E}">
        <p14:creationId xmlns:p14="http://schemas.microsoft.com/office/powerpoint/2010/main" val="358112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针对业务问题「统计特定时间段内某领域的论文发表数量变化趋势」，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根据用户输入的统计年份数以及在表格中选择的领域信息，计算该领域在该时间段内每年的论文产出</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论文发表数是领域热度的晴雨表：</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当论文数量逐步上升，说明当前领域方兴未艾，可探索空间较广；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当论文数量逐年下降，说明当前领域可能正走向寒冬，在之后一段时间可能处于艰难期；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当论文数量居高不下，意味着虽然领域本身势头强劲，但是也存在着竞争激烈、鱼龙混杂等问题。</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另一个值得关注论文发表数的理由在于：某一领域内部也存在“大小年”的区别，例如在具有重要启发意义的</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提出之后，必然在之后的几年内引起</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应用论文发表的热潮，</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通过关心这样的数量变化趋势，能够帮助我们把握该领域一些重要论文的影响，对领域热度的变化有更加清晰直观的了解。</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15</a:t>
            </a:fld>
            <a:endParaRPr lang="en-CN"/>
          </a:p>
        </p:txBody>
      </p:sp>
    </p:spTree>
    <p:extLst>
      <p:ext uri="{BB962C8B-B14F-4D97-AF65-F5344CB8AC3E}">
        <p14:creationId xmlns:p14="http://schemas.microsoft.com/office/powerpoint/2010/main" val="309100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针对业务问题「统计特定时间段内某领域的热门论文和作者」</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根据用户输入的统计年份数以及在表格中选择的领域信息，计算该领域在该时间段内各篇论文和各个作者的被引用数，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并返回被引用数最高的前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篇论文和前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位作者，使用排行榜进行展示。</a:t>
            </a:r>
            <a:endParaRPr lang="en-US" altLang="zh-CN"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通过搜索某一领域内热门的论文和作者，我们可以了解到该领域的前沿发展，着眼于该领域内有影响力的工作：</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那些高引用的论文往往是这一领域的经典论文，是很多后续研究的基石；</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而高引用的作者意味着他的工作被同行广泛认可，是值得关注和借鉴的。</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16</a:t>
            </a:fld>
            <a:endParaRPr lang="en-CN"/>
          </a:p>
        </p:txBody>
      </p:sp>
    </p:spTree>
    <p:extLst>
      <p:ext uri="{BB962C8B-B14F-4D97-AF65-F5344CB8AC3E}">
        <p14:creationId xmlns:p14="http://schemas.microsoft.com/office/powerpoint/2010/main" val="383083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针对业务问题「分析特定时间段内各领域的热度变化趋势」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年）之后，计算各领域在该时间段内每个月产出的论文数，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并以从开始时刻至当前月份的论文总数作为该领域热度的排名，每个月份返回热度最高的前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个领域</a:t>
            </a:r>
            <a:r>
              <a:rPr lang="zh-CN" altLang="en-US" sz="1200" b="0" i="0" u="none" strike="noStrike" kern="1200" dirty="0">
                <a:solidFill>
                  <a:schemeClr val="tx1"/>
                </a:solidFill>
                <a:effectLst/>
                <a:latin typeface="+mn-lt"/>
                <a:ea typeface="+mn-ea"/>
                <a:cs typeface="+mn-cs"/>
              </a:rPr>
              <a:t>，</a:t>
            </a:r>
            <a:r>
              <a:rPr lang="ja-JP" altLang="en-US" sz="1200" b="0" i="0" u="none" strike="noStrike" kern="1200">
                <a:solidFill>
                  <a:schemeClr val="tx1"/>
                </a:solidFill>
                <a:effectLst/>
                <a:latin typeface="+mn-lt"/>
                <a:ea typeface="+mn-ea"/>
                <a:cs typeface="+mn-cs"/>
              </a:rPr>
              <a:t>相关系统的运行截图如下图左半部分所示。</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各领域的动态排名反映了特定时间段内不同领域此消彼长的趋势，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其中长期排名领先的领域则可以毫无置疑地被看作近年来的热门领域；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那些逐渐离开排行榜的领域可能是因为遇到发展瓶颈、热度消退；</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而异军突起的新领域则有可能是在近年来有了突破性的成果，带动了相关研究的深入。</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此外，为了体现数据流的实时性，我们使用</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监听特定文件夹以读取新的数据。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初始状态下所有的论文数据都没有被读取，在用户输入查找的时间段之后，系统会查找该时间段没有被读取过的论文数据，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将其移至该文件夹以供</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读取，并记录相应时间段的数据已被读取。</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在这个过程中，前端会定时更新数据，显示已被</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读取的数据总量，以体现数据流读取的过程。</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用户随时可以访问一段时间内的动态排名，但是这个排名数据是基于</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已经读取的数据得到的，这个结果虽然是“不完全”的，</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但是和</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已经获取到的所有数据是匹配的，这体现了</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实时流式计算的特点。</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针对业务问题「分析特定时间段内每年的最热门领域」</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年）之后，计算各领域在该时间段内每年产出的论文数，从而计算得到每年热度最高的领域，使用柱状图展示结果，相关系统的运行截图如上图右半部分所示。</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如果说动态排名以增量化的方式展示了各个领域的热度对比，那么柱状图则关注每年热门领域的变化，希望形成对于热门领域变迁的总体印象。</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17</a:t>
            </a:fld>
            <a:endParaRPr lang="en-CN"/>
          </a:p>
        </p:txBody>
      </p:sp>
    </p:spTree>
    <p:extLst>
      <p:ext uri="{BB962C8B-B14F-4D97-AF65-F5344CB8AC3E}">
        <p14:creationId xmlns:p14="http://schemas.microsoft.com/office/powerpoint/2010/main" val="80275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贴个视频</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18</a:t>
            </a:fld>
            <a:endParaRPr lang="en-CN"/>
          </a:p>
        </p:txBody>
      </p:sp>
    </p:spTree>
    <p:extLst>
      <p:ext uri="{BB962C8B-B14F-4D97-AF65-F5344CB8AC3E}">
        <p14:creationId xmlns:p14="http://schemas.microsoft.com/office/powerpoint/2010/main" val="138281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计算机领域也有多个子领域，每个子领域获得的投入和关注度也是不同的，随着时间的变化，研究热潮也在发生改变，对于我们而言，这几年感受最深的就是 </a:t>
            </a:r>
            <a:r>
              <a:rPr lang="en-US" sz="1200" b="0" i="0" u="none" strike="noStrike" kern="1200" dirty="0">
                <a:solidFill>
                  <a:schemeClr val="tx1"/>
                </a:solidFill>
                <a:effectLst/>
                <a:latin typeface="+mn-lt"/>
                <a:ea typeface="+mn-ea"/>
                <a:cs typeface="+mn-cs"/>
              </a:rPr>
              <a:t>AI </a:t>
            </a:r>
            <a:r>
              <a:rPr lang="ja-JP" altLang="en-US" sz="1200" b="0" i="0" u="none" strike="noStrike" kern="1200">
                <a:solidFill>
                  <a:schemeClr val="tx1"/>
                </a:solidFill>
                <a:effectLst/>
                <a:latin typeface="+mn-lt"/>
                <a:ea typeface="+mn-ea"/>
                <a:cs typeface="+mn-cs"/>
              </a:rPr>
              <a:t>相关领域的崛起，直到现在还保持着极高的热度。那么其他的子领域的热度是怎么样的，某个领域内部不同作者的热门程度是什么样的？我们希望对其进行一番探究，从而能够对计算机领域的发展形势有一定的了解。</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首先我们进行了以下的这些假设：</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某个领域的热门程度和该领域在特定时间段内产出的论文数量相关</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某个作者的热门程度和该作者的论文被引用数量相关</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从而可以得到具体的业务问题：</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统计特定时间段内热度靠前的领域并比较各领域热度</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统计特定时间段内某领域的论文发表数量变化趋势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统计特定时间段内某领域的热门论文和作者</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分析特定时间段内各领域的热度变化趋势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分析特定时间段内每年的最热门领域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3</a:t>
            </a:fld>
            <a:endParaRPr lang="en-CN"/>
          </a:p>
        </p:txBody>
      </p:sp>
    </p:spTree>
    <p:extLst>
      <p:ext uri="{BB962C8B-B14F-4D97-AF65-F5344CB8AC3E}">
        <p14:creationId xmlns:p14="http://schemas.microsoft.com/office/powerpoint/2010/main" val="158545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系统的整体架构如下</a:t>
            </a:r>
            <a:r>
              <a:rPr lang="zh-CN" altLang="en-US" dirty="0"/>
              <a:t>，主要包括数据获取、</a:t>
            </a:r>
            <a:r>
              <a:rPr lang="en-US" altLang="zh-CN" dirty="0"/>
              <a:t>spark</a:t>
            </a:r>
            <a:r>
              <a:rPr lang="zh-CN" altLang="en-US" dirty="0"/>
              <a:t>分布式计算、系统后端和展示界面四个部分</a:t>
            </a:r>
            <a:endParaRPr lang="en-US" altLang="zh-CN" dirty="0"/>
          </a:p>
          <a:p>
            <a:endParaRPr lang="en-US" altLang="zh-CN" dirty="0"/>
          </a:p>
          <a:p>
            <a:pPr marL="228600" indent="-228600">
              <a:buAutoNum type="arabicPeriod"/>
            </a:pPr>
            <a:r>
              <a:rPr lang="zh-CN" altLang="en-US" dirty="0"/>
              <a:t>在数据获取部分：我们从网站上通过爬虫获取信息，将爬取的信息预处理后保存在</a:t>
            </a:r>
            <a:r>
              <a:rPr lang="en-US" altLang="zh-CN" dirty="0"/>
              <a:t>HDFS</a:t>
            </a:r>
            <a:r>
              <a:rPr lang="zh-CN" altLang="en-US" dirty="0"/>
              <a:t>文件系统中</a:t>
            </a:r>
            <a:endParaRPr lang="en-US" altLang="zh-CN" dirty="0"/>
          </a:p>
          <a:p>
            <a:pPr marL="228600" indent="-228600">
              <a:buAutoNum type="arabicPeriod"/>
            </a:pPr>
            <a:endParaRPr lang="en-US" altLang="zh-CN" dirty="0"/>
          </a:p>
          <a:p>
            <a:pPr marL="228600" indent="-228600">
              <a:buAutoNum type="arabicPeriod"/>
            </a:pPr>
            <a:r>
              <a:rPr lang="en-CN" dirty="0"/>
              <a:t>我们将爬虫获取得到的数据输入流计算</a:t>
            </a:r>
            <a:r>
              <a:rPr lang="zh-CN" altLang="en-US" dirty="0"/>
              <a:t>，并将结果写入</a:t>
            </a:r>
            <a:r>
              <a:rPr lang="en-US" altLang="zh-CN" dirty="0" err="1"/>
              <a:t>mysql</a:t>
            </a:r>
            <a:r>
              <a:rPr lang="zh-CN" altLang="en-US" dirty="0"/>
              <a:t>数据库，</a:t>
            </a:r>
            <a:endParaRPr lang="en-US" altLang="zh-CN" dirty="0"/>
          </a:p>
          <a:p>
            <a:pPr marL="228600" indent="-228600">
              <a:buAutoNum type="arabicPeriod"/>
            </a:pPr>
            <a:endParaRPr lang="en-CN" dirty="0"/>
          </a:p>
          <a:p>
            <a:pPr marL="228600" indent="-228600">
              <a:buAutoNum type="arabicPeriod"/>
            </a:pPr>
            <a:r>
              <a:rPr lang="en-CN" dirty="0"/>
              <a:t>系统后端会响应前端的请求</a:t>
            </a:r>
            <a:r>
              <a:rPr lang="zh-CN" altLang="en-US" dirty="0"/>
              <a:t>，从数据库读取流计算的运算结果，必要时模拟向流提供数据</a:t>
            </a:r>
            <a:endParaRPr lang="en-US" altLang="zh-CN" dirty="0"/>
          </a:p>
          <a:p>
            <a:pPr marL="228600" indent="-228600">
              <a:buAutoNum type="arabicPeriod"/>
            </a:pPr>
            <a:endParaRPr lang="en-CN" dirty="0"/>
          </a:p>
          <a:p>
            <a:pPr marL="228600" indent="-228600">
              <a:buAutoNum type="arabicPeriod"/>
            </a:pPr>
            <a:r>
              <a:rPr lang="en-CN" dirty="0"/>
              <a:t>当可视化界面部分发起请求时</a:t>
            </a:r>
            <a:r>
              <a:rPr lang="zh-CN" altLang="en-US" dirty="0"/>
              <a:t>，通过后端访问</a:t>
            </a:r>
            <a:r>
              <a:rPr lang="en-US" altLang="zh-CN" dirty="0"/>
              <a:t>spark</a:t>
            </a:r>
            <a:r>
              <a:rPr lang="zh-CN" altLang="en-US" dirty="0"/>
              <a:t>的计算结果；或者调用</a:t>
            </a:r>
            <a:r>
              <a:rPr lang="en-US" altLang="zh-CN" dirty="0"/>
              <a:t>spark</a:t>
            </a:r>
            <a:r>
              <a:rPr lang="zh-CN" altLang="en-US" dirty="0"/>
              <a:t>进程，读取文件计算结果后存入数据库</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4</a:t>
            </a:fld>
            <a:endParaRPr lang="en-CN"/>
          </a:p>
        </p:txBody>
      </p:sp>
    </p:spTree>
    <p:extLst>
      <p:ext uri="{BB962C8B-B14F-4D97-AF65-F5344CB8AC3E}">
        <p14:creationId xmlns:p14="http://schemas.microsoft.com/office/powerpoint/2010/main" val="3326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Arxiv、IEEE</a:t>
            </a:r>
            <a:r>
              <a:rPr 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和 </a:t>
            </a:r>
            <a:r>
              <a:rPr lang="en-US" sz="1200" b="0" i="0" u="none" strike="noStrike" kern="1200" dirty="0">
                <a:solidFill>
                  <a:schemeClr val="tx1"/>
                </a:solidFill>
                <a:effectLst/>
                <a:latin typeface="+mn-lt"/>
                <a:ea typeface="+mn-ea"/>
                <a:cs typeface="+mn-cs"/>
              </a:rPr>
              <a:t>ACM </a:t>
            </a:r>
            <a:r>
              <a:rPr lang="ja-JP" altLang="en-US" sz="1200" b="0" i="0" u="none" strike="noStrike" kern="1200">
                <a:solidFill>
                  <a:schemeClr val="tx1"/>
                </a:solidFill>
                <a:effectLst/>
                <a:latin typeface="+mn-lt"/>
                <a:ea typeface="+mn-ea"/>
                <a:cs typeface="+mn-cs"/>
              </a:rPr>
              <a:t>三个影响力较大的论文数据库网站，这些网站保存的数据基本上涵盖了</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领域有影响力的会议和期刊，可以较好地反应高水平</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研究的变化趋势，</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我们选择爬取它们从 </a:t>
            </a:r>
            <a:r>
              <a:rPr lang="en-US" altLang="ja-JP" sz="1200" b="0" i="0" u="none" strike="noStrike" kern="1200" dirty="0">
                <a:solidFill>
                  <a:schemeClr val="tx1"/>
                </a:solidFill>
                <a:effectLst/>
                <a:latin typeface="+mn-lt"/>
                <a:ea typeface="+mn-ea"/>
                <a:cs typeface="+mn-cs"/>
              </a:rPr>
              <a:t>2000 </a:t>
            </a:r>
            <a:r>
              <a:rPr lang="ja-JP" altLang="en-US" sz="1200" b="0" i="0" u="none" strike="noStrike" kern="1200">
                <a:solidFill>
                  <a:schemeClr val="tx1"/>
                </a:solidFill>
                <a:effectLst/>
                <a:latin typeface="+mn-lt"/>
                <a:ea typeface="+mn-ea"/>
                <a:cs typeface="+mn-cs"/>
              </a:rPr>
              <a:t>年到现在为止的 </a:t>
            </a:r>
            <a:r>
              <a:rPr lang="en-US" sz="1200" b="0" i="0" u="none" strike="noStrike" kern="1200" dirty="0">
                <a:solidFill>
                  <a:schemeClr val="tx1"/>
                </a:solidFill>
                <a:effectLst/>
                <a:latin typeface="+mn-lt"/>
                <a:ea typeface="+mn-ea"/>
                <a:cs typeface="+mn-cs"/>
              </a:rPr>
              <a:t>CS </a:t>
            </a:r>
            <a:r>
              <a:rPr lang="ja-JP" altLang="en-US" sz="1200" b="0" i="0" u="none" strike="noStrike" kern="1200">
                <a:solidFill>
                  <a:schemeClr val="tx1"/>
                </a:solidFill>
                <a:effectLst/>
                <a:latin typeface="+mn-lt"/>
                <a:ea typeface="+mn-ea"/>
                <a:cs typeface="+mn-cs"/>
              </a:rPr>
              <a:t>领域的论文数据，了解近</a:t>
            </a:r>
            <a:r>
              <a:rPr lang="en-US" altLang="ja-JP" sz="1200" b="0" i="0" u="none" strike="noStrike" kern="1200" dirty="0">
                <a:solidFill>
                  <a:schemeClr val="tx1"/>
                </a:solidFill>
                <a:effectLst/>
                <a:latin typeface="+mn-lt"/>
                <a:ea typeface="+mn-ea"/>
                <a:cs typeface="+mn-cs"/>
              </a:rPr>
              <a:t>20</a:t>
            </a:r>
            <a:r>
              <a:rPr lang="ja-JP" altLang="en-US" sz="1200" b="0" i="0" u="none" strike="noStrike" kern="1200">
                <a:solidFill>
                  <a:schemeClr val="tx1"/>
                </a:solidFill>
                <a:effectLst/>
                <a:latin typeface="+mn-lt"/>
                <a:ea typeface="+mn-ea"/>
                <a:cs typeface="+mn-cs"/>
              </a:rPr>
              <a:t>年来</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领域的发展。</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各个网站的数据规模大致为：</a:t>
            </a:r>
            <a:r>
              <a:rPr lang="en-US" sz="1200" b="0" i="0" u="none" strike="noStrike" kern="1200" dirty="0">
                <a:solidFill>
                  <a:schemeClr val="tx1"/>
                </a:solidFill>
                <a:effectLst/>
                <a:latin typeface="+mn-lt"/>
                <a:ea typeface="+mn-ea"/>
                <a:cs typeface="+mn-cs"/>
              </a:rPr>
              <a:t>ACM</a:t>
            </a:r>
            <a:r>
              <a:rPr lang="ja-JP" altLang="en-US" sz="1200" b="0" i="0" u="none" strike="noStrike" kern="1200">
                <a:solidFill>
                  <a:schemeClr val="tx1"/>
                </a:solidFill>
                <a:effectLst/>
                <a:latin typeface="+mn-lt"/>
                <a:ea typeface="+mn-ea"/>
                <a:cs typeface="+mn-cs"/>
              </a:rPr>
              <a:t>和</a:t>
            </a:r>
            <a:r>
              <a:rPr lang="en-US" sz="1200" b="0" i="0" u="none" strike="noStrike" kern="1200" dirty="0">
                <a:solidFill>
                  <a:schemeClr val="tx1"/>
                </a:solidFill>
                <a:effectLst/>
                <a:latin typeface="+mn-lt"/>
                <a:ea typeface="+mn-ea"/>
                <a:cs typeface="+mn-cs"/>
              </a:rPr>
              <a:t>IEEE</a:t>
            </a:r>
            <a:r>
              <a:rPr lang="ja-JP" altLang="en-US" sz="1200" b="0" i="0" u="none" strike="noStrike" kern="1200">
                <a:solidFill>
                  <a:schemeClr val="tx1"/>
                </a:solidFill>
                <a:effectLst/>
                <a:latin typeface="+mn-lt"/>
                <a:ea typeface="+mn-ea"/>
                <a:cs typeface="+mn-cs"/>
              </a:rPr>
              <a:t>各</a:t>
            </a:r>
            <a:r>
              <a:rPr lang="en-US" altLang="ja-JP" sz="1200" b="0" i="0" u="none" strike="noStrike" kern="1200" dirty="0">
                <a:solidFill>
                  <a:schemeClr val="tx1"/>
                </a:solidFill>
                <a:effectLst/>
                <a:latin typeface="+mn-lt"/>
                <a:ea typeface="+mn-ea"/>
                <a:cs typeface="+mn-cs"/>
              </a:rPr>
              <a:t>40</a:t>
            </a:r>
            <a:r>
              <a:rPr lang="ja-JP" altLang="en-US" sz="1200" b="0" i="0" u="none" strike="noStrike" kern="1200">
                <a:solidFill>
                  <a:schemeClr val="tx1"/>
                </a:solidFill>
                <a:effectLst/>
                <a:latin typeface="+mn-lt"/>
                <a:ea typeface="+mn-ea"/>
                <a:cs typeface="+mn-cs"/>
              </a:rPr>
              <a:t>万条，</a:t>
            </a:r>
            <a:r>
              <a:rPr lang="en-US" sz="1200" b="0" i="0" u="none" strike="noStrike" kern="1200" dirty="0" err="1">
                <a:solidFill>
                  <a:schemeClr val="tx1"/>
                </a:solidFill>
                <a:effectLst/>
                <a:latin typeface="+mn-lt"/>
                <a:ea typeface="+mn-ea"/>
                <a:cs typeface="+mn-cs"/>
              </a:rPr>
              <a:t>Arxiv</a:t>
            </a:r>
            <a:r>
              <a:rPr lang="ja-JP" altLang="en-US" sz="1200" b="0" i="0" u="none" strike="noStrike" kern="1200">
                <a:solidFill>
                  <a:schemeClr val="tx1"/>
                </a:solidFill>
                <a:effectLst/>
                <a:latin typeface="+mn-lt"/>
                <a:ea typeface="+mn-ea"/>
                <a:cs typeface="+mn-cs"/>
              </a:rPr>
              <a:t>大约</a:t>
            </a:r>
            <a:r>
              <a:rPr lang="en-US" altLang="ja-JP" sz="1200" b="0" i="0" u="none" strike="noStrike" kern="1200" dirty="0">
                <a:solidFill>
                  <a:schemeClr val="tx1"/>
                </a:solidFill>
                <a:effectLst/>
                <a:latin typeface="+mn-lt"/>
                <a:ea typeface="+mn-ea"/>
                <a:cs typeface="+mn-cs"/>
              </a:rPr>
              <a:t>30</a:t>
            </a:r>
            <a:r>
              <a:rPr lang="ja-JP" altLang="en-US" sz="1200" b="0" i="0" u="none" strike="noStrike" kern="1200">
                <a:solidFill>
                  <a:schemeClr val="tx1"/>
                </a:solidFill>
                <a:effectLst/>
                <a:latin typeface="+mn-lt"/>
                <a:ea typeface="+mn-ea"/>
                <a:cs typeface="+mn-cs"/>
              </a:rPr>
              <a:t>万条。去重后大约有</a:t>
            </a:r>
            <a:r>
              <a:rPr lang="en-US" altLang="ja-JP" sz="1200" b="0" i="0" u="none" strike="noStrike" kern="1200" dirty="0">
                <a:solidFill>
                  <a:schemeClr val="tx1"/>
                </a:solidFill>
                <a:effectLst/>
                <a:latin typeface="+mn-lt"/>
                <a:ea typeface="+mn-ea"/>
                <a:cs typeface="+mn-cs"/>
              </a:rPr>
              <a:t>XX</a:t>
            </a:r>
            <a:r>
              <a:rPr lang="ja-JP" altLang="en-US" sz="1200" b="0" i="0" u="none" strike="noStrike" kern="1200">
                <a:solidFill>
                  <a:schemeClr val="tx1"/>
                </a:solidFill>
                <a:effectLst/>
                <a:latin typeface="+mn-lt"/>
                <a:ea typeface="+mn-ea"/>
                <a:cs typeface="+mn-cs"/>
              </a:rPr>
              <a:t>万条</a:t>
            </a:r>
            <a:r>
              <a:rPr lang="zh-CN" altLang="en-US" sz="1200" b="0" i="0" u="none" strike="noStrike" kern="1200" dirty="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每一篇论文的信息包括：论文题目，作者，发表月份，发表年份，论文所属领域，引用数量。</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论文的多维度信息允许我们从领域、时间、作者等多个角度入手，挖掘潜在的有用信息，帮助我们加深对于</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各个领域发展趋势的认识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5</a:t>
            </a:fld>
            <a:endParaRPr lang="en-CN"/>
          </a:p>
        </p:txBody>
      </p:sp>
    </p:spTree>
    <p:extLst>
      <p:ext uri="{BB962C8B-B14F-4D97-AF65-F5344CB8AC3E}">
        <p14:creationId xmlns:p14="http://schemas.microsoft.com/office/powerpoint/2010/main" val="1062076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6</a:t>
            </a:fld>
            <a:endParaRPr lang="en-CN"/>
          </a:p>
        </p:txBody>
      </p:sp>
    </p:spTree>
    <p:extLst>
      <p:ext uri="{BB962C8B-B14F-4D97-AF65-F5344CB8AC3E}">
        <p14:creationId xmlns:p14="http://schemas.microsoft.com/office/powerpoint/2010/main" val="212236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7</a:t>
            </a:fld>
            <a:endParaRPr lang="en-CN"/>
          </a:p>
        </p:txBody>
      </p:sp>
    </p:spTree>
    <p:extLst>
      <p:ext uri="{BB962C8B-B14F-4D97-AF65-F5344CB8AC3E}">
        <p14:creationId xmlns:p14="http://schemas.microsoft.com/office/powerpoint/2010/main" val="1546001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附上关键代码说明一下困难的解决方法</a:t>
            </a:r>
          </a:p>
        </p:txBody>
      </p:sp>
      <p:sp>
        <p:nvSpPr>
          <p:cNvPr id="4" name="Slide Number Placeholder 3"/>
          <p:cNvSpPr>
            <a:spLocks noGrp="1"/>
          </p:cNvSpPr>
          <p:nvPr>
            <p:ph type="sldNum" sz="quarter" idx="5"/>
          </p:nvPr>
        </p:nvSpPr>
        <p:spPr/>
        <p:txBody>
          <a:bodyPr/>
          <a:lstStyle/>
          <a:p>
            <a:fld id="{101B89F9-BB18-1A46-8648-0F8B98F807E9}" type="slidenum">
              <a:rPr lang="en-CN" smtClean="0"/>
              <a:t>8</a:t>
            </a:fld>
            <a:endParaRPr lang="en-CN"/>
          </a:p>
        </p:txBody>
      </p:sp>
    </p:spTree>
    <p:extLst>
      <p:ext uri="{BB962C8B-B14F-4D97-AF65-F5344CB8AC3E}">
        <p14:creationId xmlns:p14="http://schemas.microsoft.com/office/powerpoint/2010/main" val="42277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9</a:t>
            </a:fld>
            <a:endParaRPr lang="en-CN"/>
          </a:p>
        </p:txBody>
      </p:sp>
    </p:spTree>
    <p:extLst>
      <p:ext uri="{BB962C8B-B14F-4D97-AF65-F5344CB8AC3E}">
        <p14:creationId xmlns:p14="http://schemas.microsoft.com/office/powerpoint/2010/main" val="4069508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10</a:t>
            </a:fld>
            <a:endParaRPr lang="en-CN"/>
          </a:p>
        </p:txBody>
      </p:sp>
    </p:spTree>
    <p:extLst>
      <p:ext uri="{BB962C8B-B14F-4D97-AF65-F5344CB8AC3E}">
        <p14:creationId xmlns:p14="http://schemas.microsoft.com/office/powerpoint/2010/main" val="308069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20455" y="287306"/>
            <a:ext cx="7886700" cy="649110"/>
          </a:xfrm>
        </p:spPr>
        <p:txBody>
          <a:bodyPr>
            <a:normAutofit/>
          </a:bodyPr>
          <a:lstStyle>
            <a:lvl1pPr algn="ctr">
              <a:defRPr sz="2700" b="1">
                <a:solidFill>
                  <a:srgbClr val="6F0E6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20456" y="1188138"/>
            <a:ext cx="8301514" cy="5183188"/>
          </a:xfrm>
        </p:spPr>
        <p:txBody>
          <a:bodyPr/>
          <a:lstStyle>
            <a:lvl1pPr>
              <a:defRPr sz="1650" b="0">
                <a:solidFill>
                  <a:schemeClr val="tx1"/>
                </a:solidFill>
                <a:latin typeface="微软雅黑" panose="020B0503020204020204" pitchFamily="34" charset="-122"/>
                <a:ea typeface="微软雅黑" panose="020B0503020204020204" pitchFamily="34" charset="-122"/>
              </a:defRPr>
            </a:lvl1pPr>
            <a:lvl2pPr>
              <a:defRPr sz="1500" b="0">
                <a:solidFill>
                  <a:schemeClr val="tx1"/>
                </a:solidFill>
                <a:latin typeface="微软雅黑" panose="020B0503020204020204" pitchFamily="34" charset="-122"/>
                <a:ea typeface="微软雅黑" panose="020B0503020204020204" pitchFamily="34" charset="-122"/>
              </a:defRPr>
            </a:lvl2pPr>
            <a:lvl3pPr>
              <a:defRPr sz="1500" b="0">
                <a:solidFill>
                  <a:schemeClr val="tx1"/>
                </a:solidFill>
                <a:latin typeface="微软雅黑" panose="020B0503020204020204" pitchFamily="34" charset="-122"/>
                <a:ea typeface="微软雅黑" panose="020B0503020204020204" pitchFamily="34" charset="-122"/>
              </a:defRPr>
            </a:lvl3pPr>
            <a:lvl4pPr>
              <a:defRPr sz="1500" b="0">
                <a:solidFill>
                  <a:schemeClr val="tx1"/>
                </a:solidFill>
                <a:latin typeface="微软雅黑" panose="020B0503020204020204" pitchFamily="34" charset="-122"/>
                <a:ea typeface="微软雅黑" panose="020B0503020204020204" pitchFamily="34" charset="-122"/>
              </a:defRPr>
            </a:lvl4pPr>
            <a:lvl5pPr>
              <a:defRPr sz="1500" b="0">
                <a:solidFill>
                  <a:schemeClr val="tx1"/>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8353748" y="6384713"/>
            <a:ext cx="637186" cy="287222"/>
          </a:xfrm>
        </p:spPr>
        <p:txBody>
          <a:bodyPr/>
          <a:lstStyle>
            <a:lvl1pPr algn="r">
              <a:defRPr sz="1650" b="0">
                <a:solidFill>
                  <a:srgbClr val="6F0E6F"/>
                </a:solidFill>
                <a:latin typeface="Arial" panose="020B0604020202020204" pitchFamily="34" charset="0"/>
                <a:ea typeface="微软雅黑" panose="020B0503020204020204" pitchFamily="34" charset="-122"/>
                <a:cs typeface="Arial" panose="020B0604020202020204" pitchFamily="34" charset="0"/>
              </a:defRPr>
            </a:lvl1pPr>
          </a:lstStyle>
          <a:p>
            <a:fld id="{2AF002A3-608D-40DA-80DB-C3EE5C14D78D}" type="slidenum">
              <a:rPr lang="zh-CN" altLang="en-US" smtClean="0"/>
              <a:t>‹#›</a:t>
            </a:fld>
            <a:endParaRPr lang="zh-CN" altLang="en-US"/>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52" y="6195025"/>
            <a:ext cx="419282" cy="525780"/>
          </a:xfrm>
          <a:prstGeom prst="rect">
            <a:avLst/>
          </a:prstGeom>
        </p:spPr>
      </p:pic>
    </p:spTree>
    <p:extLst>
      <p:ext uri="{BB962C8B-B14F-4D97-AF65-F5344CB8AC3E}">
        <p14:creationId xmlns:p14="http://schemas.microsoft.com/office/powerpoint/2010/main" val="28982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96032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9839"/>
            <a:ext cx="7772400" cy="2051824"/>
          </a:xfrm>
        </p:spPr>
        <p:txBody>
          <a:bodyPr anchor="ctr" anchorCtr="0">
            <a:normAutofit/>
          </a:bodyPr>
          <a:lstStyle>
            <a:lvl1pPr algn="ctr">
              <a:lnSpc>
                <a:spcPct val="150000"/>
              </a:lnSpc>
              <a:defRPr sz="3600" b="1">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316666" y="3883361"/>
            <a:ext cx="4510668" cy="2012795"/>
          </a:xfrm>
        </p:spPr>
        <p:txBody>
          <a:bodyPr anchor="ctr" anchorCtr="0">
            <a:normAutofit/>
          </a:bodyPr>
          <a:lstStyle>
            <a:lvl1pPr marL="0" indent="0" algn="ctr">
              <a:buNone/>
              <a:defRPr sz="195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grpSp>
        <p:nvGrpSpPr>
          <p:cNvPr id="5" name="组合 4"/>
          <p:cNvGrpSpPr>
            <a:grpSpLocks noChangeAspect="1"/>
          </p:cNvGrpSpPr>
          <p:nvPr/>
        </p:nvGrpSpPr>
        <p:grpSpPr>
          <a:xfrm>
            <a:off x="3672000" y="6119716"/>
            <a:ext cx="1800000" cy="566345"/>
            <a:chOff x="2046962" y="6014881"/>
            <a:chExt cx="2288359" cy="72000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Tree>
    <p:extLst>
      <p:ext uri="{BB962C8B-B14F-4D97-AF65-F5344CB8AC3E}">
        <p14:creationId xmlns:p14="http://schemas.microsoft.com/office/powerpoint/2010/main" val="36427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3837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84665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265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408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2513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6834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950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2020/11/22</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7598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86931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402081"/>
            <a:ext cx="7886700" cy="460248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8040029" y="6434254"/>
            <a:ext cx="475321" cy="287222"/>
          </a:xfrm>
          <a:prstGeom prst="rect">
            <a:avLst/>
          </a:prstGeom>
        </p:spPr>
        <p:txBody>
          <a:bodyPr vert="horz" lIns="91440" tIns="45720" rIns="91440" bIns="45720" rtlCol="0" anchor="ctr"/>
          <a:lstStyle>
            <a:lvl1pPr algn="ctr">
              <a:defRPr sz="1200" b="1">
                <a:solidFill>
                  <a:schemeClr val="bg1"/>
                </a:solidFill>
              </a:defRPr>
            </a:lvl1p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537758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700" kern="1200">
          <a:solidFill>
            <a:srgbClr val="6A005F"/>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ts val="216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ts val="2160"/>
        </a:lnSpc>
        <a:spcBef>
          <a:spcPts val="375"/>
        </a:spcBef>
        <a:buFont typeface="Arial" panose="020B0604020202020204" pitchFamily="34" charset="0"/>
        <a:buChar char="•"/>
        <a:defRPr sz="1650" kern="1200">
          <a:solidFill>
            <a:schemeClr val="tx1"/>
          </a:solidFill>
          <a:latin typeface="+mn-lt"/>
          <a:ea typeface="+mn-ea"/>
          <a:cs typeface="+mn-cs"/>
        </a:defRPr>
      </a:lvl2pPr>
      <a:lvl3pPr marL="8572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sv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8.png"/><Relationship Id="rId2" Type="http://schemas.openxmlformats.org/officeDocument/2006/relationships/notesSlide" Target="../notesSlides/notesSlide3.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 </a:t>
            </a:r>
            <a:r>
              <a:rPr lang="en-US" altLang="zh-CN" dirty="0"/>
              <a:t>Streaming </a:t>
            </a:r>
            <a:r>
              <a:rPr lang="zh-CN" altLang="en-US" dirty="0"/>
              <a:t>作业实现汇报</a:t>
            </a:r>
          </a:p>
        </p:txBody>
      </p:sp>
      <p:sp>
        <p:nvSpPr>
          <p:cNvPr id="3" name="副标题 2"/>
          <p:cNvSpPr>
            <a:spLocks noGrp="1"/>
          </p:cNvSpPr>
          <p:nvPr>
            <p:ph type="subTitle" idx="1"/>
          </p:nvPr>
        </p:nvSpPr>
        <p:spPr>
          <a:xfrm>
            <a:off x="2715860" y="3756698"/>
            <a:ext cx="3712278" cy="2012795"/>
          </a:xfrm>
        </p:spPr>
        <p:txBody>
          <a:bodyPr>
            <a:normAutofit/>
          </a:bodyPr>
          <a:lstStyle/>
          <a:p>
            <a:pPr algn="l"/>
            <a:r>
              <a:rPr lang="zh-CN" altLang="en-US" sz="1800" b="1" dirty="0"/>
              <a:t>第四组 廖均达 陈骁 胡本霖 朱思源</a:t>
            </a:r>
            <a:endParaRPr lang="en-US" altLang="zh-CN" sz="1800" b="1" dirty="0"/>
          </a:p>
        </p:txBody>
      </p:sp>
      <p:sp>
        <p:nvSpPr>
          <p:cNvPr id="6" name="标题 1">
            <a:extLst>
              <a:ext uri="{FF2B5EF4-FFF2-40B4-BE49-F238E27FC236}">
                <a16:creationId xmlns:a16="http://schemas.microsoft.com/office/drawing/2014/main" id="{AF48697D-EEA7-483B-9A07-905E2E2C0CBA}"/>
              </a:ext>
            </a:extLst>
          </p:cNvPr>
          <p:cNvSpPr txBox="1">
            <a:spLocks/>
          </p:cNvSpPr>
          <p:nvPr/>
        </p:nvSpPr>
        <p:spPr>
          <a:xfrm>
            <a:off x="421242" y="3104445"/>
            <a:ext cx="8301515" cy="649110"/>
          </a:xfrm>
          <a:prstGeom prst="rect">
            <a:avLst/>
          </a:prstGeom>
        </p:spPr>
        <p:txBody>
          <a:bodyPr vert="horz" lIns="91440" tIns="45720" rIns="91440" bIns="45720" rtlCol="0" anchor="ctr" anchorCtr="0">
            <a:normAutofit/>
          </a:bodyPr>
          <a:lstStyle>
            <a:lvl1pPr algn="ctr" defTabSz="685800" rtl="0" eaLnBrk="1" latinLnBrk="0" hangingPunct="1">
              <a:lnSpc>
                <a:spcPct val="150000"/>
              </a:lnSpc>
              <a:spcBef>
                <a:spcPct val="0"/>
              </a:spcBef>
              <a:buNone/>
              <a:defRPr sz="3600" b="1" kern="1200">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2400" dirty="0"/>
              <a:t>CS </a:t>
            </a:r>
            <a:r>
              <a:rPr lang="zh-CN" altLang="en-US" sz="2400" dirty="0"/>
              <a:t>领域论文数据分析</a:t>
            </a:r>
          </a:p>
        </p:txBody>
      </p:sp>
    </p:spTree>
    <p:extLst>
      <p:ext uri="{BB962C8B-B14F-4D97-AF65-F5344CB8AC3E}">
        <p14:creationId xmlns:p14="http://schemas.microsoft.com/office/powerpoint/2010/main" val="411060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en-US" altLang="zh-CN" dirty="0"/>
              <a:t>Streaming</a:t>
            </a:r>
            <a:r>
              <a:rPr lang="zh-CN" altLang="en-US" dirty="0"/>
              <a:t>计算</a:t>
            </a:r>
            <a:r>
              <a:rPr lang="en-US" altLang="zh-CN" dirty="0"/>
              <a:t>——</a:t>
            </a:r>
            <a:r>
              <a:rPr lang="zh-CN" altLang="en-US" dirty="0"/>
              <a:t>流计算</a:t>
            </a:r>
            <a:r>
              <a:rPr lang="en-US" altLang="zh-CN" dirty="0"/>
              <a:t>1</a:t>
            </a:r>
            <a:endParaRPr lang="zh-CN" altLang="en-US" dirty="0"/>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10</a:t>
            </a:fld>
            <a:endParaRPr lang="zh-CN" altLang="en-US"/>
          </a:p>
        </p:txBody>
      </p:sp>
    </p:spTree>
    <p:extLst>
      <p:ext uri="{BB962C8B-B14F-4D97-AF65-F5344CB8AC3E}">
        <p14:creationId xmlns:p14="http://schemas.microsoft.com/office/powerpoint/2010/main" val="270534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en-US" altLang="zh-CN" dirty="0"/>
              <a:t>Streaming</a:t>
            </a:r>
            <a:r>
              <a:rPr lang="zh-CN" altLang="en-US" dirty="0"/>
              <a:t>计算</a:t>
            </a:r>
            <a:r>
              <a:rPr lang="en-US" altLang="zh-CN" dirty="0"/>
              <a:t>——</a:t>
            </a:r>
            <a:r>
              <a:rPr lang="zh-CN" altLang="en-US" dirty="0"/>
              <a:t>流计算</a:t>
            </a:r>
            <a:r>
              <a:rPr lang="en-US" altLang="zh-CN" dirty="0"/>
              <a:t>2</a:t>
            </a:r>
            <a:endParaRPr lang="zh-CN" altLang="en-US" dirty="0"/>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11</a:t>
            </a:fld>
            <a:endParaRPr lang="zh-CN" altLang="en-US"/>
          </a:p>
        </p:txBody>
      </p:sp>
    </p:spTree>
    <p:extLst>
      <p:ext uri="{BB962C8B-B14F-4D97-AF65-F5344CB8AC3E}">
        <p14:creationId xmlns:p14="http://schemas.microsoft.com/office/powerpoint/2010/main" val="171885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en-US" altLang="zh-CN" dirty="0"/>
              <a:t>Streaming</a:t>
            </a:r>
            <a:r>
              <a:rPr lang="zh-CN" altLang="en-US" dirty="0"/>
              <a:t>计算</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12</a:t>
            </a:fld>
            <a:endParaRPr lang="zh-CN" altLang="en-US"/>
          </a:p>
        </p:txBody>
      </p:sp>
    </p:spTree>
    <p:extLst>
      <p:ext uri="{BB962C8B-B14F-4D97-AF65-F5344CB8AC3E}">
        <p14:creationId xmlns:p14="http://schemas.microsoft.com/office/powerpoint/2010/main" val="349837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计算步骤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a:t>
            </a:r>
            <a:endParaRPr lang="en-US" altLang="zh-CN" dirty="0">
              <a:solidFill>
                <a:prstClr val="black"/>
              </a:solidFill>
            </a:endParaRPr>
          </a:p>
          <a:p>
            <a:pPr lvl="1"/>
            <a:r>
              <a:rPr lang="zh-CN" altLang="en-US" dirty="0">
                <a:solidFill>
                  <a:prstClr val="black"/>
                </a:solidFill>
              </a:rPr>
              <a:t>做了什么操作提升速度</a:t>
            </a:r>
            <a:endParaRPr lang="en-US" altLang="zh-CN" dirty="0">
              <a:solidFill>
                <a:prstClr val="black"/>
              </a:solidFill>
            </a:endParaRPr>
          </a:p>
          <a:p>
            <a:pPr lvl="0"/>
            <a:r>
              <a:rPr lang="zh-CN" altLang="en-US" dirty="0">
                <a:solidFill>
                  <a:prstClr val="black"/>
                </a:solidFill>
              </a:rPr>
              <a:t>后端如何开启流，如何读结果</a:t>
            </a:r>
            <a:endParaRPr lang="en-US" altLang="zh-CN" dirty="0">
              <a:solidFill>
                <a:prstClr val="black"/>
              </a:solidFill>
            </a:endParaRPr>
          </a:p>
          <a:p>
            <a:pPr lvl="1"/>
            <a:r>
              <a:rPr lang="zh-CN" altLang="en-US" dirty="0">
                <a:solidFill>
                  <a:prstClr val="black"/>
                </a:solidFill>
              </a:rPr>
              <a:t>后端调用命令行将数据送入流监控的文件夹</a:t>
            </a:r>
            <a:endParaRPr lang="en-US" altLang="zh-CN" dirty="0">
              <a:solidFill>
                <a:prstClr val="black"/>
              </a:solidFill>
            </a:endParaRPr>
          </a:p>
          <a:p>
            <a:pPr lvl="1"/>
            <a:r>
              <a:rPr lang="zh-CN" altLang="en-US" dirty="0">
                <a:solidFill>
                  <a:prstClr val="black"/>
                </a:solidFill>
              </a:rPr>
              <a:t>流的结果保存在数据库供后端读取</a:t>
            </a:r>
            <a:endParaRPr lang="en-US" altLang="zh-CN" dirty="0">
              <a:solidFill>
                <a:prstClr val="black"/>
              </a:solidFill>
            </a:endParaRPr>
          </a:p>
          <a:p>
            <a:pPr lvl="0"/>
            <a:r>
              <a:rPr lang="zh-CN" altLang="en-US" dirty="0">
                <a:solidFill>
                  <a:prstClr val="black"/>
                </a:solidFill>
              </a:rPr>
              <a:t>文件监听的实现</a:t>
            </a:r>
            <a:endParaRPr lang="en-US" altLang="zh-CN" dirty="0">
              <a:solidFill>
                <a:prstClr val="black"/>
              </a:solidFill>
            </a:endParaRPr>
          </a:p>
          <a:p>
            <a:pPr lvl="1"/>
            <a:r>
              <a:rPr lang="zh-CN" altLang="en-US" dirty="0">
                <a:solidFill>
                  <a:prstClr val="black"/>
                </a:solidFill>
              </a:rPr>
              <a:t>巴拉巴拉</a:t>
            </a:r>
            <a:endParaRPr lang="en-US" altLang="zh-CN" dirty="0">
              <a:solidFill>
                <a:prstClr val="black"/>
              </a:solidFill>
            </a:endParaRPr>
          </a:p>
          <a:p>
            <a:pPr lvl="1"/>
            <a:endParaRPr lang="en-US" altLang="zh-CN" dirty="0">
              <a:solidFill>
                <a:prstClr val="black"/>
              </a:solidFill>
            </a:endParaRP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13</a:t>
            </a:fld>
            <a:endParaRPr lang="zh-CN" altLang="en-US"/>
          </a:p>
        </p:txBody>
      </p:sp>
    </p:spTree>
    <p:extLst>
      <p:ext uri="{BB962C8B-B14F-4D97-AF65-F5344CB8AC3E}">
        <p14:creationId xmlns:p14="http://schemas.microsoft.com/office/powerpoint/2010/main" val="3642192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领域热度统计</a:t>
            </a:r>
          </a:p>
        </p:txBody>
      </p:sp>
      <p:sp>
        <p:nvSpPr>
          <p:cNvPr id="3" name="内容占位符 2"/>
          <p:cNvSpPr>
            <a:spLocks noGrp="1"/>
          </p:cNvSpPr>
          <p:nvPr>
            <p:ph idx="1"/>
          </p:nvPr>
        </p:nvSpPr>
        <p:spPr/>
        <p:txBody>
          <a:bodyPr/>
          <a:lstStyle/>
          <a:p>
            <a:r>
              <a:rPr lang="ja-JP" altLang="en-US"/>
              <a:t>统计特定时间段内热度靠前的领域并比较各领域热度</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14</a:t>
            </a:fld>
            <a:endParaRPr lang="zh-CN" altLang="en-US"/>
          </a:p>
        </p:txBody>
      </p:sp>
      <p:pic>
        <p:nvPicPr>
          <p:cNvPr id="6" name="图片 5">
            <a:extLst>
              <a:ext uri="{FF2B5EF4-FFF2-40B4-BE49-F238E27FC236}">
                <a16:creationId xmlns:a16="http://schemas.microsoft.com/office/drawing/2014/main" id="{5936616F-B9FE-4E2A-9E5C-F07A71297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30" y="1602819"/>
            <a:ext cx="8083962" cy="4523169"/>
          </a:xfrm>
          <a:prstGeom prst="rect">
            <a:avLst/>
          </a:prstGeom>
        </p:spPr>
      </p:pic>
    </p:spTree>
    <p:extLst>
      <p:ext uri="{BB962C8B-B14F-4D97-AF65-F5344CB8AC3E}">
        <p14:creationId xmlns:p14="http://schemas.microsoft.com/office/powerpoint/2010/main" val="3527845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论文数量变化</a:t>
            </a:r>
          </a:p>
        </p:txBody>
      </p:sp>
      <p:sp>
        <p:nvSpPr>
          <p:cNvPr id="3" name="内容占位符 2"/>
          <p:cNvSpPr>
            <a:spLocks noGrp="1"/>
          </p:cNvSpPr>
          <p:nvPr>
            <p:ph idx="1"/>
          </p:nvPr>
        </p:nvSpPr>
        <p:spPr/>
        <p:txBody>
          <a:bodyPr/>
          <a:lstStyle/>
          <a:p>
            <a:r>
              <a:rPr lang="zh-CN" altLang="en-US" sz="1750" dirty="0">
                <a:latin typeface="+mn-ea"/>
              </a:rPr>
              <a:t>统计某领域在特定时间段的论文发表数量变化趋势</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15</a:t>
            </a:fld>
            <a:endParaRPr lang="zh-CN" altLang="en-US"/>
          </a:p>
        </p:txBody>
      </p:sp>
      <p:pic>
        <p:nvPicPr>
          <p:cNvPr id="7" name="图片 6">
            <a:extLst>
              <a:ext uri="{FF2B5EF4-FFF2-40B4-BE49-F238E27FC236}">
                <a16:creationId xmlns:a16="http://schemas.microsoft.com/office/drawing/2014/main" id="{60D71007-0614-432E-A02D-2E8A4BA2C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730" y="1573024"/>
            <a:ext cx="8301514" cy="4644895"/>
          </a:xfrm>
          <a:prstGeom prst="rect">
            <a:avLst/>
          </a:prstGeom>
        </p:spPr>
      </p:pic>
    </p:spTree>
    <p:extLst>
      <p:ext uri="{BB962C8B-B14F-4D97-AF65-F5344CB8AC3E}">
        <p14:creationId xmlns:p14="http://schemas.microsoft.com/office/powerpoint/2010/main" val="422041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热门论文和作者</a:t>
            </a:r>
          </a:p>
        </p:txBody>
      </p:sp>
      <p:sp>
        <p:nvSpPr>
          <p:cNvPr id="3" name="内容占位符 2"/>
          <p:cNvSpPr>
            <a:spLocks noGrp="1"/>
          </p:cNvSpPr>
          <p:nvPr>
            <p:ph idx="1"/>
          </p:nvPr>
        </p:nvSpPr>
        <p:spPr/>
        <p:txBody>
          <a:bodyPr/>
          <a:lstStyle/>
          <a:p>
            <a:r>
              <a:rPr lang="ja-JP" altLang="en-US"/>
              <a:t>统计特定时间段内某领域的热门论文和作者</a:t>
            </a:r>
            <a:endParaRPr lang="zh-CN" altLang="en-US" sz="175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16</a:t>
            </a:fld>
            <a:endParaRPr lang="zh-CN" altLang="en-US"/>
          </a:p>
        </p:txBody>
      </p:sp>
      <p:pic>
        <p:nvPicPr>
          <p:cNvPr id="6" name="Picture 5">
            <a:extLst>
              <a:ext uri="{FF2B5EF4-FFF2-40B4-BE49-F238E27FC236}">
                <a16:creationId xmlns:a16="http://schemas.microsoft.com/office/drawing/2014/main" id="{E6DF3D6D-3A85-7F4D-AEF3-B9F4B864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54" y="1867702"/>
            <a:ext cx="7666891" cy="4260025"/>
          </a:xfrm>
          <a:prstGeom prst="rect">
            <a:avLst/>
          </a:prstGeom>
        </p:spPr>
      </p:pic>
    </p:spTree>
    <p:extLst>
      <p:ext uri="{BB962C8B-B14F-4D97-AF65-F5344CB8AC3E}">
        <p14:creationId xmlns:p14="http://schemas.microsoft.com/office/powerpoint/2010/main" val="175638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领域热度变化</a:t>
            </a:r>
            <a:r>
              <a:rPr lang="en-US" altLang="zh-CN" dirty="0"/>
              <a:t>/</a:t>
            </a:r>
            <a:r>
              <a:rPr lang="zh-CN" altLang="en-US" dirty="0"/>
              <a:t>年度热门领域</a:t>
            </a:r>
          </a:p>
        </p:txBody>
      </p:sp>
      <p:sp>
        <p:nvSpPr>
          <p:cNvPr id="3" name="内容占位符 2"/>
          <p:cNvSpPr>
            <a:spLocks noGrp="1"/>
          </p:cNvSpPr>
          <p:nvPr>
            <p:ph idx="1"/>
          </p:nvPr>
        </p:nvSpPr>
        <p:spPr/>
        <p:txBody>
          <a:bodyPr/>
          <a:lstStyle/>
          <a:p>
            <a:r>
              <a:rPr lang="ja-JP" altLang="en-US"/>
              <a:t>分析特定时间段内各领域的热度变化趋势</a:t>
            </a:r>
            <a:endParaRPr lang="en-US" altLang="ja-JP" dirty="0"/>
          </a:p>
          <a:p>
            <a:r>
              <a:rPr lang="ja-JP" altLang="en-US"/>
              <a:t>分析特定时间段内每年的最热门领域</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17</a:t>
            </a:fld>
            <a:endParaRPr lang="zh-CN" altLang="en-US"/>
          </a:p>
        </p:txBody>
      </p:sp>
      <p:pic>
        <p:nvPicPr>
          <p:cNvPr id="7" name="图片 6">
            <a:extLst>
              <a:ext uri="{FF2B5EF4-FFF2-40B4-BE49-F238E27FC236}">
                <a16:creationId xmlns:a16="http://schemas.microsoft.com/office/drawing/2014/main" id="{599C4A7A-4DAF-4E10-AE93-415C3363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063" y="2097022"/>
            <a:ext cx="7210295" cy="4030040"/>
          </a:xfrm>
          <a:prstGeom prst="rect">
            <a:avLst/>
          </a:prstGeom>
        </p:spPr>
      </p:pic>
    </p:spTree>
    <p:extLst>
      <p:ext uri="{BB962C8B-B14F-4D97-AF65-F5344CB8AC3E}">
        <p14:creationId xmlns:p14="http://schemas.microsoft.com/office/powerpoint/2010/main" val="243938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运行视频</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18</a:t>
            </a:fld>
            <a:endParaRPr lang="zh-CN" altLang="en-US"/>
          </a:p>
        </p:txBody>
      </p:sp>
    </p:spTree>
    <p:extLst>
      <p:ext uri="{BB962C8B-B14F-4D97-AF65-F5344CB8AC3E}">
        <p14:creationId xmlns:p14="http://schemas.microsoft.com/office/powerpoint/2010/main" val="108362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53822" y="2096499"/>
            <a:ext cx="5836356" cy="2123658"/>
          </a:xfrm>
          <a:prstGeom prst="rect">
            <a:avLst/>
          </a:prstGeom>
        </p:spPr>
        <p:txBody>
          <a:bodyPr wrap="square">
            <a:spAutoFit/>
          </a:bodyPr>
          <a:lstStyle/>
          <a:p>
            <a:pPr algn="ctr"/>
            <a:r>
              <a:rPr lang="zh-CN" altLang="en-US" sz="5000" b="1" dirty="0">
                <a:solidFill>
                  <a:srgbClr val="6F0E6F"/>
                </a:solidFill>
                <a:latin typeface="微软雅黑" panose="020B0503020204020204" pitchFamily="34" charset="-122"/>
                <a:ea typeface="微软雅黑" panose="020B0503020204020204" pitchFamily="34" charset="-122"/>
                <a:cs typeface="+mj-cs"/>
              </a:rPr>
              <a:t>谢 谢</a:t>
            </a:r>
          </a:p>
          <a:p>
            <a:pPr algn="ctr"/>
            <a:endParaRPr lang="en-US" altLang="zh-CN" sz="5000" b="1" dirty="0">
              <a:solidFill>
                <a:srgbClr val="6F0E6F"/>
              </a:solidFill>
              <a:latin typeface="微软雅黑" panose="020B0503020204020204" pitchFamily="34" charset="-122"/>
              <a:ea typeface="微软雅黑" panose="020B0503020204020204" pitchFamily="34" charset="-122"/>
              <a:cs typeface="+mj-cs"/>
            </a:endParaRPr>
          </a:p>
          <a:p>
            <a:pPr algn="ctr"/>
            <a:endParaRPr lang="en-US" altLang="zh-CN" sz="3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nvGrpSpPr>
          <p:cNvPr id="7" name="组合 6"/>
          <p:cNvGrpSpPr>
            <a:grpSpLocks noChangeAspect="1"/>
          </p:cNvGrpSpPr>
          <p:nvPr/>
        </p:nvGrpSpPr>
        <p:grpSpPr>
          <a:xfrm>
            <a:off x="3672000" y="6119714"/>
            <a:ext cx="1800000" cy="566345"/>
            <a:chOff x="2046962" y="6014881"/>
            <a:chExt cx="2288359" cy="720000"/>
          </a:xfrm>
        </p:grpSpPr>
        <p:pic>
          <p:nvPicPr>
            <p:cNvPr id="8"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9"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
        <p:nvSpPr>
          <p:cNvPr id="2" name="灯片编号占位符 1"/>
          <p:cNvSpPr>
            <a:spLocks noGrp="1"/>
          </p:cNvSpPr>
          <p:nvPr>
            <p:ph type="sldNum" sz="quarter" idx="12"/>
          </p:nvPr>
        </p:nvSpPr>
        <p:spPr/>
        <p:txBody>
          <a:bodyPr/>
          <a:lstStyle/>
          <a:p>
            <a:fld id="{02AE1E35-F495-4665-8CB0-CDD28443F6EA}" type="slidenum">
              <a:rPr lang="zh-CN" altLang="en-US" smtClean="0"/>
              <a:t>19</a:t>
            </a:fld>
            <a:endParaRPr lang="zh-CN" altLang="en-US"/>
          </a:p>
        </p:txBody>
      </p:sp>
    </p:spTree>
    <p:extLst>
      <p:ext uri="{BB962C8B-B14F-4D97-AF65-F5344CB8AC3E}">
        <p14:creationId xmlns:p14="http://schemas.microsoft.com/office/powerpoint/2010/main" val="1988246515"/>
      </p:ext>
    </p:extLst>
  </p:cSld>
  <p:clrMapOvr>
    <a:masterClrMapping/>
  </p:clrMapOvr>
  <mc:AlternateContent xmlns:mc="http://schemas.openxmlformats.org/markup-compatibility/2006" xmlns:p14="http://schemas.microsoft.com/office/powerpoint/2010/main">
    <mc:Choice Requires="p14">
      <p:transition spd="slow" p14:dur="2000" advTm="21237"/>
    </mc:Choice>
    <mc:Fallback xmlns="">
      <p:transition spd="slow" advTm="212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4755" y="1162050"/>
            <a:ext cx="1059095" cy="1947894"/>
          </a:xfrm>
          <a:solidFill>
            <a:srgbClr val="6F0E6F"/>
          </a:solidFill>
        </p:spPr>
        <p:txBody>
          <a:bodyPr>
            <a:normAutofit/>
          </a:bodyPr>
          <a:lstStyle/>
          <a:p>
            <a:r>
              <a:rPr lang="zh-CN" altLang="en-US" sz="3200" dirty="0">
                <a:solidFill>
                  <a:schemeClr val="bg1"/>
                </a:solidFill>
              </a:rPr>
              <a:t>目</a:t>
            </a:r>
            <a:br>
              <a:rPr lang="en-US" altLang="zh-CN" sz="3200" dirty="0">
                <a:solidFill>
                  <a:schemeClr val="bg1"/>
                </a:solidFill>
              </a:rPr>
            </a:br>
            <a:r>
              <a:rPr lang="zh-CN" altLang="en-US" sz="3200" dirty="0">
                <a:solidFill>
                  <a:schemeClr val="bg1"/>
                </a:solidFill>
              </a:rPr>
              <a:t>录</a:t>
            </a:r>
          </a:p>
        </p:txBody>
      </p:sp>
      <p:sp>
        <p:nvSpPr>
          <p:cNvPr id="3" name="内容占位符 2"/>
          <p:cNvSpPr>
            <a:spLocks noGrp="1"/>
          </p:cNvSpPr>
          <p:nvPr>
            <p:ph idx="1"/>
          </p:nvPr>
        </p:nvSpPr>
        <p:spPr>
          <a:xfrm>
            <a:off x="4222750" y="1308100"/>
            <a:ext cx="3907748" cy="5302250"/>
          </a:xfrm>
        </p:spPr>
        <p:txBody>
          <a:bodyPr>
            <a:normAutofit/>
          </a:bodyPr>
          <a:lstStyle/>
          <a:p>
            <a:r>
              <a:rPr lang="en-US" altLang="zh-CN" b="1" dirty="0"/>
              <a:t>Streaming </a:t>
            </a:r>
            <a:r>
              <a:rPr lang="zh-CN" altLang="en-US" b="1" dirty="0"/>
              <a:t>作业实现</a:t>
            </a:r>
            <a:endParaRPr lang="en-US" altLang="zh-CN" b="1" dirty="0"/>
          </a:p>
          <a:p>
            <a:pPr lvl="1"/>
            <a:r>
              <a:rPr lang="en-US" altLang="zh-CN" b="1" dirty="0"/>
              <a:t>I.</a:t>
            </a:r>
            <a:r>
              <a:rPr lang="zh-CN" altLang="en-US" b="1" dirty="0"/>
              <a:t> 需求分析</a:t>
            </a:r>
            <a:endParaRPr lang="en-US" altLang="zh-CN" b="1" dirty="0"/>
          </a:p>
          <a:p>
            <a:pPr lvl="1"/>
            <a:r>
              <a:rPr lang="en-US" altLang="zh-CN" b="1" dirty="0"/>
              <a:t>II.</a:t>
            </a:r>
            <a:r>
              <a:rPr lang="zh-CN" altLang="en-US" b="1" dirty="0"/>
              <a:t> 整体架构</a:t>
            </a:r>
            <a:endParaRPr lang="en-CN" altLang="zh-CN" b="1" dirty="0"/>
          </a:p>
          <a:p>
            <a:pPr lvl="1"/>
            <a:r>
              <a:rPr lang="en-US" altLang="zh-CN" b="1" dirty="0"/>
              <a:t>III.</a:t>
            </a:r>
            <a:r>
              <a:rPr lang="zh-CN" altLang="en-US" b="1" dirty="0"/>
              <a:t> 数据</a:t>
            </a:r>
            <a:r>
              <a:rPr lang="zh-CN" altLang="en-CN" b="1" dirty="0"/>
              <a:t>获取</a:t>
            </a:r>
            <a:endParaRPr lang="en-US" altLang="zh-CN" b="1" dirty="0"/>
          </a:p>
          <a:p>
            <a:pPr lvl="1"/>
            <a:r>
              <a:rPr lang="en-US" altLang="zh-CN" b="1" dirty="0"/>
              <a:t>IV.</a:t>
            </a:r>
            <a:r>
              <a:rPr lang="zh-CN" altLang="en-US" b="1" dirty="0"/>
              <a:t> </a:t>
            </a:r>
            <a:r>
              <a:rPr lang="en-US" altLang="zh-CN" b="1" dirty="0"/>
              <a:t>Streaming</a:t>
            </a:r>
            <a:r>
              <a:rPr lang="zh-CN" altLang="en-US" b="1" dirty="0"/>
              <a:t>计算</a:t>
            </a:r>
            <a:endParaRPr lang="en-US" altLang="zh-CN" b="1" dirty="0"/>
          </a:p>
          <a:p>
            <a:pPr lvl="1"/>
            <a:r>
              <a:rPr lang="en-US" altLang="zh-CN" b="1" dirty="0"/>
              <a:t>V.</a:t>
            </a:r>
            <a:r>
              <a:rPr lang="zh-CN" altLang="en-US" b="1" dirty="0"/>
              <a:t> 项目展示</a:t>
            </a:r>
            <a:endParaRPr lang="en-US" altLang="zh-CN" b="1" dirty="0"/>
          </a:p>
        </p:txBody>
      </p:sp>
      <p:sp>
        <p:nvSpPr>
          <p:cNvPr id="4" name="标题 1"/>
          <p:cNvSpPr txBox="1">
            <a:spLocks/>
          </p:cNvSpPr>
          <p:nvPr/>
        </p:nvSpPr>
        <p:spPr>
          <a:xfrm>
            <a:off x="4222750" y="1162050"/>
            <a:ext cx="3907748" cy="146050"/>
          </a:xfrm>
          <a:prstGeom prst="rect">
            <a:avLst/>
          </a:prstGeom>
          <a:solidFill>
            <a:srgbClr val="6F0E6F"/>
          </a:solidFill>
        </p:spPr>
        <p:txBody>
          <a:bodyPr vert="horz" lIns="91440" tIns="45720" rIns="91440" bIns="45720" rtlCol="0" anchor="ctr">
            <a:normAutofit fontScale="25000" lnSpcReduction="20000"/>
          </a:bodyPr>
          <a:lstStyle>
            <a:lvl1pPr algn="ctr" defTabSz="685800" rtl="0" eaLnBrk="1" latinLnBrk="0" hangingPunct="1">
              <a:lnSpc>
                <a:spcPct val="90000"/>
              </a:lnSpc>
              <a:spcBef>
                <a:spcPct val="0"/>
              </a:spcBef>
              <a:buNone/>
              <a:defRPr sz="2700" b="1" kern="1200">
                <a:solidFill>
                  <a:srgbClr val="6F0E6F"/>
                </a:solidFill>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a:t>
            </a:fld>
            <a:endParaRPr lang="zh-CN" altLang="en-US"/>
          </a:p>
        </p:txBody>
      </p:sp>
    </p:spTree>
    <p:extLst>
      <p:ext uri="{BB962C8B-B14F-4D97-AF65-F5344CB8AC3E}">
        <p14:creationId xmlns:p14="http://schemas.microsoft.com/office/powerpoint/2010/main" val="238577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a:t>
            </a:r>
            <a:r>
              <a:rPr lang="zh-CN" altLang="en-US" dirty="0"/>
              <a:t> 需求分析</a:t>
            </a:r>
          </a:p>
        </p:txBody>
      </p:sp>
      <p:sp>
        <p:nvSpPr>
          <p:cNvPr id="3" name="内容占位符 2"/>
          <p:cNvSpPr>
            <a:spLocks noGrp="1"/>
          </p:cNvSpPr>
          <p:nvPr>
            <p:ph idx="1"/>
          </p:nvPr>
        </p:nvSpPr>
        <p:spPr/>
        <p:txBody>
          <a:bodyPr/>
          <a:lstStyle/>
          <a:p>
            <a:r>
              <a:rPr lang="zh-CN" altLang="en-US" sz="1800" dirty="0">
                <a:latin typeface="+mn-ea"/>
              </a:rPr>
              <a:t>业务场景</a:t>
            </a:r>
            <a:endParaRPr lang="en-US" altLang="zh-CN" sz="1800" dirty="0">
              <a:latin typeface="+mn-ea"/>
            </a:endParaRPr>
          </a:p>
          <a:p>
            <a:pPr lvl="1"/>
            <a:r>
              <a:rPr lang="zh-CN" altLang="en-US" sz="1600" dirty="0"/>
              <a:t>帮助科研工作者了解最近⼀段时间 </a:t>
            </a:r>
            <a:r>
              <a:rPr lang="en-US" altLang="zh-CN" sz="1600" dirty="0"/>
              <a:t>CS </a:t>
            </a:r>
            <a:r>
              <a:rPr lang="zh-CN" altLang="en-US" sz="1600" dirty="0"/>
              <a:t>的热门领域，各个领域热度的变化，对于某个单独的领域，希望知道该领域的热门文章和作者</a:t>
            </a:r>
            <a:endParaRPr lang="en-US" altLang="zh-CN" sz="1600" dirty="0">
              <a:latin typeface="+mn-ea"/>
            </a:endParaRPr>
          </a:p>
          <a:p>
            <a:endParaRPr lang="en-US" altLang="zh-CN" sz="1800" dirty="0">
              <a:latin typeface="+mn-ea"/>
            </a:endParaRPr>
          </a:p>
          <a:p>
            <a:r>
              <a:rPr lang="zh-CN" altLang="en-US" sz="1800" dirty="0">
                <a:latin typeface="+mn-ea"/>
              </a:rPr>
              <a:t>研究前提</a:t>
            </a:r>
            <a:endParaRPr lang="en-US" altLang="zh-CN" sz="1800" dirty="0">
              <a:latin typeface="+mn-ea"/>
            </a:endParaRPr>
          </a:p>
          <a:p>
            <a:pPr lvl="1"/>
            <a:r>
              <a:rPr lang="ja-JP" altLang="en-US" sz="1650">
                <a:latin typeface="+mn-ea"/>
              </a:rPr>
              <a:t>某个领域的热门程度和该领域在特定时间段内产出的论文数量相关</a:t>
            </a:r>
          </a:p>
          <a:p>
            <a:pPr lvl="1"/>
            <a:r>
              <a:rPr lang="ja-JP" altLang="en-US" sz="1650">
                <a:latin typeface="+mn-ea"/>
              </a:rPr>
              <a:t>某个作者的热门程度和该作者的论文被引用数量相关</a:t>
            </a:r>
          </a:p>
          <a:p>
            <a:pPr marL="0" indent="0">
              <a:buNone/>
            </a:pPr>
            <a:endParaRPr lang="en-US" altLang="zh-CN" sz="1800" dirty="0">
              <a:latin typeface="+mn-ea"/>
            </a:endParaRPr>
          </a:p>
          <a:p>
            <a:r>
              <a:rPr lang="zh-CN" altLang="en-US" sz="1800" dirty="0">
                <a:latin typeface="+mn-ea"/>
              </a:rPr>
              <a:t>具体问题</a:t>
            </a:r>
            <a:endParaRPr lang="en-US" altLang="zh-CN" sz="1800" dirty="0">
              <a:latin typeface="+mn-ea"/>
            </a:endParaRPr>
          </a:p>
          <a:p>
            <a:pPr lvl="1"/>
            <a:r>
              <a:rPr lang="zh-CN" altLang="en-US" sz="1600" dirty="0">
                <a:latin typeface="+mn-ea"/>
              </a:rPr>
              <a:t>统计特定时间段内的热度靠前的领域，以及各领域的热度比较</a:t>
            </a:r>
            <a:endParaRPr lang="en-US" altLang="zh-CN" sz="1600" dirty="0">
              <a:latin typeface="+mn-ea"/>
            </a:endParaRPr>
          </a:p>
          <a:p>
            <a:pPr lvl="1"/>
            <a:r>
              <a:rPr lang="zh-CN" altLang="en-US" sz="1600" dirty="0">
                <a:latin typeface="+mn-ea"/>
              </a:rPr>
              <a:t>统计某领域在特定时间段的论文发表数量变化趋势</a:t>
            </a:r>
            <a:endParaRPr lang="en-US" altLang="zh-CN" sz="1600" dirty="0">
              <a:latin typeface="+mn-ea"/>
            </a:endParaRPr>
          </a:p>
          <a:p>
            <a:pPr lvl="1"/>
            <a:r>
              <a:rPr lang="zh-CN" altLang="en-US" sz="1600" dirty="0">
                <a:latin typeface="+mn-ea"/>
              </a:rPr>
              <a:t>探究某领域在特定时间段的热门文章和作者</a:t>
            </a:r>
            <a:endParaRPr lang="en-US" altLang="zh-CN" sz="1600" dirty="0">
              <a:latin typeface="+mn-ea"/>
            </a:endParaRPr>
          </a:p>
          <a:p>
            <a:pPr lvl="1"/>
            <a:r>
              <a:rPr lang="zh-CN" altLang="en-US" sz="1600" dirty="0">
                <a:latin typeface="+mn-ea"/>
              </a:rPr>
              <a:t>分析各领域热度变化趋势</a:t>
            </a:r>
            <a:endParaRPr lang="en-US" altLang="zh-CN" sz="160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3</a:t>
            </a:fld>
            <a:endParaRPr lang="zh-CN" altLang="en-US"/>
          </a:p>
        </p:txBody>
      </p:sp>
    </p:spTree>
    <p:extLst>
      <p:ext uri="{BB962C8B-B14F-4D97-AF65-F5344CB8AC3E}">
        <p14:creationId xmlns:p14="http://schemas.microsoft.com/office/powerpoint/2010/main" val="3748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a:t>
            </a:r>
            <a:r>
              <a:rPr lang="zh-CN" altLang="en-US" dirty="0"/>
              <a:t> 整体架构</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4</a:t>
            </a:fld>
            <a:endParaRPr lang="zh-CN" altLang="en-US"/>
          </a:p>
        </p:txBody>
      </p:sp>
      <p:pic>
        <p:nvPicPr>
          <p:cNvPr id="7" name="spark.jpg" descr="spark.jpg">
            <a:extLst>
              <a:ext uri="{FF2B5EF4-FFF2-40B4-BE49-F238E27FC236}">
                <a16:creationId xmlns:a16="http://schemas.microsoft.com/office/drawing/2014/main" id="{D4315CD3-9735-4AC6-8C92-6BF26E829243}"/>
              </a:ext>
            </a:extLst>
          </p:cNvPr>
          <p:cNvPicPr>
            <a:picLocks noChangeAspect="1"/>
          </p:cNvPicPr>
          <p:nvPr/>
        </p:nvPicPr>
        <p:blipFill>
          <a:blip r:embed="rId3"/>
          <a:stretch>
            <a:fillRect/>
          </a:stretch>
        </p:blipFill>
        <p:spPr>
          <a:xfrm>
            <a:off x="3900291" y="2412061"/>
            <a:ext cx="1184084" cy="888063"/>
          </a:xfrm>
          <a:prstGeom prst="rect">
            <a:avLst/>
          </a:prstGeom>
          <a:ln w="12700">
            <a:miter lim="400000"/>
          </a:ln>
        </p:spPr>
      </p:pic>
      <p:graphicFrame>
        <p:nvGraphicFramePr>
          <p:cNvPr id="10" name="图示 9">
            <a:extLst>
              <a:ext uri="{FF2B5EF4-FFF2-40B4-BE49-F238E27FC236}">
                <a16:creationId xmlns:a16="http://schemas.microsoft.com/office/drawing/2014/main" id="{608FA043-1B3D-4026-A862-CD84BFCBDEA2}"/>
              </a:ext>
            </a:extLst>
          </p:cNvPr>
          <p:cNvGraphicFramePr/>
          <p:nvPr>
            <p:extLst>
              <p:ext uri="{D42A27DB-BD31-4B8C-83A1-F6EECF244321}">
                <p14:modId xmlns:p14="http://schemas.microsoft.com/office/powerpoint/2010/main" val="1603826080"/>
              </p:ext>
            </p:extLst>
          </p:nvPr>
        </p:nvGraphicFramePr>
        <p:xfrm>
          <a:off x="207094" y="3214011"/>
          <a:ext cx="8570479" cy="1067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图片 10">
            <a:extLst>
              <a:ext uri="{FF2B5EF4-FFF2-40B4-BE49-F238E27FC236}">
                <a16:creationId xmlns:a16="http://schemas.microsoft.com/office/drawing/2014/main" id="{FA6871B1-6E19-4AC7-B6E6-5E32F3D90BF0}"/>
              </a:ext>
            </a:extLst>
          </p:cNvPr>
          <p:cNvPicPr>
            <a:picLocks noChangeAspect="1"/>
          </p:cNvPicPr>
          <p:nvPr/>
        </p:nvPicPr>
        <p:blipFill>
          <a:blip r:embed="rId9"/>
          <a:stretch>
            <a:fillRect/>
          </a:stretch>
        </p:blipFill>
        <p:spPr>
          <a:xfrm>
            <a:off x="293588" y="4027732"/>
            <a:ext cx="1305711" cy="372087"/>
          </a:xfrm>
          <a:prstGeom prst="rect">
            <a:avLst/>
          </a:prstGeom>
        </p:spPr>
      </p:pic>
      <p:pic>
        <p:nvPicPr>
          <p:cNvPr id="12" name="图片 11">
            <a:extLst>
              <a:ext uri="{FF2B5EF4-FFF2-40B4-BE49-F238E27FC236}">
                <a16:creationId xmlns:a16="http://schemas.microsoft.com/office/drawing/2014/main" id="{A963F71D-3EEE-40A1-AB48-329D43F5C31B}"/>
              </a:ext>
            </a:extLst>
          </p:cNvPr>
          <p:cNvPicPr>
            <a:picLocks noChangeAspect="1"/>
          </p:cNvPicPr>
          <p:nvPr/>
        </p:nvPicPr>
        <p:blipFill>
          <a:blip r:embed="rId10"/>
          <a:stretch>
            <a:fillRect/>
          </a:stretch>
        </p:blipFill>
        <p:spPr>
          <a:xfrm>
            <a:off x="293588" y="3620983"/>
            <a:ext cx="893727" cy="328307"/>
          </a:xfrm>
          <a:prstGeom prst="rect">
            <a:avLst/>
          </a:prstGeom>
        </p:spPr>
      </p:pic>
      <p:pic>
        <p:nvPicPr>
          <p:cNvPr id="13" name="图片 12">
            <a:extLst>
              <a:ext uri="{FF2B5EF4-FFF2-40B4-BE49-F238E27FC236}">
                <a16:creationId xmlns:a16="http://schemas.microsoft.com/office/drawing/2014/main" id="{8874FA38-7EE4-4DB2-B8C3-8CFE6C7A3D74}"/>
              </a:ext>
            </a:extLst>
          </p:cNvPr>
          <p:cNvPicPr>
            <a:picLocks noChangeAspect="1"/>
          </p:cNvPicPr>
          <p:nvPr/>
        </p:nvPicPr>
        <p:blipFill>
          <a:blip r:embed="rId11"/>
          <a:stretch>
            <a:fillRect/>
          </a:stretch>
        </p:blipFill>
        <p:spPr>
          <a:xfrm>
            <a:off x="304441" y="3099411"/>
            <a:ext cx="890399" cy="443130"/>
          </a:xfrm>
          <a:prstGeom prst="rect">
            <a:avLst/>
          </a:prstGeom>
        </p:spPr>
      </p:pic>
      <p:sp>
        <p:nvSpPr>
          <p:cNvPr id="16" name="AutoShape 6" descr="Spring">
            <a:extLst>
              <a:ext uri="{FF2B5EF4-FFF2-40B4-BE49-F238E27FC236}">
                <a16:creationId xmlns:a16="http://schemas.microsoft.com/office/drawing/2014/main" id="{24E9C505-07B4-4549-8A37-41E92919022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Spring">
            <a:extLst>
              <a:ext uri="{FF2B5EF4-FFF2-40B4-BE49-F238E27FC236}">
                <a16:creationId xmlns:a16="http://schemas.microsoft.com/office/drawing/2014/main" id="{016F7307-3BEC-4E8B-BF79-3595577C01F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形 21">
            <a:extLst>
              <a:ext uri="{FF2B5EF4-FFF2-40B4-BE49-F238E27FC236}">
                <a16:creationId xmlns:a16="http://schemas.microsoft.com/office/drawing/2014/main" id="{4BD6170F-A7A1-452D-9399-D63F89492C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10936" y="2618868"/>
            <a:ext cx="1726655" cy="443083"/>
          </a:xfrm>
          <a:prstGeom prst="rect">
            <a:avLst/>
          </a:prstGeom>
        </p:spPr>
      </p:pic>
      <p:pic>
        <p:nvPicPr>
          <p:cNvPr id="24" name="图形 23">
            <a:extLst>
              <a:ext uri="{FF2B5EF4-FFF2-40B4-BE49-F238E27FC236}">
                <a16:creationId xmlns:a16="http://schemas.microsoft.com/office/drawing/2014/main" id="{7FF768C2-CDDC-42AF-A6D2-E2BFDA4AE77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11271" y="4240931"/>
            <a:ext cx="761070" cy="661800"/>
          </a:xfrm>
          <a:prstGeom prst="rect">
            <a:avLst/>
          </a:prstGeom>
        </p:spPr>
      </p:pic>
      <p:pic>
        <p:nvPicPr>
          <p:cNvPr id="14" name="图片 13">
            <a:extLst>
              <a:ext uri="{FF2B5EF4-FFF2-40B4-BE49-F238E27FC236}">
                <a16:creationId xmlns:a16="http://schemas.microsoft.com/office/drawing/2014/main" id="{74355891-BEE1-445B-B812-FFFC2B18ADB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88135" y="4213775"/>
            <a:ext cx="1033434" cy="688956"/>
          </a:xfrm>
          <a:prstGeom prst="rect">
            <a:avLst/>
          </a:prstGeom>
        </p:spPr>
      </p:pic>
    </p:spTree>
    <p:extLst>
      <p:ext uri="{BB962C8B-B14F-4D97-AF65-F5344CB8AC3E}">
        <p14:creationId xmlns:p14="http://schemas.microsoft.com/office/powerpoint/2010/main" val="428583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数据源</a:t>
            </a:r>
          </a:p>
        </p:txBody>
      </p:sp>
      <p:sp>
        <p:nvSpPr>
          <p:cNvPr id="3" name="内容占位符 2"/>
          <p:cNvSpPr>
            <a:spLocks noGrp="1"/>
          </p:cNvSpPr>
          <p:nvPr>
            <p:ph idx="1"/>
          </p:nvPr>
        </p:nvSpPr>
        <p:spPr>
          <a:xfrm>
            <a:off x="419667" y="1393370"/>
            <a:ext cx="4151544" cy="3699172"/>
          </a:xfrm>
        </p:spPr>
        <p:txBody>
          <a:bodyPr>
            <a:noAutofit/>
          </a:bodyPr>
          <a:lstStyle/>
          <a:p>
            <a:r>
              <a:rPr lang="zh-CN" altLang="en-US" sz="1500" dirty="0"/>
              <a:t>数据目标</a:t>
            </a:r>
            <a:endParaRPr lang="en-US" altLang="zh-CN" sz="1500" dirty="0"/>
          </a:p>
          <a:p>
            <a:pPr lvl="1"/>
            <a:r>
              <a:rPr lang="zh-CN" altLang="en-US" dirty="0"/>
              <a:t>爬取特定网站自</a:t>
            </a:r>
            <a:r>
              <a:rPr lang="en-US" altLang="zh-CN" dirty="0"/>
              <a:t>2000</a:t>
            </a:r>
            <a:r>
              <a:rPr lang="zh-CN" altLang="en-US" dirty="0"/>
              <a:t>年以来的论文数据</a:t>
            </a:r>
            <a:endParaRPr lang="en-US" altLang="zh-CN" dirty="0"/>
          </a:p>
          <a:p>
            <a:pPr lvl="1"/>
            <a:r>
              <a:rPr lang="zh-CN" altLang="en-US" dirty="0"/>
              <a:t>目标网站 </a:t>
            </a:r>
            <a:endParaRPr lang="en-US" altLang="zh-CN" dirty="0"/>
          </a:p>
          <a:p>
            <a:pPr lvl="2"/>
            <a:r>
              <a:rPr lang="en-US" altLang="zh-CN" dirty="0"/>
              <a:t>Arxiv</a:t>
            </a:r>
          </a:p>
          <a:p>
            <a:pPr lvl="2"/>
            <a:r>
              <a:rPr lang="en-US" altLang="zh-CN" dirty="0"/>
              <a:t>IEEE Xplore</a:t>
            </a:r>
          </a:p>
          <a:p>
            <a:pPr lvl="2"/>
            <a:r>
              <a:rPr lang="en-US" altLang="zh-CN" dirty="0"/>
              <a:t>ACM Digital Library</a:t>
            </a:r>
          </a:p>
          <a:p>
            <a:endParaRPr lang="en-US" altLang="zh-CN" sz="1500" dirty="0"/>
          </a:p>
          <a:p>
            <a:r>
              <a:rPr lang="zh-CN" altLang="en-US" sz="1500" dirty="0"/>
              <a:t>数据规模</a:t>
            </a:r>
            <a:endParaRPr lang="en-US" altLang="zh-CN" sz="1500" dirty="0"/>
          </a:p>
          <a:p>
            <a:pPr lvl="1"/>
            <a:r>
              <a:rPr lang="en-US" altLang="zh-CN" b="1" dirty="0"/>
              <a:t>ACM Digital Lib    400,000</a:t>
            </a:r>
          </a:p>
          <a:p>
            <a:pPr lvl="1"/>
            <a:r>
              <a:rPr lang="en-US" altLang="zh-CN" b="1" dirty="0" err="1"/>
              <a:t>Arxiv</a:t>
            </a:r>
            <a:r>
              <a:rPr lang="en-US" altLang="zh-CN" dirty="0"/>
              <a:t>                     </a:t>
            </a:r>
            <a:r>
              <a:rPr lang="en-US" altLang="zh-CN" b="1" dirty="0"/>
              <a:t>300,000</a:t>
            </a:r>
          </a:p>
          <a:p>
            <a:pPr lvl="1"/>
            <a:r>
              <a:rPr lang="en-US" altLang="zh-CN" b="1" dirty="0"/>
              <a:t>IEEE                       400,000 </a:t>
            </a: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5</a:t>
            </a:fld>
            <a:endParaRPr lang="zh-CN" altLang="en-US"/>
          </a:p>
        </p:txBody>
      </p:sp>
      <p:pic>
        <p:nvPicPr>
          <p:cNvPr id="12" name="图片 11">
            <a:extLst>
              <a:ext uri="{FF2B5EF4-FFF2-40B4-BE49-F238E27FC236}">
                <a16:creationId xmlns:a16="http://schemas.microsoft.com/office/drawing/2014/main" id="{BE4D71C4-92D1-41BB-9A80-C774723F248A}"/>
              </a:ext>
            </a:extLst>
          </p:cNvPr>
          <p:cNvPicPr>
            <a:picLocks noChangeAspect="1"/>
          </p:cNvPicPr>
          <p:nvPr/>
        </p:nvPicPr>
        <p:blipFill>
          <a:blip r:embed="rId3"/>
          <a:stretch>
            <a:fillRect/>
          </a:stretch>
        </p:blipFill>
        <p:spPr>
          <a:xfrm>
            <a:off x="3397246" y="3220898"/>
            <a:ext cx="1305711" cy="372087"/>
          </a:xfrm>
          <a:prstGeom prst="rect">
            <a:avLst/>
          </a:prstGeom>
        </p:spPr>
      </p:pic>
      <p:pic>
        <p:nvPicPr>
          <p:cNvPr id="13" name="图片 12">
            <a:extLst>
              <a:ext uri="{FF2B5EF4-FFF2-40B4-BE49-F238E27FC236}">
                <a16:creationId xmlns:a16="http://schemas.microsoft.com/office/drawing/2014/main" id="{CAE6C27A-E761-4AFE-A43B-9BF1FFA6D4E0}"/>
              </a:ext>
            </a:extLst>
          </p:cNvPr>
          <p:cNvPicPr>
            <a:picLocks noChangeAspect="1"/>
          </p:cNvPicPr>
          <p:nvPr/>
        </p:nvPicPr>
        <p:blipFill>
          <a:blip r:embed="rId4"/>
          <a:stretch>
            <a:fillRect/>
          </a:stretch>
        </p:blipFill>
        <p:spPr>
          <a:xfrm>
            <a:off x="3397246" y="2814149"/>
            <a:ext cx="893727" cy="328307"/>
          </a:xfrm>
          <a:prstGeom prst="rect">
            <a:avLst/>
          </a:prstGeom>
        </p:spPr>
      </p:pic>
      <p:pic>
        <p:nvPicPr>
          <p:cNvPr id="14" name="图片 13">
            <a:extLst>
              <a:ext uri="{FF2B5EF4-FFF2-40B4-BE49-F238E27FC236}">
                <a16:creationId xmlns:a16="http://schemas.microsoft.com/office/drawing/2014/main" id="{C6A580E6-E048-4C44-AA64-DE49995343F7}"/>
              </a:ext>
            </a:extLst>
          </p:cNvPr>
          <p:cNvPicPr>
            <a:picLocks noChangeAspect="1"/>
          </p:cNvPicPr>
          <p:nvPr/>
        </p:nvPicPr>
        <p:blipFill>
          <a:blip r:embed="rId5"/>
          <a:stretch>
            <a:fillRect/>
          </a:stretch>
        </p:blipFill>
        <p:spPr>
          <a:xfrm>
            <a:off x="3408099" y="2292577"/>
            <a:ext cx="890399" cy="443130"/>
          </a:xfrm>
          <a:prstGeom prst="rect">
            <a:avLst/>
          </a:prstGeom>
        </p:spPr>
      </p:pic>
      <p:sp>
        <p:nvSpPr>
          <p:cNvPr id="6" name="TextBox 5">
            <a:extLst>
              <a:ext uri="{FF2B5EF4-FFF2-40B4-BE49-F238E27FC236}">
                <a16:creationId xmlns:a16="http://schemas.microsoft.com/office/drawing/2014/main" id="{D4302734-07C4-824F-99FB-3D8DAA472B0B}"/>
              </a:ext>
            </a:extLst>
          </p:cNvPr>
          <p:cNvSpPr txBox="1"/>
          <p:nvPr/>
        </p:nvSpPr>
        <p:spPr>
          <a:xfrm>
            <a:off x="5463241" y="1393370"/>
            <a:ext cx="2995449" cy="2652008"/>
          </a:xfrm>
          <a:prstGeom prst="rect">
            <a:avLst/>
          </a:prstGeom>
          <a:noFill/>
        </p:spPr>
        <p:txBody>
          <a:bodyPr wrap="square" rtlCol="0">
            <a:spAutoFit/>
          </a:bodyPr>
          <a:lstStyle/>
          <a:p>
            <a:pPr marL="171450" lvl="0" indent="-171450" defTabSz="685800">
              <a:lnSpc>
                <a:spcPts val="2160"/>
              </a:lnSpc>
              <a:spcBef>
                <a:spcPts val="750"/>
              </a:spcBef>
              <a:buFont typeface="Arial" panose="020B0604020202020204" pitchFamily="34" charset="0"/>
              <a:buChar char="•"/>
            </a:pPr>
            <a:r>
              <a:rPr lang="zh-CN" altLang="en-US" sz="1500" dirty="0">
                <a:solidFill>
                  <a:prstClr val="black"/>
                </a:solidFill>
                <a:latin typeface="微软雅黑" panose="020B0503020204020204" pitchFamily="34" charset="-122"/>
                <a:ea typeface="微软雅黑" panose="020B0503020204020204" pitchFamily="34" charset="-122"/>
              </a:rPr>
              <a:t>数据内容</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Title —— </a:t>
            </a:r>
            <a:r>
              <a:rPr lang="zh-CN" altLang="en-US" sz="1500" dirty="0">
                <a:solidFill>
                  <a:prstClr val="black"/>
                </a:solidFill>
                <a:latin typeface="微软雅黑" panose="020B0503020204020204" pitchFamily="34" charset="-122"/>
                <a:ea typeface="微软雅黑" panose="020B0503020204020204" pitchFamily="34" charset="-122"/>
              </a:rPr>
              <a:t>论文题目</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Authors —— </a:t>
            </a:r>
            <a:r>
              <a:rPr lang="zh-CN" altLang="en-US" sz="1500" dirty="0">
                <a:solidFill>
                  <a:prstClr val="black"/>
                </a:solidFill>
                <a:latin typeface="微软雅黑" panose="020B0503020204020204" pitchFamily="34" charset="-122"/>
                <a:ea typeface="微软雅黑" panose="020B0503020204020204" pitchFamily="34" charset="-122"/>
              </a:rPr>
              <a:t>作者</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Month —— </a:t>
            </a:r>
            <a:r>
              <a:rPr lang="zh-CN" altLang="en-US" sz="1500" dirty="0">
                <a:solidFill>
                  <a:prstClr val="black"/>
                </a:solidFill>
                <a:latin typeface="微软雅黑" panose="020B0503020204020204" pitchFamily="34" charset="-122"/>
                <a:ea typeface="微软雅黑" panose="020B0503020204020204" pitchFamily="34" charset="-122"/>
              </a:rPr>
              <a:t>发表月份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Year —— </a:t>
            </a:r>
            <a:r>
              <a:rPr lang="zh-CN" altLang="en-US" sz="1500" dirty="0">
                <a:solidFill>
                  <a:prstClr val="black"/>
                </a:solidFill>
                <a:latin typeface="微软雅黑" panose="020B0503020204020204" pitchFamily="34" charset="-122"/>
                <a:ea typeface="微软雅黑" panose="020B0503020204020204" pitchFamily="34" charset="-122"/>
              </a:rPr>
              <a:t>发表年份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Subjects —— </a:t>
            </a:r>
            <a:r>
              <a:rPr lang="zh-CN" altLang="en-US" sz="1500" dirty="0">
                <a:solidFill>
                  <a:prstClr val="black"/>
                </a:solidFill>
                <a:latin typeface="微软雅黑" panose="020B0503020204020204" pitchFamily="34" charset="-122"/>
                <a:ea typeface="微软雅黑" panose="020B0503020204020204" pitchFamily="34" charset="-122"/>
              </a:rPr>
              <a:t>主题（领域）</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Citation —— </a:t>
            </a:r>
            <a:r>
              <a:rPr lang="zh-CN" altLang="en-US" sz="1500" dirty="0">
                <a:solidFill>
                  <a:prstClr val="black"/>
                </a:solidFill>
                <a:latin typeface="微软雅黑" panose="020B0503020204020204" pitchFamily="34" charset="-122"/>
                <a:ea typeface="微软雅黑" panose="020B0503020204020204" pitchFamily="34" charset="-122"/>
              </a:rPr>
              <a:t>引用数量</a:t>
            </a:r>
            <a:endParaRPr lang="en-US" altLang="zh-CN" sz="1500" dirty="0">
              <a:solidFill>
                <a:prstClr val="black"/>
              </a:solidFill>
              <a:latin typeface="微软雅黑" panose="020B0503020204020204" pitchFamily="34" charset="-122"/>
              <a:ea typeface="微软雅黑" panose="020B0503020204020204" pitchFamily="34" charset="-122"/>
            </a:endParaRPr>
          </a:p>
          <a:p>
            <a:endParaRPr lang="en-CN" dirty="0"/>
          </a:p>
        </p:txBody>
      </p:sp>
      <p:pic>
        <p:nvPicPr>
          <p:cNvPr id="10" name="图片 5">
            <a:extLst>
              <a:ext uri="{FF2B5EF4-FFF2-40B4-BE49-F238E27FC236}">
                <a16:creationId xmlns:a16="http://schemas.microsoft.com/office/drawing/2014/main" id="{23C8ACE4-38C4-DD4B-ACC0-0C076D83A9EA}"/>
              </a:ext>
            </a:extLst>
          </p:cNvPr>
          <p:cNvPicPr>
            <a:picLocks noChangeAspect="1"/>
          </p:cNvPicPr>
          <p:nvPr/>
        </p:nvPicPr>
        <p:blipFill rotWithShape="1">
          <a:blip r:embed="rId6">
            <a:extLst>
              <a:ext uri="{28A0092B-C50C-407E-A947-70E740481C1C}">
                <a14:useLocalDpi xmlns:a14="http://schemas.microsoft.com/office/drawing/2010/main" val="0"/>
              </a:ext>
            </a:extLst>
          </a:blip>
          <a:srcRect r="31310"/>
          <a:stretch/>
        </p:blipFill>
        <p:spPr>
          <a:xfrm>
            <a:off x="5331495" y="3962947"/>
            <a:ext cx="3734684" cy="2421766"/>
          </a:xfrm>
          <a:prstGeom prst="rect">
            <a:avLst/>
          </a:prstGeom>
        </p:spPr>
      </p:pic>
    </p:spTree>
    <p:extLst>
      <p:ext uri="{BB962C8B-B14F-4D97-AF65-F5344CB8AC3E}">
        <p14:creationId xmlns:p14="http://schemas.microsoft.com/office/powerpoint/2010/main" val="39015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p:txBody>
          <a:bodyPr/>
          <a:lstStyle/>
          <a:p>
            <a:r>
              <a:rPr lang="zh-CN" altLang="en-US" dirty="0"/>
              <a:t>使用 </a:t>
            </a:r>
            <a:r>
              <a:rPr lang="en-US" altLang="zh-CN" dirty="0"/>
              <a:t>Python </a:t>
            </a:r>
            <a:r>
              <a:rPr lang="zh-CN" altLang="en-US" dirty="0"/>
              <a:t>编写爬虫分别对上述三个网站进行爬取</a:t>
            </a:r>
            <a:endParaRPr lang="en-US" altLang="zh-CN" dirty="0"/>
          </a:p>
          <a:p>
            <a:r>
              <a:rPr lang="en-US" altLang="zh-CN" dirty="0" err="1"/>
              <a:t>Arxiv</a:t>
            </a:r>
            <a:r>
              <a:rPr lang="en-US" altLang="zh-CN" dirty="0"/>
              <a:t> </a:t>
            </a:r>
            <a:r>
              <a:rPr lang="zh-CN" altLang="en-US" dirty="0"/>
              <a:t>和 </a:t>
            </a:r>
            <a:r>
              <a:rPr lang="en-US" altLang="zh-CN" dirty="0"/>
              <a:t>ACM Digital Library </a:t>
            </a:r>
            <a:r>
              <a:rPr lang="zh-CN" altLang="en-US" dirty="0"/>
              <a:t>：访问页面 </a:t>
            </a:r>
            <a:r>
              <a:rPr lang="en-US" altLang="zh-CN" dirty="0">
                <a:sym typeface="Wingdings" panose="05000000000000000000" pitchFamily="2" charset="2"/>
              </a:rPr>
              <a:t> </a:t>
            </a:r>
            <a:r>
              <a:rPr lang="zh-CN" altLang="en-US" dirty="0">
                <a:sym typeface="Wingdings" panose="05000000000000000000" pitchFamily="2" charset="2"/>
              </a:rPr>
              <a:t>解析元素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p>
          <a:p>
            <a:r>
              <a:rPr lang="en-US" altLang="zh-CN" dirty="0"/>
              <a:t>IEEE Xplore</a:t>
            </a:r>
            <a:r>
              <a:rPr lang="zh-CN" altLang="en-US" dirty="0"/>
              <a:t>：访问 </a:t>
            </a:r>
            <a:r>
              <a:rPr lang="en-US" altLang="zh-CN" dirty="0"/>
              <a:t>API </a:t>
            </a:r>
            <a:r>
              <a:rPr lang="en-US" altLang="zh-CN" dirty="0">
                <a:sym typeface="Wingdings" panose="05000000000000000000" pitchFamily="2" charset="2"/>
              </a:rPr>
              <a:t> </a:t>
            </a:r>
            <a:r>
              <a:rPr lang="zh-CN" altLang="en-US" dirty="0">
                <a:sym typeface="Wingdings" panose="05000000000000000000" pitchFamily="2" charset="2"/>
              </a:rPr>
              <a:t>解析返回内容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6</a:t>
            </a:fld>
            <a:endParaRPr lang="zh-CN" altLang="en-US"/>
          </a:p>
        </p:txBody>
      </p:sp>
    </p:spTree>
    <p:extLst>
      <p:ext uri="{BB962C8B-B14F-4D97-AF65-F5344CB8AC3E}">
        <p14:creationId xmlns:p14="http://schemas.microsoft.com/office/powerpoint/2010/main" val="1678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由于各个网站关于论文领域分类标准不一致，所以需要对此进行统一处理</a:t>
            </a:r>
            <a:endParaRPr lang="en-US" altLang="zh-CN" dirty="0">
              <a:solidFill>
                <a:prstClr val="black"/>
              </a:solidFill>
            </a:endParaRPr>
          </a:p>
          <a:p>
            <a:pPr lvl="0"/>
            <a:r>
              <a:rPr lang="en-US" altLang="zh-CN" dirty="0" err="1">
                <a:solidFill>
                  <a:prstClr val="black"/>
                </a:solidFill>
              </a:rPr>
              <a:t>Arxiv</a:t>
            </a:r>
            <a:r>
              <a:rPr lang="en-US" altLang="zh-CN" dirty="0">
                <a:solidFill>
                  <a:prstClr val="black"/>
                </a:solidFill>
              </a:rPr>
              <a:t> </a:t>
            </a:r>
            <a:r>
              <a:rPr lang="zh-CN" altLang="en-US" dirty="0">
                <a:solidFill>
                  <a:prstClr val="black"/>
                </a:solidFill>
              </a:rPr>
              <a:t>中可能存在与另外两个网站重复的文章，需要消除重复数据</a:t>
            </a:r>
            <a:endParaRPr lang="en-US" altLang="zh-CN" dirty="0">
              <a:solidFill>
                <a:prstClr val="black"/>
              </a:solidFill>
            </a:endParaRPr>
          </a:p>
          <a:p>
            <a:pPr lvl="0"/>
            <a:r>
              <a:rPr lang="zh-CN" altLang="en-US" dirty="0">
                <a:solidFill>
                  <a:prstClr val="black"/>
                </a:solidFill>
              </a:rPr>
              <a:t>读取爬虫信息，按照数据字段创建</a:t>
            </a:r>
            <a:r>
              <a:rPr lang="en-US" altLang="zh-CN" dirty="0">
                <a:solidFill>
                  <a:prstClr val="black"/>
                </a:solidFill>
              </a:rPr>
              <a:t>csv</a:t>
            </a:r>
            <a:r>
              <a:rPr lang="zh-CN" altLang="en-US" dirty="0">
                <a:solidFill>
                  <a:prstClr val="black"/>
                </a:solidFill>
              </a:rPr>
              <a:t>，将</a:t>
            </a:r>
            <a:r>
              <a:rPr lang="en-US" altLang="zh-CN" dirty="0">
                <a:solidFill>
                  <a:prstClr val="black"/>
                </a:solidFill>
              </a:rPr>
              <a:t>csv</a:t>
            </a:r>
            <a:r>
              <a:rPr lang="zh-CN" altLang="en-US" dirty="0">
                <a:solidFill>
                  <a:prstClr val="black"/>
                </a:solidFill>
              </a:rPr>
              <a:t>存储至</a:t>
            </a:r>
            <a:r>
              <a:rPr lang="en-US" altLang="zh-CN" dirty="0" err="1">
                <a:solidFill>
                  <a:prstClr val="black"/>
                </a:solidFill>
              </a:rPr>
              <a:t>hdfs</a:t>
            </a:r>
            <a:r>
              <a:rPr lang="zh-CN" altLang="en-US" dirty="0">
                <a:solidFill>
                  <a:prstClr val="black"/>
                </a:solidFill>
              </a:rPr>
              <a:t>中</a:t>
            </a:r>
            <a:endParaRPr lang="en-US" altLang="zh-CN" dirty="0">
              <a:solidFill>
                <a:prstClr val="black"/>
              </a:solidFill>
            </a:endParaRPr>
          </a:p>
          <a:p>
            <a:pPr lvl="1"/>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7</a:t>
            </a:fld>
            <a:endParaRPr lang="zh-CN" altLang="en-US"/>
          </a:p>
        </p:txBody>
      </p:sp>
    </p:spTree>
    <p:extLst>
      <p:ext uri="{BB962C8B-B14F-4D97-AF65-F5344CB8AC3E}">
        <p14:creationId xmlns:p14="http://schemas.microsoft.com/office/powerpoint/2010/main" val="329570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目标网站的爬虫限制：</a:t>
            </a:r>
            <a:endParaRPr lang="en-US" altLang="zh-CN" dirty="0">
              <a:solidFill>
                <a:prstClr val="black"/>
              </a:solidFill>
            </a:endParaRPr>
          </a:p>
          <a:p>
            <a:pPr lvl="1"/>
            <a:r>
              <a:rPr lang="zh-CN" altLang="en-US" dirty="0">
                <a:solidFill>
                  <a:prstClr val="black"/>
                </a:solidFill>
              </a:rPr>
              <a:t>设置搜索结果的延迟；开启代理和多线程</a:t>
            </a:r>
            <a:endParaRPr lang="en-US" altLang="zh-CN" dirty="0">
              <a:solidFill>
                <a:prstClr val="black"/>
              </a:solidFill>
            </a:endParaRPr>
          </a:p>
          <a:p>
            <a:pPr lvl="0"/>
            <a:r>
              <a:rPr lang="en-US" altLang="zh-CN" dirty="0" err="1">
                <a:solidFill>
                  <a:prstClr val="black"/>
                </a:solidFill>
              </a:rPr>
              <a:t>Arxiv</a:t>
            </a:r>
            <a:r>
              <a:rPr lang="zh-CN" altLang="en-US" dirty="0">
                <a:solidFill>
                  <a:prstClr val="black"/>
                </a:solidFill>
              </a:rPr>
              <a:t>网站没有引用：</a:t>
            </a:r>
            <a:endParaRPr lang="en-US" altLang="zh-CN" dirty="0">
              <a:solidFill>
                <a:prstClr val="black"/>
              </a:solidFill>
            </a:endParaRPr>
          </a:p>
          <a:p>
            <a:pPr lvl="1"/>
            <a:r>
              <a:rPr lang="zh-CN" altLang="en-US" dirty="0">
                <a:solidFill>
                  <a:prstClr val="black"/>
                </a:solidFill>
              </a:rPr>
              <a:t>引用数量设置为</a:t>
            </a:r>
            <a:r>
              <a:rPr lang="en-US" altLang="zh-CN" dirty="0">
                <a:solidFill>
                  <a:prstClr val="black"/>
                </a:solidFill>
              </a:rPr>
              <a:t>0</a:t>
            </a:r>
          </a:p>
          <a:p>
            <a:pPr lvl="0"/>
            <a:r>
              <a:rPr lang="zh-CN" altLang="en-US" dirty="0">
                <a:solidFill>
                  <a:prstClr val="black"/>
                </a:solidFill>
              </a:rPr>
              <a:t>网页数据量过大：</a:t>
            </a:r>
            <a:endParaRPr lang="en-US" altLang="zh-CN" dirty="0">
              <a:solidFill>
                <a:prstClr val="black"/>
              </a:solidFill>
            </a:endParaRPr>
          </a:p>
          <a:p>
            <a:pPr lvl="1"/>
            <a:r>
              <a:rPr lang="zh-CN" altLang="en-US" dirty="0">
                <a:solidFill>
                  <a:prstClr val="black"/>
                </a:solidFill>
              </a:rPr>
              <a:t>设置每页请求的大小；修改请求时间段的长度；</a:t>
            </a:r>
            <a:endParaRPr lang="en-US" altLang="zh-CN" dirty="0">
              <a:solidFill>
                <a:prstClr val="black"/>
              </a:solidFill>
            </a:endParaRPr>
          </a:p>
          <a:p>
            <a:pPr lvl="1"/>
            <a:endParaRPr lang="en-US" altLang="zh-CN" dirty="0">
              <a:solidFill>
                <a:prstClr val="black"/>
              </a:solidFill>
            </a:endParaRP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8</a:t>
            </a:fld>
            <a:endParaRPr lang="zh-CN" altLang="en-US"/>
          </a:p>
        </p:txBody>
      </p:sp>
    </p:spTree>
    <p:extLst>
      <p:ext uri="{BB962C8B-B14F-4D97-AF65-F5344CB8AC3E}">
        <p14:creationId xmlns:p14="http://schemas.microsoft.com/office/powerpoint/2010/main" val="276570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en-US" altLang="zh-CN" dirty="0"/>
              <a:t>Streaming</a:t>
            </a:r>
            <a:r>
              <a:rPr lang="zh-CN" altLang="en-US" dirty="0"/>
              <a:t>计算</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功能</a:t>
            </a:r>
            <a:r>
              <a:rPr lang="en-US" altLang="zh-CN" dirty="0">
                <a:solidFill>
                  <a:prstClr val="black"/>
                </a:solidFill>
              </a:rPr>
              <a:t>1</a:t>
            </a:r>
          </a:p>
          <a:p>
            <a:pPr lvl="0"/>
            <a:r>
              <a:rPr lang="zh-CN" altLang="en-US" dirty="0">
                <a:solidFill>
                  <a:prstClr val="black"/>
                </a:solidFill>
              </a:rPr>
              <a:t>功能</a:t>
            </a:r>
            <a:r>
              <a:rPr lang="en-US" altLang="zh-CN" dirty="0">
                <a:solidFill>
                  <a:prstClr val="black"/>
                </a:solidFill>
              </a:rPr>
              <a:t>2</a:t>
            </a:r>
          </a:p>
          <a:p>
            <a:pPr lvl="0"/>
            <a:r>
              <a:rPr lang="zh-CN" altLang="en-US" dirty="0">
                <a:solidFill>
                  <a:prstClr val="black"/>
                </a:solidFill>
              </a:rPr>
              <a:t>功能</a:t>
            </a:r>
            <a:r>
              <a:rPr lang="en-US" altLang="zh-CN" dirty="0">
                <a:solidFill>
                  <a:prstClr val="black"/>
                </a:solidFill>
              </a:rPr>
              <a:t>3</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9</a:t>
            </a:fld>
            <a:endParaRPr lang="zh-CN" altLang="en-US"/>
          </a:p>
        </p:txBody>
      </p:sp>
    </p:spTree>
    <p:extLst>
      <p:ext uri="{BB962C8B-B14F-4D97-AF65-F5344CB8AC3E}">
        <p14:creationId xmlns:p14="http://schemas.microsoft.com/office/powerpoint/2010/main" val="3462636847"/>
      </p:ext>
    </p:extLst>
  </p:cSld>
  <p:clrMapOvr>
    <a:masterClrMapping/>
  </p:clrMapOvr>
</p:sld>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 Spark实践展示.pptx" id="{BE20FB54-541B-42FC-AB9F-8AB7B452117C}" vid="{A95A35C6-2C7C-4C18-80DB-18949DEF0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Template>
  <TotalTime>2421</TotalTime>
  <Words>1790</Words>
  <Application>Microsoft Macintosh PowerPoint</Application>
  <PresentationFormat>On-screen Show (4:3)</PresentationFormat>
  <Paragraphs>251</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微软雅黑</vt:lpstr>
      <vt:lpstr>ＭＳ Ｐゴシック</vt:lpstr>
      <vt:lpstr>黑体</vt:lpstr>
      <vt:lpstr>宋体</vt:lpstr>
      <vt:lpstr>Arial</vt:lpstr>
      <vt:lpstr>Calibri</vt:lpstr>
      <vt:lpstr>主题1</vt:lpstr>
      <vt:lpstr>云计算 Streaming 作业实现汇报</vt:lpstr>
      <vt:lpstr>目 录</vt:lpstr>
      <vt:lpstr>I. 需求分析</vt:lpstr>
      <vt:lpstr>II. 整体架构</vt:lpstr>
      <vt:lpstr>III. 数据获取——数据源</vt:lpstr>
      <vt:lpstr>III. 数据获取——网页爬虫</vt:lpstr>
      <vt:lpstr>III. 数据获取——数据预处理</vt:lpstr>
      <vt:lpstr>III. 数据获取——问题和解决方案</vt:lpstr>
      <vt:lpstr>IV. Streaming计算——流准备和监听</vt:lpstr>
      <vt:lpstr>IV. Streaming计算——流计算1</vt:lpstr>
      <vt:lpstr>IV. Streaming计算——流计算2</vt:lpstr>
      <vt:lpstr>IV. Streaming计算——计算结果处理</vt:lpstr>
      <vt:lpstr>IV. 计算步骤——问题和解决方案</vt:lpstr>
      <vt:lpstr>V. 项目展示——领域热度统计</vt:lpstr>
      <vt:lpstr>V. 项目展示——论文数量变化</vt:lpstr>
      <vt:lpstr>V. 项目展示——热门论文和作者</vt:lpstr>
      <vt:lpstr>V. 项目展示——领域热度变化/年度热门领域</vt:lpstr>
      <vt:lpstr>V. 项目展示——运行视频</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 Streaming 设计汇报</dc:title>
  <dc:creator>🙃 BD</dc:creator>
  <cp:lastModifiedBy>Microsoft Office User</cp:lastModifiedBy>
  <cp:revision>79</cp:revision>
  <dcterms:created xsi:type="dcterms:W3CDTF">2020-11-07T15:11:35Z</dcterms:created>
  <dcterms:modified xsi:type="dcterms:W3CDTF">2020-11-22T07:25:57Z</dcterms:modified>
</cp:coreProperties>
</file>