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4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Naan%20Mudhalvan%20Cour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Naan%20Mudhalvan%20Cour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Course.xlsx]Sheet2!PivotTable1</c:name>
    <c:fmtId val="16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 Performance Analysis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dLbl>
          <c:idx val="0"/>
          <c:delete val="1"/>
        </c:dLbl>
      </c:pivotFmt>
      <c:pivotFmt>
        <c:idx val="2"/>
        <c:dLbl>
          <c:idx val="0"/>
          <c:delete val="1"/>
        </c:dLbl>
      </c:pivotFmt>
      <c:pivotFmt>
        <c:idx val="3"/>
        <c:dLbl>
          <c:idx val="0"/>
          <c:delete val="1"/>
        </c:dLbl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656128"/>
        <c:axId val="174703360"/>
      </c:barChart>
      <c:catAx>
        <c:axId val="1746561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74703360"/>
        <c:crosses val="autoZero"/>
        <c:auto val="1"/>
        <c:lblAlgn val="ctr"/>
        <c:lblOffset val="100"/>
        <c:noMultiLvlLbl val="0"/>
      </c:catAx>
      <c:valAx>
        <c:axId val="1747033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74656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Course.xlsx]Sheet2!PivotTable1</c:name>
    <c:fmtId val="13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3.0555555555555555E-2"/>
          <c:y val="0.16990740740740742"/>
          <c:w val="0.82004855643044627"/>
          <c:h val="0.77916666666666667"/>
        </c:manualLayout>
      </c:layout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nskillsbuild.edunetfoundation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-472778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90084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76300" y="3170696"/>
            <a:ext cx="10706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STUDENT NAME</a:t>
            </a: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  </a:t>
            </a:r>
            <a:r>
              <a:rPr lang="en-US" sz="2400" dirty="0" smtClean="0"/>
              <a:t>MADHUMITHA V</a:t>
            </a:r>
            <a:endParaRPr lang="en-US" sz="2400" dirty="0"/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REGISTER NO</a:t>
            </a:r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/>
              <a:t>312216148 </a:t>
            </a:r>
            <a:r>
              <a:rPr lang="en-US" sz="2400" dirty="0"/>
              <a:t>&amp; 52A261EF1839D2BBF20452FD9AA1EDA8</a:t>
            </a:r>
            <a:endParaRPr lang="en-US" sz="2400" dirty="0"/>
          </a:p>
          <a:p>
            <a:r>
              <a: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DEPARTMENT</a:t>
            </a:r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400" dirty="0" smtClean="0"/>
              <a:t>III B.COM (ACCOUNTING &amp; FINANCE)</a:t>
            </a:r>
            <a:endParaRPr lang="en-US" sz="2400" dirty="0"/>
          </a:p>
          <a:p>
            <a:r>
              <a:rPr lang="en-US" sz="24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COLLEGE:  </a:t>
            </a:r>
            <a:r>
              <a:rPr lang="en-US" sz="2400" dirty="0" smtClean="0"/>
              <a:t>SHRI SHANKARLAL SUNDARBAI SHASUN JAIN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76200"/>
            <a:ext cx="9601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</a:t>
            </a:r>
            <a:r>
              <a:rPr sz="4250" spc="2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250" spc="2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"</a:t>
            </a:r>
            <a:r>
              <a:rPr sz="4250" spc="1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WOW</a:t>
            </a:r>
            <a:r>
              <a:rPr lang="en-US" sz="4250" spc="1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"</a:t>
            </a:r>
            <a:r>
              <a:rPr sz="4250" spc="8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sz="4250" spc="1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</a:t>
            </a:r>
            <a:r>
              <a:rPr sz="4250" spc="-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sz="4250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OUR</a:t>
            </a:r>
            <a:r>
              <a:rPr sz="4250" spc="-1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sz="4250" spc="2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SOLUTION</a:t>
            </a:r>
            <a:endParaRPr sz="425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5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990600"/>
            <a:ext cx="9372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3200" b="1" dirty="0" smtClean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   Interactive </a:t>
            </a:r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Dashboards</a:t>
            </a:r>
          </a:p>
          <a:p>
            <a:pPr marL="342900" indent="-342900" algn="just"/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2.  </a:t>
            </a:r>
            <a:r>
              <a:rPr lang="en-IN" sz="3200" b="1" dirty="0" smtClean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 Data </a:t>
            </a:r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Visualization</a:t>
            </a:r>
          </a:p>
          <a:p>
            <a:pPr marL="342900" indent="-342900" algn="just"/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3.  </a:t>
            </a:r>
            <a:r>
              <a:rPr lang="en-IN" sz="3200" b="1" dirty="0" smtClean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 Automated </a:t>
            </a:r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Reporting</a:t>
            </a:r>
          </a:p>
          <a:p>
            <a:pPr marL="342900" indent="-342900" algn="just"/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4.  </a:t>
            </a:r>
            <a:r>
              <a:rPr lang="en-IN" sz="3200" b="1" dirty="0" smtClean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 Predictive </a:t>
            </a:r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Analysis</a:t>
            </a:r>
          </a:p>
          <a:p>
            <a:pPr marL="342900" indent="-342900" algn="just"/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5.  </a:t>
            </a:r>
            <a:r>
              <a:rPr lang="en-IN" sz="3200" b="1" dirty="0" smtClean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 Scorecards </a:t>
            </a:r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and Balanced Scorecards</a:t>
            </a:r>
          </a:p>
          <a:p>
            <a:pPr marL="342900" indent="-342900" algn="just"/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6.  </a:t>
            </a:r>
            <a:r>
              <a:rPr lang="en-IN" sz="3200" b="1" dirty="0" smtClean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 Employee </a:t>
            </a:r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Ranking and Comparison</a:t>
            </a:r>
          </a:p>
          <a:p>
            <a:pPr marL="342900" indent="-342900" algn="just"/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7.  </a:t>
            </a:r>
            <a:r>
              <a:rPr lang="en-IN" sz="3200" b="1" dirty="0" smtClean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 Training </a:t>
            </a:r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and Development Analysis</a:t>
            </a:r>
          </a:p>
          <a:p>
            <a:pPr marL="342900" indent="-342900" algn="just"/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8.  </a:t>
            </a:r>
            <a:r>
              <a:rPr lang="en-IN" sz="3200" b="1" dirty="0" smtClean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 Employee </a:t>
            </a:r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Feedback and Sentiment </a:t>
            </a:r>
            <a:r>
              <a:rPr lang="en-IN" sz="3200" b="1" dirty="0" smtClean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Analysis</a:t>
            </a:r>
            <a:endParaRPr lang="en-IN" sz="3200" b="1" dirty="0">
              <a:solidFill>
                <a:srgbClr val="FFC000"/>
              </a:solidFill>
              <a:latin typeface="Pristina" pitchFamily="66" charset="0"/>
              <a:cs typeface="Times New Roman" pitchFamily="18" charset="0"/>
            </a:endParaRPr>
          </a:p>
          <a:p>
            <a:pPr marL="457200" indent="-457200" algn="just"/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9.  </a:t>
            </a:r>
            <a:r>
              <a:rPr lang="en-IN" sz="3200" b="1" dirty="0" smtClean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 KPI </a:t>
            </a:r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Tracking with Alerts</a:t>
            </a:r>
          </a:p>
          <a:p>
            <a:pPr marL="457200" indent="-457200" algn="just"/>
            <a:r>
              <a:rPr lang="en-IN" sz="3200" b="1" dirty="0">
                <a:solidFill>
                  <a:srgbClr val="FFC000"/>
                </a:solidFill>
                <a:latin typeface="Pristina" pitchFamily="66" charset="0"/>
                <a:cs typeface="Times New Roman" pitchFamily="18" charset="0"/>
              </a:rPr>
              <a:t>10. Data Security and Privacy</a:t>
            </a:r>
            <a:endParaRPr lang="en-IN" sz="3200" b="1" dirty="0">
              <a:solidFill>
                <a:srgbClr val="FFC000"/>
              </a:solidFill>
              <a:latin typeface="Pristina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258" y="-66329"/>
            <a:ext cx="9090025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  <a:cs typeface="Trebuchet MS"/>
              </a:rPr>
              <a:t>M</a:t>
            </a:r>
            <a:r>
              <a:rPr sz="4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  <a:cs typeface="Trebuchet MS"/>
              </a:rPr>
              <a:t>O</a:t>
            </a:r>
            <a:r>
              <a:rPr sz="4800" b="1" spc="-15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  <a:cs typeface="Trebuchet MS"/>
              </a:rPr>
              <a:t>D</a:t>
            </a:r>
            <a:r>
              <a:rPr sz="4800" b="1" spc="-35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  <a:cs typeface="Trebuchet MS"/>
              </a:rPr>
              <a:t>E</a:t>
            </a:r>
            <a:r>
              <a:rPr sz="4800" b="1" spc="-3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  <a:cs typeface="Trebuchet MS"/>
              </a:rPr>
              <a:t>LL</a:t>
            </a:r>
            <a:r>
              <a:rPr sz="4800" b="1" spc="-5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  <a:cs typeface="Trebuchet MS"/>
              </a:rPr>
              <a:t>I</a:t>
            </a:r>
            <a:r>
              <a:rPr sz="4800" b="1" spc="3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  <a:cs typeface="Trebuchet MS"/>
              </a:rPr>
              <a:t>N</a:t>
            </a:r>
            <a:r>
              <a:rPr lang="en-US" sz="4800" b="1" spc="5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  <a:cs typeface="Trebuchet MS"/>
              </a:rPr>
              <a:t>G</a:t>
            </a:r>
            <a:endParaRPr lang="en-US" sz="4800" b="1" spc="5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Ultra Bold" pitchFamily="34" charset="0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endParaRPr sz="4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Ultra Bold" pitchFamily="34" charset="0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487025"/>
            <a:ext cx="1089621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2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DATA COLLECTION: </a:t>
            </a:r>
          </a:p>
          <a:p>
            <a:pPr marL="342900" indent="-342900" algn="just"/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IN" sz="2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sourced from Edunet dashboard. </a:t>
            </a:r>
            <a:endParaRPr lang="en-IN" sz="2400" b="1" i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IN" sz="2400" b="1" i="1" dirty="0">
              <a:solidFill>
                <a:schemeClr val="accent1">
                  <a:lumMod val="40000"/>
                  <a:lumOff val="60000"/>
                </a:schemeClr>
              </a:solidFill>
              <a:latin typeface="Franklin Gothic Medium" pitchFamily="34" charset="0"/>
              <a:cs typeface="Times New Roman" pitchFamily="18" charset="0"/>
            </a:endParaRPr>
          </a:p>
          <a:p>
            <a:pPr marL="342900" indent="-342900" algn="just"/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en-IN" sz="2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 COLLECTION</a:t>
            </a:r>
            <a:r>
              <a:rPr lang="en-IN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/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IN" sz="2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listed </a:t>
            </a:r>
            <a:r>
              <a:rPr lang="en-IN" sz="2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10 features </a:t>
            </a:r>
            <a:r>
              <a:rPr lang="en-IN" sz="2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selected for </a:t>
            </a:r>
            <a:r>
              <a:rPr lang="en-IN" sz="2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analysis.</a:t>
            </a:r>
            <a:r>
              <a:rPr lang="en-IN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/>
            <a:endParaRPr lang="en-IN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IN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IN" sz="2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CLEANING:</a:t>
            </a:r>
          </a:p>
          <a:p>
            <a:pPr marL="342900" indent="-342900" algn="just"/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IN" sz="2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Handling missing values.  </a:t>
            </a:r>
            <a:endParaRPr lang="en-IN" sz="2400" b="1" i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IN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4"/>
            </a:pPr>
            <a:r>
              <a:rPr lang="en-IN" sz="2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CALCULATION OF PERFORMANCE LEVEL</a:t>
            </a:r>
            <a:r>
              <a:rPr lang="en-IN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/>
            <a:r>
              <a:rPr lang="en-IN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IN" sz="2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employee rating to determine performance. </a:t>
            </a:r>
            <a:endParaRPr lang="en-IN" sz="2400" b="1" i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IN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IN" sz="24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 </a:t>
            </a:r>
            <a:r>
              <a:rPr lang="en-IN" sz="2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SUMMARY OF PIVOT LEVEL: </a:t>
            </a:r>
          </a:p>
          <a:p>
            <a:pPr marL="342900" indent="-342900" algn="just"/>
            <a:r>
              <a:rPr lang="en-IN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IN" sz="2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Organizing data using pivot tables. </a:t>
            </a:r>
            <a:endParaRPr lang="en-IN" sz="2400" b="1" i="1" dirty="0" smtClean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en-IN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IN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6.  </a:t>
            </a:r>
            <a:r>
              <a:rPr lang="en-IN" sz="24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VISUALIZATION: </a:t>
            </a:r>
          </a:p>
          <a:p>
            <a:pPr marL="342900" indent="-342900" algn="just"/>
            <a:r>
              <a:rPr lang="en-IN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IN" sz="2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Graphical representation using pivot tables.</a:t>
            </a:r>
            <a:endParaRPr lang="en-IN" sz="2400" b="1" i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76200"/>
            <a:ext cx="9912668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990600"/>
            <a:ext cx="990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Performance Level=IF(AND(Z8</a:t>
            </a:r>
            <a:r>
              <a:rPr lang="en-IN" dirty="0"/>
              <a:t>&gt;=5),"VERY HIGH",IF(AND(Z8&gt;=4),"HIGH",IF(AND(Z8&gt;=3),"MED","LOW")))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350072"/>
              </p:ext>
            </p:extLst>
          </p:nvPr>
        </p:nvGraphicFramePr>
        <p:xfrm>
          <a:off x="838200" y="2133600"/>
          <a:ext cx="9753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576474"/>
              </p:ext>
            </p:extLst>
          </p:nvPr>
        </p:nvGraphicFramePr>
        <p:xfrm>
          <a:off x="1905000" y="1447800"/>
          <a:ext cx="7543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46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2526"/>
            <a:ext cx="10972800" cy="77452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790120"/>
            <a:ext cx="105156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employee data analysis conducted using Excel has provided valuable insights into workforce performance and trends within the organization. By systematically collecting, cleaning, and </a:t>
            </a:r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analysing </a:t>
            </a:r>
            <a:r>
              <a:rPr lang="en-IN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employee data, we have been able to: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Identify Performance Trends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. Highlight Key Metrics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Utilize Advanced Excel </a:t>
            </a:r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 marL="342900" indent="-342900"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Insights: Identified trends in demographics, performance, turnover, and satisfaction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Turnover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Factors: Pinpointed causes of high turnover and areas needing retention strategies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Satisfaction: Highlighted strong and weak points in employee engagement</a:t>
            </a: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Trends: Found correlations between demographics and performance outcomes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b="1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97" y="1619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45028" y="762000"/>
            <a:ext cx="7413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PROJECT</a:t>
            </a:r>
            <a:r>
              <a:rPr sz="4250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 </a:t>
            </a:r>
            <a:r>
              <a:rPr lang="en-US" sz="4250" spc="-8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 </a:t>
            </a:r>
            <a:r>
              <a:rPr sz="4250" spc="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TITLE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90084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6" y="6410327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2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Rockwell Extra Bold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Rockwell Extra Bold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9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6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1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85254" y="3248025"/>
            <a:ext cx="4804121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2123" y="809625"/>
            <a:ext cx="3298826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FFC000"/>
                </a:solidFill>
                <a:effectLst/>
                <a:latin typeface="Bookman Old Style" pitchFamily="18" charset="0"/>
              </a:rPr>
              <a:t>A</a:t>
            </a:r>
            <a:r>
              <a:rPr spc="-5" dirty="0">
                <a:solidFill>
                  <a:srgbClr val="FFC000"/>
                </a:solidFill>
                <a:effectLst/>
                <a:latin typeface="Bookman Old Style" pitchFamily="18" charset="0"/>
              </a:rPr>
              <a:t>G</a:t>
            </a:r>
            <a:r>
              <a:rPr spc="-35" dirty="0">
                <a:solidFill>
                  <a:srgbClr val="FFC000"/>
                </a:solidFill>
                <a:effectLst/>
                <a:latin typeface="Bookman Old Style" pitchFamily="18" charset="0"/>
              </a:rPr>
              <a:t>E</a:t>
            </a:r>
            <a:r>
              <a:rPr spc="15" dirty="0">
                <a:solidFill>
                  <a:srgbClr val="FFC000"/>
                </a:solidFill>
                <a:effectLst/>
                <a:latin typeface="Bookman Old Style" pitchFamily="18" charset="0"/>
              </a:rPr>
              <a:t>N</a:t>
            </a:r>
            <a:r>
              <a:rPr dirty="0">
                <a:solidFill>
                  <a:srgbClr val="FFC000"/>
                </a:solidFill>
                <a:effectLst/>
                <a:latin typeface="Bookman Old Style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90084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3194459" y="1491006"/>
            <a:ext cx="64084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Microsoft JhengHei Light" pitchFamily="34" charset="-120"/>
                <a:ea typeface="Microsoft JhengHei Light" pitchFamily="34" charset="-12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Microsoft JhengHei Light" pitchFamily="34" charset="-120"/>
                <a:ea typeface="Microsoft JhengHei Light" pitchFamily="34" charset="-12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Microsoft JhengHei Light" pitchFamily="34" charset="-120"/>
                <a:ea typeface="Microsoft JhengHei Light" pitchFamily="34" charset="-12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Microsoft JhengHei Light" pitchFamily="34" charset="-120"/>
                <a:ea typeface="Microsoft JhengHei Light" pitchFamily="34" charset="-12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Microsoft JhengHei Light" pitchFamily="34" charset="-120"/>
                <a:ea typeface="Microsoft JhengHei Light" pitchFamily="34" charset="-12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Microsoft JhengHei Light" pitchFamily="34" charset="-120"/>
              <a:ea typeface="Microsoft JhengHei Light" pitchFamily="34" charset="-12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Microsoft JhengHei Light" pitchFamily="34" charset="-120"/>
                <a:ea typeface="Microsoft JhengHei Light" pitchFamily="34" charset="-12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Microsoft JhengHei Light" pitchFamily="34" charset="-120"/>
                <a:ea typeface="Microsoft JhengHei Light" pitchFamily="34" charset="-12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Microsoft JhengHei Light" pitchFamily="34" charset="-120"/>
                <a:ea typeface="Microsoft JhengHei Light" pitchFamily="34" charset="-12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Microsoft JhengHei Light" pitchFamily="34" charset="-120"/>
              <a:ea typeface="Microsoft JhengHei Light" pitchFamily="34" charset="-12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Microsoft JhengHei Light" pitchFamily="34" charset="-120"/>
                <a:ea typeface="Microsoft JhengHei Light" pitchFamily="34" charset="-12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49" y="226695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152400"/>
            <a:ext cx="876712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90084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04172" y="1143000"/>
            <a:ext cx="92494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</a:rPr>
              <a:t>BACKGROUND: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The </a:t>
            </a:r>
            <a:r>
              <a:rPr lang="en-US" dirty="0">
                <a:latin typeface="Bookman Old Style" pitchFamily="18" charset="0"/>
              </a:rPr>
              <a:t>company is facing challenges with fluctuating employee performance and higher turnover rates despite various HR efforts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</a:rPr>
              <a:t>PROBLEM: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There </a:t>
            </a:r>
            <a:r>
              <a:rPr lang="en-US" dirty="0">
                <a:latin typeface="Bookman Old Style" pitchFamily="18" charset="0"/>
              </a:rPr>
              <a:t>is a lack of clear insights into the factors affecting employee performance and retention, which hampers the effectiveness of HR strategies</a:t>
            </a:r>
            <a:r>
              <a:rPr lang="en-US" dirty="0" smtClean="0">
                <a:latin typeface="Bookman Old Style" pitchFamily="18" charset="0"/>
              </a:rPr>
              <a:t>.</a:t>
            </a:r>
          </a:p>
          <a:p>
            <a:endParaRPr lang="en-US" dirty="0">
              <a:latin typeface="Bookman Old Style" pitchFamily="18" charset="0"/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</a:rPr>
              <a:t>OBJECTIVE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 smtClean="0">
                <a:latin typeface="Bookman Old Style" pitchFamily="18" charset="0"/>
              </a:rPr>
              <a:t>Analyze </a:t>
            </a:r>
            <a:r>
              <a:rPr lang="en-US" dirty="0">
                <a:latin typeface="Bookman Old Style" pitchFamily="18" charset="0"/>
              </a:rPr>
              <a:t>employee data to identify key factors influencing performance and turnover, develop predictive models, and provide actionable recommendations to improve employee satisfaction and retention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</a:rPr>
              <a:t>SCOPE: </a:t>
            </a:r>
            <a:r>
              <a:rPr lang="en-US" dirty="0" smtClean="0">
                <a:latin typeface="Bookman Old Style" pitchFamily="18" charset="0"/>
              </a:rPr>
              <a:t>The </a:t>
            </a:r>
            <a:r>
              <a:rPr lang="en-US" dirty="0">
                <a:latin typeface="Bookman Old Style" pitchFamily="18" charset="0"/>
              </a:rPr>
              <a:t>analysis will focus on employee data from the past three years, including performance reviews and turnover records</a:t>
            </a:r>
            <a:r>
              <a:rPr lang="en-US" dirty="0" smtClean="0">
                <a:latin typeface="Bookman Old Style" pitchFamily="18" charset="0"/>
              </a:rPr>
              <a:t>.</a:t>
            </a:r>
          </a:p>
          <a:p>
            <a:endParaRPr lang="en-US" dirty="0">
              <a:latin typeface="Rockwell Extra Bold" pitchFamily="18" charset="0"/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</a:rPr>
              <a:t>DELIVERABLES: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Rockwell Extra Bold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A </a:t>
            </a:r>
            <a:r>
              <a:rPr lang="en-US" dirty="0">
                <a:latin typeface="Bookman Old Style" pitchFamily="18" charset="0"/>
              </a:rPr>
              <a:t>report with key findings, predictive models, and recommendations for HR improvements</a:t>
            </a:r>
            <a:r>
              <a:rPr lang="en-US" dirty="0" smtClean="0">
                <a:latin typeface="Bookman Old Style" pitchFamily="18" charset="0"/>
              </a:rPr>
              <a:t>.</a:t>
            </a:r>
          </a:p>
          <a:p>
            <a:endParaRPr lang="en-US" dirty="0"/>
          </a:p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JhengHei Light" pitchFamily="34" charset="-120"/>
                <a:ea typeface="Microsoft JhengHei Light" pitchFamily="34" charset="-120"/>
              </a:rPr>
              <a:t>This version provides a clear and succinct overview of the issue and the goals of the analysis.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31055" y="2514600"/>
            <a:ext cx="3000375" cy="347395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28184"/>
            <a:ext cx="10537824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PROJECT</a:t>
            </a:r>
            <a:r>
              <a:rPr lang="en-US" sz="4250" spc="5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 </a:t>
            </a:r>
            <a:r>
              <a:rPr sz="4250" spc="-2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OVERVIEW</a:t>
            </a:r>
            <a:endParaRPr sz="42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Ultra Bold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90084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06052" y="990600"/>
            <a:ext cx="94488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PROJECT OVERVIEW:  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itchFamily="18" charset="0"/>
              </a:rPr>
              <a:t>EMPLOYEE DATA ANALYSIS</a:t>
            </a:r>
          </a:p>
          <a:p>
            <a:endParaRPr lang="en-US" sz="2000" dirty="0"/>
          </a:p>
          <a:p>
            <a:r>
              <a:rPr lang="en-US" b="1" dirty="0" smtClean="0">
                <a:solidFill>
                  <a:srgbClr val="008000"/>
                </a:solidFill>
              </a:rPr>
              <a:t>OBJECTIVE: </a:t>
            </a:r>
            <a:r>
              <a:rPr lang="en-US" sz="2000" dirty="0" smtClean="0"/>
              <a:t>Identify </a:t>
            </a:r>
            <a:r>
              <a:rPr lang="en-US" sz="2000" dirty="0"/>
              <a:t>factors affecting employee performance and retention to enhance HR strategies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008000"/>
                </a:solidFill>
              </a:rPr>
              <a:t>SCOPE</a:t>
            </a:r>
            <a:r>
              <a:rPr lang="en-US" b="1" dirty="0" smtClean="0">
                <a:solidFill>
                  <a:srgbClr val="008000"/>
                </a:solidFill>
              </a:rPr>
              <a:t>:</a:t>
            </a:r>
            <a:r>
              <a:rPr lang="en-US" sz="2000" b="1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/>
              <a:t>Analyze </a:t>
            </a:r>
            <a:r>
              <a:rPr lang="en-US" sz="2000" dirty="0"/>
              <a:t>performance reviews, turnover data, and satisfaction surveys from the past three years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008000"/>
                </a:solidFill>
              </a:rPr>
              <a:t>DELIVERABLES: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Key </a:t>
            </a:r>
            <a:r>
              <a:rPr lang="en-US" sz="2000" dirty="0"/>
              <a:t>findings </a:t>
            </a:r>
            <a:r>
              <a:rPr lang="en-US" sz="2000" dirty="0" smtClean="0"/>
              <a:t>report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Predictive models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HR recommendations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8000"/>
                </a:solidFill>
              </a:rPr>
              <a:t>TIMELINE:</a:t>
            </a:r>
            <a:r>
              <a:rPr lang="en-US" sz="2000" dirty="0" smtClean="0"/>
              <a:t> 2 years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8000"/>
                </a:solidFill>
              </a:rPr>
              <a:t>STAKEHOLDERS: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Senior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HR Department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1034954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90084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90600" y="838200"/>
            <a:ext cx="10210799" cy="769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HR PROFESSIONALS: </a:t>
            </a:r>
            <a:r>
              <a:rPr lang="en-US" sz="2400" dirty="0" smtClean="0"/>
              <a:t>Utilize </a:t>
            </a:r>
            <a:r>
              <a:rPr lang="en-US" sz="2400" dirty="0"/>
              <a:t>insights to refine recruitment, onboarding, training, and development strategies</a:t>
            </a:r>
            <a:r>
              <a:rPr lang="en-US" sz="24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SENIOR MANAGEMENT: </a:t>
            </a:r>
            <a:r>
              <a:rPr lang="en-US" sz="2400" dirty="0" smtClean="0"/>
              <a:t>Leverage </a:t>
            </a:r>
            <a:r>
              <a:rPr lang="en-US" sz="2400" dirty="0"/>
              <a:t>data to make strategic decisions on workforce planning, organizational structure, and overall employee engagement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DEPARTMENT HEADS: </a:t>
            </a:r>
            <a:r>
              <a:rPr lang="en-US" sz="2400" dirty="0" smtClean="0"/>
              <a:t>Use </a:t>
            </a:r>
            <a:r>
              <a:rPr lang="en-US" sz="2400" dirty="0"/>
              <a:t>findings to address team-specific issues, improve departmental performance, and manage employee development</a:t>
            </a:r>
            <a:r>
              <a:rPr lang="en-US" sz="2400" dirty="0" smtClean="0"/>
              <a:t>.</a:t>
            </a:r>
          </a:p>
          <a:p>
            <a:endParaRPr lang="en-US" sz="2000" dirty="0"/>
          </a:p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LINE MANAGERS: </a:t>
            </a:r>
            <a:r>
              <a:rPr lang="en-US" sz="2400" dirty="0" smtClean="0"/>
              <a:t>Apply </a:t>
            </a:r>
            <a:r>
              <a:rPr lang="en-US" sz="2400" dirty="0"/>
              <a:t>insights to better manage and support their teams, enhance performance management, and reduce turnover</a:t>
            </a:r>
            <a:r>
              <a:rPr lang="en-US" sz="2400" dirty="0" smtClean="0"/>
              <a:t>.</a:t>
            </a:r>
          </a:p>
          <a:p>
            <a:endParaRPr lang="en-US" sz="2000" dirty="0"/>
          </a:p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EMPLOYEES: </a:t>
            </a:r>
            <a:r>
              <a:rPr lang="en-US" sz="2400" dirty="0" smtClean="0"/>
              <a:t>Benefit </a:t>
            </a:r>
            <a:r>
              <a:rPr lang="en-US" sz="2400" dirty="0"/>
              <a:t>indirectly from improved HR policies, better management practices, and a more supportive work environment resulting from the </a:t>
            </a:r>
            <a:r>
              <a:rPr lang="en-US" sz="2400" dirty="0" smtClean="0"/>
              <a:t>analysis</a:t>
            </a:r>
            <a:r>
              <a:rPr lang="en-US" sz="20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AutoShape 4" descr="https://d2slcw3kip6qmk.cloudfront.net/marketing/pages/chart/examples/org-chart-templates/hierarchical-organizational-char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3883" y="228600"/>
            <a:ext cx="1087183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590084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457200" y="1066800"/>
            <a:ext cx="111252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663300"/>
                </a:solidFill>
              </a:rPr>
              <a:t>CONDITIONAL FORMATTING:</a:t>
            </a:r>
          </a:p>
          <a:p>
            <a:endParaRPr lang="en-US" dirty="0"/>
          </a:p>
          <a:p>
            <a:r>
              <a:rPr lang="en-US" b="1" dirty="0" smtClean="0"/>
              <a:t>          </a:t>
            </a:r>
            <a:r>
              <a:rPr lang="en-US" b="1" dirty="0" smtClean="0">
                <a:latin typeface="Magneto" pitchFamily="82" charset="0"/>
              </a:rPr>
              <a:t>Purpose:</a:t>
            </a:r>
            <a:r>
              <a:rPr lang="en-US" dirty="0" smtClean="0">
                <a:latin typeface="Magneto" pitchFamily="82" charset="0"/>
              </a:rPr>
              <a:t> </a:t>
            </a:r>
            <a:r>
              <a:rPr lang="en-US" dirty="0" smtClean="0"/>
              <a:t>Highlights </a:t>
            </a:r>
            <a:r>
              <a:rPr lang="en-US" dirty="0"/>
              <a:t>specific data points or trends based on defined criteria (e.g., performance ratings below a certain threshold).</a:t>
            </a:r>
          </a:p>
          <a:p>
            <a:r>
              <a:rPr lang="en-US" b="1" dirty="0" smtClean="0"/>
              <a:t>          </a:t>
            </a:r>
            <a:r>
              <a:rPr lang="en-US" b="1" dirty="0" smtClean="0">
                <a:latin typeface="Magneto" pitchFamily="82" charset="0"/>
              </a:rPr>
              <a:t>Benefit:</a:t>
            </a:r>
            <a:r>
              <a:rPr lang="en-US" dirty="0" smtClean="0">
                <a:latin typeface="Magneto" pitchFamily="82" charset="0"/>
              </a:rPr>
              <a:t> </a:t>
            </a:r>
            <a:r>
              <a:rPr lang="en-US" dirty="0" smtClean="0"/>
              <a:t>Makes </a:t>
            </a:r>
            <a:r>
              <a:rPr lang="en-US" dirty="0"/>
              <a:t>it easier to spot patterns, outliers, or anomalies in the data quickly, improving the ability to make data-driven decisions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rgbClr val="663300"/>
                </a:solidFill>
              </a:rPr>
              <a:t>FILTERS:</a:t>
            </a:r>
          </a:p>
          <a:p>
            <a:endParaRPr lang="en-US" dirty="0"/>
          </a:p>
          <a:p>
            <a:r>
              <a:rPr lang="en-US" b="1" dirty="0" smtClean="0"/>
              <a:t>          </a:t>
            </a:r>
            <a:r>
              <a:rPr lang="en-US" b="1" dirty="0" smtClean="0">
                <a:latin typeface="Magneto" pitchFamily="82" charset="0"/>
              </a:rPr>
              <a:t>Purpose</a:t>
            </a:r>
            <a:r>
              <a:rPr lang="en-US" b="1" dirty="0">
                <a:latin typeface="Magneto" pitchFamily="82" charset="0"/>
              </a:rPr>
              <a:t>:</a:t>
            </a:r>
            <a:r>
              <a:rPr lang="en-US" dirty="0">
                <a:latin typeface="Magneto" pitchFamily="82" charset="0"/>
              </a:rPr>
              <a:t> </a:t>
            </a:r>
            <a:r>
              <a:rPr lang="en-US" dirty="0"/>
              <a:t>Allows users to view and analyze subsets of data based on specific criteria (e.g., analyzing turnover rates by department or tenure).</a:t>
            </a:r>
          </a:p>
          <a:p>
            <a:r>
              <a:rPr lang="en-US" b="1" dirty="0" smtClean="0"/>
              <a:t>          </a:t>
            </a:r>
            <a:r>
              <a:rPr lang="en-US" b="1" dirty="0" smtClean="0">
                <a:latin typeface="Magneto" pitchFamily="82" charset="0"/>
              </a:rPr>
              <a:t>Benefit</a:t>
            </a:r>
            <a:r>
              <a:rPr lang="en-US" b="1" dirty="0">
                <a:latin typeface="Magneto" pitchFamily="82" charset="0"/>
              </a:rPr>
              <a:t>:</a:t>
            </a:r>
            <a:r>
              <a:rPr lang="en-US" dirty="0">
                <a:latin typeface="Magneto" pitchFamily="82" charset="0"/>
              </a:rPr>
              <a:t> </a:t>
            </a:r>
            <a:r>
              <a:rPr lang="en-US" dirty="0"/>
              <a:t>Helps focus on relevant data, simplifying the analysis process and enabling targeted insights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rgbClr val="663300"/>
                </a:solidFill>
              </a:rPr>
              <a:t>FORMULAS:</a:t>
            </a:r>
          </a:p>
          <a:p>
            <a:endParaRPr lang="en-US" dirty="0"/>
          </a:p>
          <a:p>
            <a:r>
              <a:rPr lang="en-US" b="1" dirty="0" smtClean="0"/>
              <a:t>           </a:t>
            </a:r>
            <a:r>
              <a:rPr lang="en-US" b="1" dirty="0" smtClean="0">
                <a:latin typeface="Magneto" pitchFamily="82" charset="0"/>
              </a:rPr>
              <a:t>Purpose</a:t>
            </a:r>
            <a:r>
              <a:rPr lang="en-US" b="1" dirty="0">
                <a:latin typeface="Magneto" pitchFamily="82" charset="0"/>
              </a:rPr>
              <a:t>:</a:t>
            </a:r>
            <a:r>
              <a:rPr lang="en-US" dirty="0">
                <a:latin typeface="Magneto" pitchFamily="82" charset="0"/>
              </a:rPr>
              <a:t> </a:t>
            </a:r>
            <a:r>
              <a:rPr lang="en-US" dirty="0"/>
              <a:t>Performs calculations or manipulations on data (e.g., calculating average performance scores, turnover rates, or growth metrics).</a:t>
            </a:r>
          </a:p>
          <a:p>
            <a:r>
              <a:rPr lang="en-US" b="1" dirty="0" smtClean="0"/>
              <a:t>           </a:t>
            </a:r>
            <a:r>
              <a:rPr lang="en-US" b="1" dirty="0" smtClean="0">
                <a:latin typeface="Magneto" pitchFamily="82" charset="0"/>
              </a:rPr>
              <a:t>Benefit</a:t>
            </a:r>
            <a:r>
              <a:rPr lang="en-US" b="1" dirty="0">
                <a:latin typeface="Magneto" pitchFamily="82" charset="0"/>
              </a:rPr>
              <a:t>:</a:t>
            </a:r>
            <a:r>
              <a:rPr lang="en-US" dirty="0">
                <a:latin typeface="Magneto" pitchFamily="82" charset="0"/>
              </a:rPr>
              <a:t> </a:t>
            </a:r>
            <a:r>
              <a:rPr lang="en-US" dirty="0"/>
              <a:t>Facilitates precise analysis and the creation of derived metrics, enabling more accurate and meaningful insights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762000"/>
            <a:ext cx="10287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663300"/>
                </a:solidFill>
              </a:rPr>
              <a:t>PIVOT TABLES:</a:t>
            </a:r>
          </a:p>
          <a:p>
            <a:endParaRPr lang="en-US" dirty="0"/>
          </a:p>
          <a:p>
            <a:r>
              <a:rPr lang="en-US" b="1" dirty="0" smtClean="0"/>
              <a:t>              </a:t>
            </a:r>
            <a:r>
              <a:rPr lang="en-US" b="1" dirty="0" smtClean="0">
                <a:latin typeface="Magneto" pitchFamily="82" charset="0"/>
              </a:rPr>
              <a:t>Purpose</a:t>
            </a:r>
            <a:r>
              <a:rPr lang="en-US" b="1" dirty="0">
                <a:latin typeface="Magneto" pitchFamily="82" charset="0"/>
              </a:rPr>
              <a:t>:</a:t>
            </a:r>
            <a:r>
              <a:rPr lang="en-US" dirty="0">
                <a:latin typeface="Magneto" pitchFamily="82" charset="0"/>
              </a:rPr>
              <a:t> </a:t>
            </a:r>
            <a:r>
              <a:rPr lang="en-US" dirty="0"/>
              <a:t>Summarizes and reorganizes data to provide a flexible view of large datasets (e.g., aggregating performance scores by role or department).</a:t>
            </a:r>
          </a:p>
          <a:p>
            <a:r>
              <a:rPr lang="en-US" b="1" dirty="0" smtClean="0"/>
              <a:t>              </a:t>
            </a:r>
            <a:r>
              <a:rPr lang="en-US" b="1" dirty="0" smtClean="0">
                <a:latin typeface="Magneto" pitchFamily="82" charset="0"/>
              </a:rPr>
              <a:t>Benefit</a:t>
            </a:r>
            <a:r>
              <a:rPr lang="en-US" b="1" dirty="0">
                <a:latin typeface="Magneto" pitchFamily="82" charset="0"/>
              </a:rPr>
              <a:t>: </a:t>
            </a:r>
            <a:r>
              <a:rPr lang="en-US" dirty="0"/>
              <a:t>Enables quick aggregation and comparison of data, making it easier to identify trends and relationships within the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rgbClr val="663300"/>
                </a:solidFill>
              </a:rPr>
              <a:t>GRAPHS:</a:t>
            </a:r>
          </a:p>
          <a:p>
            <a:endParaRPr lang="en-US" dirty="0"/>
          </a:p>
          <a:p>
            <a:r>
              <a:rPr lang="en-US" b="1" dirty="0" smtClean="0">
                <a:latin typeface="Magneto" pitchFamily="82" charset="0"/>
              </a:rPr>
              <a:t>           Purpose</a:t>
            </a:r>
            <a:r>
              <a:rPr lang="en-US" b="1" dirty="0">
                <a:latin typeface="Magneto" pitchFamily="82" charset="0"/>
              </a:rPr>
              <a:t>: </a:t>
            </a:r>
            <a:r>
              <a:rPr lang="en-US" dirty="0"/>
              <a:t>Visualizes data to highlight trends, distributions, and relationships (e.g., showing performance trends over time or turnover rates by department).</a:t>
            </a:r>
          </a:p>
          <a:p>
            <a:r>
              <a:rPr lang="en-US" b="1" dirty="0" smtClean="0"/>
              <a:t>               </a:t>
            </a:r>
            <a:r>
              <a:rPr lang="en-US" dirty="0" smtClean="0">
                <a:latin typeface="Magneto" pitchFamily="82" charset="0"/>
              </a:rPr>
              <a:t>Benefit</a:t>
            </a:r>
            <a:r>
              <a:rPr lang="en-US" dirty="0">
                <a:latin typeface="Magneto" pitchFamily="82" charset="0"/>
              </a:rPr>
              <a:t>: </a:t>
            </a:r>
            <a:r>
              <a:rPr lang="en-US" dirty="0"/>
              <a:t>Provides a clear and intuitive way to interpret complex data, making it easier to communicate findings to stakeholders and support data-driven decision-making.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638"/>
            <a:ext cx="10972800" cy="737362"/>
          </a:xfrm>
        </p:spPr>
        <p:txBody>
          <a:bodyPr/>
          <a:lstStyle/>
          <a:p>
            <a:r>
              <a:rPr lang="en-IN" dirty="0" smtClean="0"/>
              <a:t>DATASET DESCRIPTION</a:t>
            </a:r>
            <a:endParaRPr lang="en-IN" dirty="0"/>
          </a:p>
        </p:txBody>
      </p:sp>
      <p:sp>
        <p:nvSpPr>
          <p:cNvPr id="3" name="AutoShape 2" descr="https://d2slcw3kip6qmk.cloudfront.net/marketing/pages/chart/examples/org-chart-templates/hierarchical-organizational-char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143000" y="1143000"/>
            <a:ext cx="10597773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EMPLOYEE DATA : </a:t>
            </a:r>
            <a:r>
              <a:rPr lang="en-IN" sz="2800" dirty="0">
                <a:hlinkClick r:id="rId2"/>
              </a:rPr>
              <a:t>https://</a:t>
            </a:r>
            <a:r>
              <a:rPr lang="en-IN" sz="2800" dirty="0" smtClean="0">
                <a:hlinkClick r:id="rId2"/>
              </a:rPr>
              <a:t>tnskillsbuild.edunetfoundation.com</a:t>
            </a:r>
            <a:endParaRPr lang="en-IN" sz="2800" dirty="0" smtClean="0"/>
          </a:p>
          <a:p>
            <a:r>
              <a:rPr lang="en-IN" sz="2800" dirty="0" smtClean="0"/>
              <a:t>FEATURES : 27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   USED : 10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EMPId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FIRST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LAST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BUSINESS UNIT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EMPLOYEE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PERFORMANCE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CURRENT EMPLOYEE RATING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EMPLOYEE CLASSIFICATION TYPE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GENDER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EMPLOYEE TYPE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316</TotalTime>
  <Words>935</Words>
  <Application>Microsoft Office PowerPoint</Application>
  <PresentationFormat>Custom</PresentationFormat>
  <Paragraphs>157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 </vt:lpstr>
      <vt:lpstr>PROJECT  TITLE</vt:lpstr>
      <vt:lpstr>AGENDA</vt:lpstr>
      <vt:lpstr>PROBLEM STATEMENT</vt:lpstr>
      <vt:lpstr>PROJECT OVERVIEW</vt:lpstr>
      <vt:lpstr>WHO ARE THE END USERS?</vt:lpstr>
      <vt:lpstr>OUR SOLUTION AND ITS VALUE PROPOSITION</vt:lpstr>
      <vt:lpstr>PowerPoint Presentation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34</cp:revision>
  <dcterms:created xsi:type="dcterms:W3CDTF">2024-03-29T15:07:22Z</dcterms:created>
  <dcterms:modified xsi:type="dcterms:W3CDTF">2024-09-01T05:41:23Z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