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4" r:id="rId8"/>
    <p:sldId id="265" r:id="rId9"/>
    <p:sldId id="266" r:id="rId10"/>
    <p:sldId id="269" r:id="rId11"/>
    <p:sldId id="283" r:id="rId12"/>
    <p:sldId id="284"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57" autoAdjust="0"/>
  </p:normalViewPr>
  <p:slideViewPr>
    <p:cSldViewPr>
      <p:cViewPr varScale="1">
        <p:scale>
          <a:sx n="64" d="100"/>
          <a:sy n="64" d="100"/>
        </p:scale>
        <p:origin x="-9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5BABC9-BC68-4FDB-9A4B-14C5A6E87D23}" type="datetimeFigureOut">
              <a:rPr kumimoji="1" lang="ja-JP" altLang="en-US" smtClean="0"/>
              <a:t>2017/8/30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A9DBB-590F-4D5C-B2BA-0CCDFB471062}" type="slidenum">
              <a:rPr kumimoji="1" lang="ja-JP" altLang="en-US" smtClean="0"/>
              <a:t>‹#›</a:t>
            </a:fld>
            <a:endParaRPr kumimoji="1" lang="ja-JP" altLang="en-US"/>
          </a:p>
        </p:txBody>
      </p:sp>
    </p:spTree>
    <p:extLst>
      <p:ext uri="{BB962C8B-B14F-4D97-AF65-F5344CB8AC3E}">
        <p14:creationId xmlns:p14="http://schemas.microsoft.com/office/powerpoint/2010/main" val="1114293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ja-JP" dirty="0" smtClean="0">
              <a:latin typeface="Arial" panose="020B0604020202020204" pitchFamily="34" charset="0"/>
            </a:endParaRPr>
          </a:p>
        </p:txBody>
      </p:sp>
      <p:sp>
        <p:nvSpPr>
          <p:cNvPr id="165892" name="日付プレースホルダ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455660" fontAlgn="base">
              <a:spcBef>
                <a:spcPct val="0"/>
              </a:spcBef>
              <a:spcAft>
                <a:spcPct val="0"/>
              </a:spcAft>
              <a:defRPr/>
            </a:pPr>
            <a:fld id="{0F30B4EE-B4D3-4270-94EA-76CCE1F43A2E}" type="datetime1">
              <a:rPr lang="ja-JP" altLang="en-US" smtClean="0"/>
              <a:pPr defTabSz="455660" fontAlgn="base">
                <a:spcBef>
                  <a:spcPct val="0"/>
                </a:spcBef>
                <a:spcAft>
                  <a:spcPct val="0"/>
                </a:spcAft>
                <a:defRPr/>
              </a:pPr>
              <a:t>2017/8/30</a:t>
            </a:fld>
            <a:endParaRPr lang="en-US" altLang="ja-JP" smtClean="0">
              <a:ea typeface="HGP創英角ｺﾞｼｯｸUB" pitchFamily="50" charset="-128"/>
            </a:endParaRPr>
          </a:p>
        </p:txBody>
      </p:sp>
      <p:sp>
        <p:nvSpPr>
          <p:cNvPr id="165893" name="フッター プレースホルダ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455660" fontAlgn="base">
              <a:spcBef>
                <a:spcPct val="0"/>
              </a:spcBef>
              <a:spcAft>
                <a:spcPct val="0"/>
              </a:spcAft>
              <a:defRPr/>
            </a:pPr>
            <a:endParaRPr lang="en-US" altLang="ja-JP" dirty="0" smtClean="0">
              <a:ea typeface="HGP創英角ｺﾞｼｯｸUB" pitchFamily="50" charset="-128"/>
            </a:endParaRPr>
          </a:p>
        </p:txBody>
      </p:sp>
      <p:sp>
        <p:nvSpPr>
          <p:cNvPr id="171014" name="スライド番号プレースホルダ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3025" indent="-285780">
              <a:defRPr kumimoji="1">
                <a:solidFill>
                  <a:schemeClr val="tx1"/>
                </a:solidFill>
                <a:latin typeface="Arial" panose="020B0604020202020204" pitchFamily="34" charset="0"/>
                <a:ea typeface="ＭＳ Ｐゴシック" panose="020B0600070205080204" pitchFamily="50" charset="-128"/>
              </a:defRPr>
            </a:lvl2pPr>
            <a:lvl3pPr marL="1143115" indent="-228625">
              <a:defRPr kumimoji="1">
                <a:solidFill>
                  <a:schemeClr val="tx1"/>
                </a:solidFill>
                <a:latin typeface="Arial" panose="020B0604020202020204" pitchFamily="34" charset="0"/>
                <a:ea typeface="ＭＳ Ｐゴシック" panose="020B0600070205080204" pitchFamily="50" charset="-128"/>
              </a:defRPr>
            </a:lvl3pPr>
            <a:lvl4pPr marL="1600360" indent="-228625">
              <a:defRPr kumimoji="1">
                <a:solidFill>
                  <a:schemeClr val="tx1"/>
                </a:solidFill>
                <a:latin typeface="Arial" panose="020B0604020202020204" pitchFamily="34" charset="0"/>
                <a:ea typeface="ＭＳ Ｐゴシック" panose="020B0600070205080204" pitchFamily="50" charset="-128"/>
              </a:defRPr>
            </a:lvl4pPr>
            <a:lvl5pPr marL="2057605" indent="-228625">
              <a:defRPr kumimoji="1">
                <a:solidFill>
                  <a:schemeClr val="tx1"/>
                </a:solidFill>
                <a:latin typeface="Arial" panose="020B0604020202020204" pitchFamily="34" charset="0"/>
                <a:ea typeface="ＭＳ Ｐゴシック" panose="020B0600070205080204" pitchFamily="50" charset="-128"/>
              </a:defRPr>
            </a:lvl5pPr>
            <a:lvl6pPr marL="2514850" indent="-228625" defTabSz="45566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2096" indent="-228625" defTabSz="45566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342" indent="-228625" defTabSz="45566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588" indent="-228625" defTabSz="45566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64A66997-14CD-4F6D-86D9-836EA98E56E8}" type="slidenum">
              <a:rPr kumimoji="0" lang="en-US" altLang="ja-JP" smtClean="0">
                <a:latin typeface="Calibri" panose="020F0502020204030204" pitchFamily="34" charset="0"/>
                <a:ea typeface="HGP創英角ｺﾞｼｯｸUB" panose="020B0900000000000000" pitchFamily="50" charset="-128"/>
              </a:rPr>
              <a:pPr/>
              <a:t>2</a:t>
            </a:fld>
            <a:endParaRPr kumimoji="0" lang="en-US" altLang="ja-JP" smtClean="0">
              <a:latin typeface="Calibri" panose="020F0502020204030204" pitchFamily="34" charset="0"/>
              <a:ea typeface="HGP創英角ｺﾞｼｯｸUB" panose="020B0900000000000000" pitchFamily="50" charset="-128"/>
            </a:endParaRPr>
          </a:p>
        </p:txBody>
      </p:sp>
    </p:spTree>
    <p:extLst>
      <p:ext uri="{BB962C8B-B14F-4D97-AF65-F5344CB8AC3E}">
        <p14:creationId xmlns:p14="http://schemas.microsoft.com/office/powerpoint/2010/main" val="376460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267473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149865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4272203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表紙B(Human Blue ロゴ)">
    <p:spTree>
      <p:nvGrpSpPr>
        <p:cNvPr id="1" name=""/>
        <p:cNvGrpSpPr/>
        <p:nvPr/>
      </p:nvGrpSpPr>
      <p:grpSpPr>
        <a:xfrm>
          <a:off x="0" y="0"/>
          <a:ext cx="0" cy="0"/>
          <a:chOff x="0" y="0"/>
          <a:chExt cx="0" cy="0"/>
        </a:xfrm>
      </p:grpSpPr>
      <p:sp>
        <p:nvSpPr>
          <p:cNvPr id="11" name="正方形/長方形 10"/>
          <p:cNvSpPr/>
          <p:nvPr userDrawn="1"/>
        </p:nvSpPr>
        <p:spPr>
          <a:xfrm>
            <a:off x="1" y="4714044"/>
            <a:ext cx="9144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pic>
        <p:nvPicPr>
          <p:cNvPr id="17" name="図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82760" y="421201"/>
            <a:ext cx="2110154" cy="603885"/>
          </a:xfrm>
          <a:prstGeom prst="rect">
            <a:avLst/>
          </a:prstGeom>
        </p:spPr>
      </p:pic>
      <p:sp>
        <p:nvSpPr>
          <p:cNvPr id="10" name="Text Placeholder 2"/>
          <p:cNvSpPr>
            <a:spLocks noGrp="1"/>
          </p:cNvSpPr>
          <p:nvPr>
            <p:ph type="body" idx="16" hasCustomPrompt="1"/>
          </p:nvPr>
        </p:nvSpPr>
        <p:spPr>
          <a:xfrm>
            <a:off x="2037755" y="4810096"/>
            <a:ext cx="7054257"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HGPGothicE" charset="-128"/>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smtClean="0"/>
              <a:t>［タイトル（１</a:t>
            </a:r>
            <a:r>
              <a:rPr lang="en-US" altLang="ja-JP" smtClean="0"/>
              <a:t>〜</a:t>
            </a:r>
            <a:r>
              <a:rPr lang="ja-JP" altLang="en-US" smtClean="0"/>
              <a:t>３行）］</a:t>
            </a:r>
            <a:endParaRPr lang="ja-JP" altLang="en-US" dirty="0" smtClean="0"/>
          </a:p>
        </p:txBody>
      </p:sp>
      <p:sp>
        <p:nvSpPr>
          <p:cNvPr id="14" name="TextBox 12"/>
          <p:cNvSpPr txBox="1"/>
          <p:nvPr userDrawn="1"/>
        </p:nvSpPr>
        <p:spPr>
          <a:xfrm>
            <a:off x="7607045" y="6721748"/>
            <a:ext cx="1484968" cy="24622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rgbClr val="FFFFFF"/>
                </a:solidFill>
                <a:latin typeface="HGPGothicE" charset="-128"/>
                <a:ea typeface="HGPGothicE" charset="-128"/>
                <a:cs typeface="Meiryo UI" pitchFamily="50" charset="-128"/>
              </a:rPr>
              <a:t>© 2017 NTT DATA Corporation</a:t>
            </a:r>
          </a:p>
        </p:txBody>
      </p:sp>
      <p:sp>
        <p:nvSpPr>
          <p:cNvPr id="8" name="Text Placeholder 2"/>
          <p:cNvSpPr>
            <a:spLocks noGrp="1"/>
          </p:cNvSpPr>
          <p:nvPr>
            <p:ph type="body" idx="17" hasCustomPrompt="1"/>
          </p:nvPr>
        </p:nvSpPr>
        <p:spPr>
          <a:xfrm>
            <a:off x="2037755" y="5863765"/>
            <a:ext cx="7054257"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smtClean="0"/>
              <a:t>○○○○年○○月○○日</a:t>
            </a:r>
            <a:br>
              <a:rPr lang="ja-JP" altLang="en-US" smtClean="0"/>
            </a:br>
            <a:r>
              <a:rPr lang="ja-JP" altLang="en-US" smtClean="0"/>
              <a:t>株式会社ＮＴＴデータ　○○○○</a:t>
            </a:r>
            <a:br>
              <a:rPr lang="ja-JP" altLang="en-US" smtClean="0"/>
            </a:br>
            <a:r>
              <a:rPr lang="ja-JP" altLang="en-US" smtClean="0"/>
              <a:t>○○○○○○○○○○○○</a:t>
            </a:r>
            <a:endParaRPr kumimoji="1" lang="ja-JP" altLang="en-US" dirty="0" smtClean="0"/>
          </a:p>
        </p:txBody>
      </p:sp>
    </p:spTree>
    <p:extLst>
      <p:ext uri="{BB962C8B-B14F-4D97-AF65-F5344CB8AC3E}">
        <p14:creationId xmlns:p14="http://schemas.microsoft.com/office/powerpoint/2010/main" val="24177616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428923" y="908720"/>
            <a:ext cx="626711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smtClean="0"/>
              <a:t>［中扉］</a:t>
            </a:r>
            <a:endParaRPr kumimoji="1" lang="ja-JP" altLang="en-US" dirty="0"/>
          </a:p>
        </p:txBody>
      </p:sp>
      <p:sp>
        <p:nvSpPr>
          <p:cNvPr id="13" name="TextBox 12"/>
          <p:cNvSpPr txBox="1"/>
          <p:nvPr userDrawn="1"/>
        </p:nvSpPr>
        <p:spPr>
          <a:xfrm>
            <a:off x="213493" y="6593331"/>
            <a:ext cx="1491917" cy="24622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smtClean="0">
                <a:solidFill>
                  <a:schemeClr val="bg1"/>
                </a:solidFill>
                <a:latin typeface="HGPGothicE" charset="-128"/>
                <a:ea typeface="HGPGothicE" charset="-128"/>
                <a:cs typeface="Meiryo UI" pitchFamily="50" charset="-128"/>
              </a:rPr>
              <a:t>© 2017 NTT DATA Corporation</a:t>
            </a:r>
          </a:p>
        </p:txBody>
      </p:sp>
      <p:sp>
        <p:nvSpPr>
          <p:cNvPr id="14" name="TextBox 16"/>
          <p:cNvSpPr txBox="1"/>
          <p:nvPr userDrawn="1"/>
        </p:nvSpPr>
        <p:spPr>
          <a:xfrm>
            <a:off x="4277396" y="6551482"/>
            <a:ext cx="618675"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28978" y="6503752"/>
            <a:ext cx="1087709" cy="296174"/>
          </a:xfrm>
          <a:prstGeom prst="rect">
            <a:avLst/>
          </a:prstGeom>
        </p:spPr>
      </p:pic>
    </p:spTree>
    <p:extLst>
      <p:ext uri="{BB962C8B-B14F-4D97-AF65-F5344CB8AC3E}">
        <p14:creationId xmlns:p14="http://schemas.microsoft.com/office/powerpoint/2010/main" val="3010950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318358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298432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1713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324445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331662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188001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32333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DDF70A-CB4F-46C1-A23F-DE50DDE79C66}"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425988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DF70A-CB4F-46C1-A23F-DE50DDE79C66}" type="datetimeFigureOut">
              <a:rPr kumimoji="1" lang="ja-JP" altLang="en-US" smtClean="0"/>
              <a:t>2017/8/30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DE5A6-D97C-46A8-8F27-332F6A6352A5}" type="slidenum">
              <a:rPr kumimoji="1" lang="ja-JP" altLang="en-US" smtClean="0"/>
              <a:t>‹#›</a:t>
            </a:fld>
            <a:endParaRPr kumimoji="1" lang="ja-JP" altLang="en-US"/>
          </a:p>
        </p:txBody>
      </p:sp>
    </p:spTree>
    <p:extLst>
      <p:ext uri="{BB962C8B-B14F-4D97-AF65-F5344CB8AC3E}">
        <p14:creationId xmlns:p14="http://schemas.microsoft.com/office/powerpoint/2010/main" val="14573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hyperlink" Target="http://dotinstall.com/" TargetMode="External"/><Relationship Id="rId2" Type="http://schemas.openxmlformats.org/officeDocument/2006/relationships/hyperlink" Target="https://railstutorial.jp/" TargetMode="External"/><Relationship Id="rId1" Type="http://schemas.openxmlformats.org/officeDocument/2006/relationships/slideLayout" Target="../slideLayouts/slideLayout7.xml"/><Relationship Id="rId5" Type="http://schemas.openxmlformats.org/officeDocument/2006/relationships/hyperlink" Target="https://www.codecademy.com/" TargetMode="External"/><Relationship Id="rId4" Type="http://schemas.openxmlformats.org/officeDocument/2006/relationships/hyperlink" Target="https://openbook4.me/projects/9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685800" y="1988840"/>
            <a:ext cx="7772400" cy="2403698"/>
          </a:xfrm>
        </p:spPr>
        <p:txBody>
          <a:bodyPr>
            <a:normAutofit/>
          </a:bodyPr>
          <a:lstStyle/>
          <a:p>
            <a:r>
              <a:rPr lang="en-US" altLang="ja-JP" sz="4800" dirty="0">
                <a:solidFill>
                  <a:schemeClr val="accent5">
                    <a:lumMod val="50000"/>
                  </a:schemeClr>
                </a:solidFill>
                <a:latin typeface="HGP創英角ｺﾞｼｯｸUB" panose="020B0900000000000000" pitchFamily="50" charset="-128"/>
                <a:ea typeface="HGP創英角ｺﾞｼｯｸUB" panose="020B0900000000000000" pitchFamily="50" charset="-128"/>
              </a:rPr>
              <a:t>Web</a:t>
            </a:r>
            <a:r>
              <a:rPr lang="ja-JP" altLang="en-US" sz="4800" dirty="0">
                <a:solidFill>
                  <a:schemeClr val="accent5">
                    <a:lumMod val="50000"/>
                  </a:schemeClr>
                </a:solidFill>
                <a:latin typeface="HGP創英角ｺﾞｼｯｸUB" panose="020B0900000000000000" pitchFamily="50" charset="-128"/>
                <a:ea typeface="HGP創英角ｺﾞｼｯｸUB" panose="020B0900000000000000" pitchFamily="50" charset="-128"/>
              </a:rPr>
              <a:t>アプリを一人で作れるようになるための</a:t>
            </a:r>
            <a:r>
              <a:rPr lang="ja-JP" altLang="en-US" sz="4800" dirty="0" smtClean="0">
                <a:solidFill>
                  <a:schemeClr val="accent5">
                    <a:lumMod val="50000"/>
                  </a:schemeClr>
                </a:solidFill>
                <a:latin typeface="HGP創英角ｺﾞｼｯｸUB" panose="020B0900000000000000" pitchFamily="50" charset="-128"/>
                <a:ea typeface="HGP創英角ｺﾞｼｯｸUB" panose="020B0900000000000000" pitchFamily="50" charset="-128"/>
              </a:rPr>
              <a:t>勉強会</a:t>
            </a:r>
            <a:endParaRPr kumimoji="1" lang="ja-JP" altLang="en-US" sz="4800" dirty="0">
              <a:solidFill>
                <a:schemeClr val="accent5">
                  <a:lumMod val="50000"/>
                </a:schemeClr>
              </a:solidFill>
              <a:latin typeface="HGP創英角ｺﾞｼｯｸUB" panose="020B0900000000000000" pitchFamily="50" charset="-128"/>
              <a:ea typeface="HGP創英角ｺﾞｼｯｸUB" panose="020B0900000000000000" pitchFamily="50" charset="-128"/>
            </a:endParaRPr>
          </a:p>
        </p:txBody>
      </p:sp>
      <p:sp>
        <p:nvSpPr>
          <p:cNvPr id="2" name="テキスト プレースホルダー 1"/>
          <p:cNvSpPr>
            <a:spLocks noGrp="1"/>
          </p:cNvSpPr>
          <p:nvPr>
            <p:ph type="subTitle" idx="1"/>
          </p:nvPr>
        </p:nvSpPr>
        <p:spPr>
          <a:xfrm>
            <a:off x="1371600" y="4246240"/>
            <a:ext cx="6400800" cy="766936"/>
          </a:xfrm>
        </p:spPr>
        <p:txBody>
          <a:bodyPr>
            <a:noAutofit/>
          </a:bodyPr>
          <a:lstStyle/>
          <a:p>
            <a:r>
              <a:rPr lang="ja-JP" altLang="en-US" sz="3600" dirty="0" smtClean="0">
                <a:latin typeface="HGP創英角ｺﾞｼｯｸUB" panose="020B0900000000000000" pitchFamily="50" charset="-128"/>
                <a:ea typeface="HGP創英角ｺﾞｼｯｸUB" panose="020B0900000000000000" pitchFamily="50" charset="-128"/>
              </a:rPr>
              <a:t>第一回 ガイダンス編</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en-US" altLang="ja-JP" sz="3600" dirty="0">
                <a:latin typeface="HGP創英角ｺﾞｼｯｸUB" panose="020B0900000000000000" pitchFamily="50" charset="-128"/>
                <a:ea typeface="HGP創英角ｺﾞｼｯｸUB" panose="020B0900000000000000" pitchFamily="50" charset="-128"/>
              </a:rPr>
              <a:t>2017</a:t>
            </a:r>
            <a:r>
              <a:rPr lang="ja-JP" altLang="en-US" sz="3600" dirty="0">
                <a:latin typeface="HGP創英角ｺﾞｼｯｸUB" panose="020B0900000000000000" pitchFamily="50" charset="-128"/>
                <a:ea typeface="HGP創英角ｺﾞｼｯｸUB" panose="020B0900000000000000" pitchFamily="50" charset="-128"/>
              </a:rPr>
              <a:t>年</a:t>
            </a:r>
            <a:r>
              <a:rPr lang="en-US" altLang="ja-JP" sz="3600" dirty="0">
                <a:latin typeface="HGP創英角ｺﾞｼｯｸUB" panose="020B0900000000000000" pitchFamily="50" charset="-128"/>
                <a:ea typeface="HGP創英角ｺﾞｼｯｸUB" panose="020B0900000000000000" pitchFamily="50" charset="-128"/>
              </a:rPr>
              <a:t>8</a:t>
            </a:r>
            <a:r>
              <a:rPr lang="ja-JP" altLang="en-US" sz="3600" dirty="0">
                <a:latin typeface="HGP創英角ｺﾞｼｯｸUB" panose="020B0900000000000000" pitchFamily="50" charset="-128"/>
                <a:ea typeface="HGP創英角ｺﾞｼｯｸUB" panose="020B0900000000000000" pitchFamily="50" charset="-128"/>
              </a:rPr>
              <a:t>月</a:t>
            </a:r>
            <a:r>
              <a:rPr lang="en-US" altLang="ja-JP" sz="3600" dirty="0">
                <a:latin typeface="HGP創英角ｺﾞｼｯｸUB" panose="020B0900000000000000" pitchFamily="50" charset="-128"/>
                <a:ea typeface="HGP創英角ｺﾞｼｯｸUB" panose="020B0900000000000000" pitchFamily="50" charset="-128"/>
              </a:rPr>
              <a:t>7</a:t>
            </a:r>
            <a:r>
              <a:rPr lang="ja-JP" altLang="en-US" sz="3600" dirty="0">
                <a:latin typeface="HGP創英角ｺﾞｼｯｸUB" panose="020B0900000000000000" pitchFamily="50" charset="-128"/>
                <a:ea typeface="HGP創英角ｺﾞｼｯｸUB" panose="020B0900000000000000" pitchFamily="50" charset="-128"/>
              </a:rPr>
              <a:t>日</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05610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p:cNvSpPr txBox="1">
            <a:spLocks/>
          </p:cNvSpPr>
          <p:nvPr/>
        </p:nvSpPr>
        <p:spPr>
          <a:xfrm>
            <a:off x="0" y="2607047"/>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取り組みを通したゴール</a:t>
            </a:r>
            <a:endParaRPr lang="ja-JP" altLang="en-US" sz="6000"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68443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p:cNvSpPr txBox="1">
            <a:spLocks/>
          </p:cNvSpPr>
          <p:nvPr/>
        </p:nvSpPr>
        <p:spPr>
          <a:xfrm>
            <a:off x="432250" y="908720"/>
            <a:ext cx="8256137"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57200" indent="-457200">
              <a:buFont typeface="+mj-ea"/>
              <a:buAutoNum type="circleNumDbPlain"/>
            </a:pPr>
            <a:r>
              <a:rPr lang="ja-JP" altLang="en-US" dirty="0" smtClean="0">
                <a:latin typeface="HGP創英角ｺﾞｼｯｸUB" panose="020B0900000000000000" pitchFamily="50" charset="-128"/>
                <a:ea typeface="HGP創英角ｺﾞｼｯｸUB" panose="020B0900000000000000" pitchFamily="50" charset="-128"/>
              </a:rPr>
              <a:t>ひとりで簡単な</a:t>
            </a:r>
            <a:r>
              <a:rPr lang="en-US" altLang="ja-JP" dirty="0" smtClean="0">
                <a:latin typeface="HGP創英角ｺﾞｼｯｸUB" panose="020B0900000000000000" pitchFamily="50" charset="-128"/>
                <a:ea typeface="HGP創英角ｺﾞｼｯｸUB" panose="020B0900000000000000" pitchFamily="50" charset="-128"/>
              </a:rPr>
              <a:t>Web</a:t>
            </a:r>
            <a:r>
              <a:rPr lang="ja-JP" altLang="en-US" dirty="0" smtClean="0">
                <a:latin typeface="HGP創英角ｺﾞｼｯｸUB" panose="020B0900000000000000" pitchFamily="50" charset="-128"/>
                <a:ea typeface="HGP創英角ｺﾞｼｯｸUB" panose="020B0900000000000000" pitchFamily="50" charset="-128"/>
              </a:rPr>
              <a:t>アプリケーションを作れるようになる。</a:t>
            </a:r>
            <a:r>
              <a:rPr lang="en-US" altLang="ja-JP" dirty="0" smtClean="0">
                <a:latin typeface="HGP創英角ｺﾞｼｯｸUB" panose="020B0900000000000000" pitchFamily="50" charset="-128"/>
                <a:ea typeface="HGP創英角ｺﾞｼｯｸUB" panose="020B0900000000000000" pitchFamily="50" charset="-128"/>
              </a:rPr>
              <a:t/>
            </a:r>
            <a:br>
              <a:rPr lang="en-US" altLang="ja-JP" dirty="0" smtClean="0">
                <a:latin typeface="HGP創英角ｺﾞｼｯｸUB" panose="020B0900000000000000" pitchFamily="50" charset="-128"/>
                <a:ea typeface="HGP創英角ｺﾞｼｯｸUB" panose="020B0900000000000000" pitchFamily="50" charset="-128"/>
              </a:rPr>
            </a:b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そこまで頭を使わずとも機械的に基本機能を作れるようになる。</a:t>
            </a: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
            </a:r>
            <a:b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br>
            <a:endParaRPr lang="en-US" altLang="ja-JP" dirty="0" smtClean="0">
              <a:solidFill>
                <a:srgbClr val="FF0000"/>
              </a:solidFill>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r>
              <a:rPr lang="en-US" altLang="ja-JP" dirty="0" smtClean="0">
                <a:latin typeface="HGP創英角ｺﾞｼｯｸUB" panose="020B0900000000000000" pitchFamily="50" charset="-128"/>
                <a:ea typeface="HGP創英角ｺﾞｼｯｸUB" panose="020B0900000000000000" pitchFamily="50" charset="-128"/>
              </a:rPr>
              <a:t>Ruby</a:t>
            </a:r>
            <a:r>
              <a:rPr lang="ja-JP" altLang="en-US" dirty="0" smtClean="0">
                <a:latin typeface="HGP創英角ｺﾞｼｯｸUB" panose="020B0900000000000000" pitchFamily="50" charset="-128"/>
                <a:ea typeface="HGP創英角ｺﾞｼｯｸUB" panose="020B0900000000000000" pitchFamily="50" charset="-128"/>
              </a:rPr>
              <a:t>を通して</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オブジェクト指向プログラムの入り口</a:t>
            </a:r>
            <a:r>
              <a:rPr lang="ja-JP" altLang="en-US" dirty="0" smtClean="0">
                <a:latin typeface="HGP創英角ｺﾞｼｯｸUB" panose="020B0900000000000000" pitchFamily="50" charset="-128"/>
                <a:ea typeface="HGP創英角ｺﾞｼｯｸUB" panose="020B0900000000000000" pitchFamily="50" charset="-128"/>
              </a:rPr>
              <a:t>に立てるようになる。</a:t>
            </a:r>
            <a:r>
              <a:rPr lang="en-US" altLang="ja-JP" dirty="0" smtClean="0">
                <a:latin typeface="HGP創英角ｺﾞｼｯｸUB" panose="020B0900000000000000" pitchFamily="50" charset="-128"/>
                <a:ea typeface="HGP創英角ｺﾞｼｯｸUB" panose="020B0900000000000000" pitchFamily="50" charset="-128"/>
              </a:rPr>
              <a:t/>
            </a:r>
            <a:br>
              <a:rPr lang="en-US" altLang="ja-JP" dirty="0" smtClean="0">
                <a:latin typeface="HGP創英角ｺﾞｼｯｸUB" panose="020B0900000000000000" pitchFamily="50" charset="-128"/>
                <a:ea typeface="HGP創英角ｺﾞｼｯｸUB" panose="020B0900000000000000" pitchFamily="50" charset="-128"/>
              </a:rPr>
            </a:br>
            <a:r>
              <a:rPr lang="ja-JP" altLang="en-US" dirty="0" smtClean="0">
                <a:latin typeface="HGP創英角ｺﾞｼｯｸUB" panose="020B0900000000000000" pitchFamily="50" charset="-128"/>
                <a:ea typeface="HGP創英角ｺﾞｼｯｸUB" panose="020B0900000000000000" pitchFamily="50" charset="-128"/>
              </a:rPr>
              <a:t>その後の○○言語の学習する時の学習コスト削減できるように</a:t>
            </a:r>
            <a:r>
              <a:rPr lang="en-US" altLang="ja-JP" dirty="0" smtClean="0">
                <a:latin typeface="HGP創英角ｺﾞｼｯｸUB" panose="020B0900000000000000" pitchFamily="50" charset="-128"/>
                <a:ea typeface="HGP創英角ｺﾞｼｯｸUB" panose="020B0900000000000000" pitchFamily="50" charset="-128"/>
              </a:rPr>
              <a:t>..</a:t>
            </a:r>
          </a:p>
          <a:p>
            <a:pPr marL="457200" indent="-457200">
              <a:buFont typeface="+mj-ea"/>
              <a:buAutoNum type="circleNumDbPlain"/>
            </a:pP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endParaRPr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87703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p:cNvSpPr txBox="1">
            <a:spLocks/>
          </p:cNvSpPr>
          <p:nvPr/>
        </p:nvSpPr>
        <p:spPr>
          <a:xfrm>
            <a:off x="0" y="2607047"/>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Ruby/Rails</a:t>
            </a:r>
            <a:r>
              <a:rPr lang="ja-JP" altLang="en-US"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について</a:t>
            </a:r>
            <a:endParaRPr lang="ja-JP" altLang="en-US" sz="6000"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922965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4294967295"/>
          </p:nvPr>
        </p:nvSpPr>
        <p:spPr>
          <a:xfrm>
            <a:off x="309563" y="189582"/>
            <a:ext cx="8834437" cy="719138"/>
          </a:xfrm>
        </p:spPr>
        <p:txBody>
          <a:bodyPr/>
          <a:lstStyle/>
          <a:p>
            <a:pPr marL="0" indent="0">
              <a:buNone/>
            </a:pPr>
            <a:r>
              <a:rPr kumimoji="1" lang="ja-JP" altLang="en-US" u="sng" dirty="0" smtClean="0">
                <a:latin typeface="HGP創英角ｺﾞｼｯｸUB" panose="020B0900000000000000" pitchFamily="50" charset="-128"/>
                <a:ea typeface="HGP創英角ｺﾞｼｯｸUB" panose="020B0900000000000000" pitchFamily="50" charset="-128"/>
              </a:rPr>
              <a:t>そもそも</a:t>
            </a:r>
            <a:r>
              <a:rPr lang="en-US" altLang="ja-JP" u="sng" dirty="0" smtClean="0">
                <a:latin typeface="HGP創英角ｺﾞｼｯｸUB" panose="020B0900000000000000" pitchFamily="50" charset="-128"/>
                <a:ea typeface="HGP創英角ｺﾞｼｯｸUB" panose="020B0900000000000000" pitchFamily="50" charset="-128"/>
              </a:rPr>
              <a:t>Ruby</a:t>
            </a:r>
            <a:r>
              <a:rPr lang="ja-JP" altLang="en-US" u="sng" dirty="0" smtClean="0">
                <a:latin typeface="HGP創英角ｺﾞｼｯｸUB" panose="020B0900000000000000" pitchFamily="50" charset="-128"/>
                <a:ea typeface="HGP創英角ｺﾞｼｯｸUB" panose="020B0900000000000000" pitchFamily="50" charset="-128"/>
              </a:rPr>
              <a:t>とは？</a:t>
            </a:r>
            <a:endParaRPr kumimoji="1" lang="ja-JP" altLang="en-US" u="sng" dirty="0">
              <a:latin typeface="HGP創英角ｺﾞｼｯｸUB" panose="020B0900000000000000" pitchFamily="50" charset="-128"/>
              <a:ea typeface="HGP創英角ｺﾞｼｯｸUB" panose="020B0900000000000000" pitchFamily="50" charset="-128"/>
            </a:endParaRPr>
          </a:p>
        </p:txBody>
      </p:sp>
      <p:pic>
        <p:nvPicPr>
          <p:cNvPr id="1026" name="Picture 2" descr="C:\Users\nttd\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220" y="2025982"/>
            <a:ext cx="1186802" cy="11149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ttd\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74" y="4869160"/>
            <a:ext cx="1963045" cy="1944042"/>
          </a:xfrm>
          <a:prstGeom prst="rect">
            <a:avLst/>
          </a:prstGeom>
          <a:noFill/>
          <a:extLst>
            <a:ext uri="{909E8E84-426E-40DD-AFC4-6F175D3DCCD1}">
              <a14:hiddenFill xmlns:a14="http://schemas.microsoft.com/office/drawing/2010/main">
                <a:solidFill>
                  <a:srgbClr val="FFFFFF"/>
                </a:solidFill>
              </a14:hiddenFill>
            </a:ext>
          </a:extLst>
        </p:spPr>
      </p:pic>
      <p:sp>
        <p:nvSpPr>
          <p:cNvPr id="7" name="コンテンツ プレースホルダー 2"/>
          <p:cNvSpPr txBox="1">
            <a:spLocks/>
          </p:cNvSpPr>
          <p:nvPr/>
        </p:nvSpPr>
        <p:spPr>
          <a:xfrm>
            <a:off x="107504" y="980902"/>
            <a:ext cx="8944148"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z="2400" b="1" dirty="0" smtClean="0">
                <a:solidFill>
                  <a:srgbClr val="FF0000"/>
                </a:solidFill>
                <a:latin typeface="HGP創英角ｺﾞｼｯｸUB" panose="020B0900000000000000" pitchFamily="50" charset="-128"/>
                <a:ea typeface="HGP創英角ｺﾞｼｯｸUB" panose="020B0900000000000000" pitchFamily="50" charset="-128"/>
              </a:rPr>
              <a:t>Ruby</a:t>
            </a:r>
            <a:r>
              <a:rPr lang="ja-JP" altLang="en-US" sz="2400" dirty="0" smtClean="0">
                <a:solidFill>
                  <a:srgbClr val="FF0000"/>
                </a:solidFill>
                <a:latin typeface="HGP創英角ｺﾞｼｯｸUB" panose="020B0900000000000000" pitchFamily="50" charset="-128"/>
                <a:ea typeface="HGP創英角ｺﾞｼｯｸUB" panose="020B0900000000000000" pitchFamily="50" charset="-128"/>
              </a:rPr>
              <a:t>（ルビー）</a:t>
            </a:r>
            <a:r>
              <a:rPr lang="ja-JP" altLang="en-US" sz="2400" dirty="0" smtClean="0">
                <a:latin typeface="HGP創英角ｺﾞｼｯｸUB" panose="020B0900000000000000" pitchFamily="50" charset="-128"/>
                <a:ea typeface="HGP創英角ｺﾞｼｯｸUB" panose="020B0900000000000000" pitchFamily="50" charset="-128"/>
              </a:rPr>
              <a:t>は、まつもとゆきひろ（通称 </a:t>
            </a:r>
            <a:r>
              <a:rPr lang="en-US" altLang="ja-JP" sz="2400" dirty="0" err="1" smtClean="0">
                <a:latin typeface="HGP創英角ｺﾞｼｯｸUB" panose="020B0900000000000000" pitchFamily="50" charset="-128"/>
                <a:ea typeface="HGP創英角ｺﾞｼｯｸUB" panose="020B0900000000000000" pitchFamily="50" charset="-128"/>
              </a:rPr>
              <a:t>Matz</a:t>
            </a:r>
            <a:r>
              <a:rPr lang="ja-JP" altLang="en-US" sz="2400" dirty="0" smtClean="0">
                <a:latin typeface="HGP創英角ｺﾞｼｯｸUB" panose="020B0900000000000000" pitchFamily="50" charset="-128"/>
                <a:ea typeface="HGP創英角ｺﾞｼｯｸUB" panose="020B0900000000000000" pitchFamily="50" charset="-128"/>
              </a:rPr>
              <a:t>）によって</a:t>
            </a:r>
            <a:r>
              <a:rPr lang="en-US" altLang="ja-JP" sz="2400" dirty="0" smtClean="0">
                <a:latin typeface="HGP創英角ｺﾞｼｯｸUB" panose="020B0900000000000000" pitchFamily="50" charset="-128"/>
                <a:ea typeface="HGP創英角ｺﾞｼｯｸUB" panose="020B0900000000000000" pitchFamily="50" charset="-128"/>
              </a:rPr>
              <a:t>1995</a:t>
            </a:r>
            <a:r>
              <a:rPr lang="ja-JP" altLang="en-US" sz="2400" dirty="0" smtClean="0">
                <a:latin typeface="HGP創英角ｺﾞｼｯｸUB" panose="020B0900000000000000" pitchFamily="50" charset="-128"/>
                <a:ea typeface="HGP創英角ｺﾞｼｯｸUB" panose="020B0900000000000000" pitchFamily="50" charset="-128"/>
              </a:rPr>
              <a:t>年に開発された日本製の</a:t>
            </a:r>
            <a:r>
              <a:rPr lang="ja-JP" altLang="en-US" sz="2400" dirty="0" smtClean="0">
                <a:solidFill>
                  <a:srgbClr val="FF0000"/>
                </a:solidFill>
                <a:latin typeface="HGP創英角ｺﾞｼｯｸUB" panose="020B0900000000000000" pitchFamily="50" charset="-128"/>
                <a:ea typeface="HGP創英角ｺﾞｼｯｸUB" panose="020B0900000000000000" pitchFamily="50" charset="-128"/>
              </a:rPr>
              <a:t>オブジェクト指向のスクリプト言語</a:t>
            </a:r>
            <a:r>
              <a:rPr lang="ja-JP" altLang="en-US" sz="2400" dirty="0" smtClean="0">
                <a:latin typeface="HGP創英角ｺﾞｼｯｸUB" panose="020B0900000000000000" pitchFamily="50" charset="-128"/>
                <a:ea typeface="HGP創英角ｺﾞｼｯｸUB" panose="020B0900000000000000" pitchFamily="50" charset="-128"/>
              </a:rPr>
              <a:t>です。</a:t>
            </a:r>
            <a:endParaRPr lang="en-US" altLang="ja-JP" sz="2400" dirty="0" smtClean="0">
              <a:latin typeface="HGP創英角ｺﾞｼｯｸUB" panose="020B0900000000000000" pitchFamily="50" charset="-128"/>
              <a:ea typeface="HGP創英角ｺﾞｼｯｸUB" panose="020B0900000000000000" pitchFamily="50" charset="-128"/>
            </a:endParaRPr>
          </a:p>
          <a:p>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公式ページ</a:t>
            </a:r>
            <a:endParaRPr lang="en-US" altLang="ja-JP" sz="2400" dirty="0" smtClean="0">
              <a:latin typeface="HGP創英角ｺﾞｼｯｸUB" panose="020B0900000000000000" pitchFamily="50" charset="-128"/>
              <a:ea typeface="HGP創英角ｺﾞｼｯｸUB" panose="020B0900000000000000" pitchFamily="50" charset="-128"/>
            </a:endParaRPr>
          </a:p>
          <a:p>
            <a:r>
              <a:rPr lang="en-US" altLang="ja-JP" sz="2400" dirty="0" smtClean="0">
                <a:latin typeface="HGP創英角ｺﾞｼｯｸUB" panose="020B0900000000000000" pitchFamily="50" charset="-128"/>
                <a:ea typeface="HGP創英角ｺﾞｼｯｸUB" panose="020B0900000000000000" pitchFamily="50" charset="-128"/>
              </a:rPr>
              <a:t>https://www.ruby-lang.org/ja/</a:t>
            </a:r>
          </a:p>
          <a:p>
            <a:endParaRPr lang="en-US" altLang="ja-JP" sz="2400" dirty="0" smtClean="0">
              <a:latin typeface="HGP創英角ｺﾞｼｯｸUB" panose="020B0900000000000000" pitchFamily="50" charset="-128"/>
              <a:ea typeface="HGP創英角ｺﾞｼｯｸUB" panose="020B0900000000000000" pitchFamily="50" charset="-128"/>
            </a:endParaRPr>
          </a:p>
          <a:p>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開発者のまつもとゆきひろは、「</a:t>
            </a:r>
            <a:r>
              <a:rPr lang="en-US" altLang="ja-JP" sz="2400" dirty="0" smtClean="0">
                <a:latin typeface="HGP創英角ｺﾞｼｯｸUB" panose="020B0900000000000000" pitchFamily="50" charset="-128"/>
                <a:ea typeface="HGP創英角ｺﾞｼｯｸUB" panose="020B0900000000000000" pitchFamily="50" charset="-128"/>
              </a:rPr>
              <a:t>Ruby</a:t>
            </a:r>
            <a:r>
              <a:rPr lang="ja-JP" altLang="en-US" sz="2400" dirty="0" smtClean="0">
                <a:latin typeface="HGP創英角ｺﾞｼｯｸUB" panose="020B0900000000000000" pitchFamily="50" charset="-128"/>
                <a:ea typeface="HGP創英角ｺﾞｼｯｸUB" panose="020B0900000000000000" pitchFamily="50" charset="-128"/>
              </a:rPr>
              <a:t>の言語仕様策定において最も重視しているのはストレスなくプログラミングを楽しむことと述べています。</a:t>
            </a:r>
            <a:endParaRPr lang="en-US" altLang="ja-JP" sz="2400" dirty="0" smtClean="0">
              <a:latin typeface="HGP創英角ｺﾞｼｯｸUB" panose="020B0900000000000000" pitchFamily="50" charset="-128"/>
              <a:ea typeface="HGP創英角ｺﾞｼｯｸUB" panose="020B0900000000000000" pitchFamily="50" charset="-128"/>
            </a:endParaRPr>
          </a:p>
          <a:p>
            <a:endParaRPr lang="en-US" altLang="ja-JP" sz="2400" dirty="0" smtClean="0">
              <a:latin typeface="HGP創英角ｺﾞｼｯｸUB" panose="020B0900000000000000" pitchFamily="50" charset="-128"/>
              <a:ea typeface="HGP創英角ｺﾞｼｯｸUB" panose="020B0900000000000000" pitchFamily="50" charset="-128"/>
            </a:endParaRPr>
          </a:p>
          <a:p>
            <a:r>
              <a:rPr lang="ja-JP" altLang="en-US" sz="2400" dirty="0" smtClean="0">
                <a:latin typeface="HGP創英角ｺﾞｼｯｸUB" panose="020B0900000000000000" pitchFamily="50" charset="-128"/>
                <a:ea typeface="HGP創英角ｺﾞｼｯｸUB" panose="020B0900000000000000" pitchFamily="50" charset="-128"/>
              </a:rPr>
              <a:t>日本産ですが、むしろ海外でも人気です。</a:t>
            </a:r>
            <a:endParaRPr lang="en-US" altLang="ja-JP" sz="2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52140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p:cNvGraphicFramePr>
            <a:graphicFrameLocks noGrp="1"/>
          </p:cNvGraphicFramePr>
          <p:nvPr>
            <p:extLst>
              <p:ext uri="{D42A27DB-BD31-4B8C-83A1-F6EECF244321}">
                <p14:modId xmlns:p14="http://schemas.microsoft.com/office/powerpoint/2010/main" val="378267635"/>
              </p:ext>
            </p:extLst>
          </p:nvPr>
        </p:nvGraphicFramePr>
        <p:xfrm>
          <a:off x="107504" y="1397208"/>
          <a:ext cx="8928992" cy="5344160"/>
        </p:xfrm>
        <a:graphic>
          <a:graphicData uri="http://schemas.openxmlformats.org/drawingml/2006/table">
            <a:tbl>
              <a:tblPr firstRow="1" bandRow="1">
                <a:tableStyleId>{7DF18680-E054-41AD-8BC1-D1AEF772440D}</a:tableStyleId>
              </a:tblPr>
              <a:tblGrid>
                <a:gridCol w="2260533"/>
                <a:gridCol w="1327443"/>
                <a:gridCol w="1164552"/>
                <a:gridCol w="4176464"/>
              </a:tblGrid>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目的</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Ruby</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Python</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メモ</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Ｗｅｂサービス作りたい</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en-US" altLang="ja-JP" sz="1600" dirty="0" smtClean="0">
                          <a:latin typeface="HGP創英角ｺﾞｼｯｸUB" panose="020B0900000000000000" pitchFamily="50" charset="-128"/>
                          <a:ea typeface="HGP創英角ｺﾞｼｯｸUB" panose="020B0900000000000000" pitchFamily="50" charset="-128"/>
                        </a:rPr>
                        <a:t>Python</a:t>
                      </a:r>
                      <a:r>
                        <a:rPr kumimoji="1" lang="ja-JP" altLang="en-US" sz="1600" dirty="0" err="1" smtClean="0">
                          <a:latin typeface="HGP創英角ｺﾞｼｯｸUB" panose="020B0900000000000000" pitchFamily="50" charset="-128"/>
                          <a:ea typeface="HGP創英角ｺﾞｼｯｸUB" panose="020B0900000000000000" pitchFamily="50" charset="-128"/>
                        </a:rPr>
                        <a:t>にも</a:t>
                      </a:r>
                      <a:r>
                        <a:rPr kumimoji="1" lang="en-US" altLang="ja-JP" sz="1600" dirty="0" smtClean="0">
                          <a:latin typeface="HGP創英角ｺﾞｼｯｸUB" panose="020B0900000000000000" pitchFamily="50" charset="-128"/>
                          <a:ea typeface="HGP創英角ｺﾞｼｯｸUB" panose="020B0900000000000000" pitchFamily="50" charset="-128"/>
                        </a:rPr>
                        <a:t>Django</a:t>
                      </a:r>
                      <a:r>
                        <a:rPr kumimoji="1" lang="ja-JP" altLang="en-US" sz="1600" dirty="0" smtClean="0">
                          <a:latin typeface="HGP創英角ｺﾞｼｯｸUB" panose="020B0900000000000000" pitchFamily="50" charset="-128"/>
                          <a:ea typeface="HGP創英角ｺﾞｼｯｸUB" panose="020B0900000000000000" pitchFamily="50" charset="-128"/>
                        </a:rPr>
                        <a:t>というデファクトスタンダードなフレームワークがありますが、日本語の情報が少ないです。</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l"/>
                      <a:r>
                        <a:rPr kumimoji="1" lang="en-US" altLang="ja-JP" sz="1600" dirty="0" smtClean="0">
                          <a:latin typeface="HGP創英角ｺﾞｼｯｸUB" panose="020B0900000000000000" pitchFamily="50" charset="-128"/>
                          <a:ea typeface="HGP創英角ｺﾞｼｯｸUB" panose="020B0900000000000000" pitchFamily="50" charset="-128"/>
                        </a:rPr>
                        <a:t>Ruby on Rails</a:t>
                      </a:r>
                      <a:r>
                        <a:rPr kumimoji="1" lang="ja-JP" altLang="en-US" sz="1600" dirty="0" smtClean="0">
                          <a:latin typeface="HGP創英角ｺﾞｼｯｸUB" panose="020B0900000000000000" pitchFamily="50" charset="-128"/>
                          <a:ea typeface="HGP創英角ｺﾞｼｯｸUB" panose="020B0900000000000000" pitchFamily="50" charset="-128"/>
                        </a:rPr>
                        <a:t>に軍配が上がります。</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科学技術系</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latin typeface="HGP創英角ｺﾞｼｯｸUB" panose="020B0900000000000000" pitchFamily="50" charset="-128"/>
                          <a:ea typeface="HGP創英角ｺﾞｼｯｸUB" panose="020B0900000000000000" pitchFamily="50" charset="-128"/>
                        </a:rPr>
                        <a:t>人工知能系</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ja-JP" altLang="en-US" sz="1600" dirty="0" smtClean="0">
                          <a:latin typeface="HGP創英角ｺﾞｼｯｸUB" panose="020B0900000000000000" pitchFamily="50" charset="-128"/>
                          <a:ea typeface="HGP創英角ｺﾞｼｯｸUB" panose="020B0900000000000000" pitchFamily="50" charset="-128"/>
                        </a:rPr>
                        <a:t>圧倒的に</a:t>
                      </a:r>
                      <a:r>
                        <a:rPr kumimoji="1" lang="en-US" altLang="ja-JP" sz="1600" dirty="0" smtClean="0">
                          <a:latin typeface="HGP創英角ｺﾞｼｯｸUB" panose="020B0900000000000000" pitchFamily="50" charset="-128"/>
                          <a:ea typeface="HGP創英角ｺﾞｼｯｸUB" panose="020B0900000000000000" pitchFamily="50" charset="-128"/>
                        </a:rPr>
                        <a:t>Python</a:t>
                      </a:r>
                      <a:r>
                        <a:rPr kumimoji="1" lang="ja-JP" altLang="en-US" sz="1600" dirty="0" smtClean="0">
                          <a:latin typeface="HGP創英角ｺﾞｼｯｸUB" panose="020B0900000000000000" pitchFamily="50" charset="-128"/>
                          <a:ea typeface="HGP創英角ｺﾞｼｯｸUB" panose="020B0900000000000000" pitchFamily="50" charset="-128"/>
                        </a:rPr>
                        <a:t>です。</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l"/>
                      <a:r>
                        <a:rPr kumimoji="1" lang="en-US" altLang="ja-JP" sz="1600" dirty="0" smtClean="0">
                          <a:latin typeface="HGP創英角ｺﾞｼｯｸUB" panose="020B0900000000000000" pitchFamily="50" charset="-128"/>
                          <a:ea typeface="HGP創英角ｺﾞｼｯｸUB" panose="020B0900000000000000" pitchFamily="50" charset="-128"/>
                        </a:rPr>
                        <a:t>Ruby</a:t>
                      </a:r>
                      <a:r>
                        <a:rPr kumimoji="1" lang="ja-JP" altLang="en-US" sz="1600" dirty="0" smtClean="0">
                          <a:latin typeface="HGP創英角ｺﾞｼｯｸUB" panose="020B0900000000000000" pitchFamily="50" charset="-128"/>
                          <a:ea typeface="HGP創英角ｺﾞｼｯｸUB" panose="020B0900000000000000" pitchFamily="50" charset="-128"/>
                        </a:rPr>
                        <a:t>でもライブラリは提供していますが、</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自分を表現したい</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en-US" altLang="ja-JP" sz="1600" dirty="0" smtClean="0">
                          <a:latin typeface="HGP創英角ｺﾞｼｯｸUB" panose="020B0900000000000000" pitchFamily="50" charset="-128"/>
                          <a:ea typeface="HGP創英角ｺﾞｼｯｸUB" panose="020B0900000000000000" pitchFamily="50" charset="-128"/>
                        </a:rPr>
                        <a:t>Python</a:t>
                      </a:r>
                      <a:r>
                        <a:rPr kumimoji="1" lang="ja-JP" altLang="en-US" sz="1600" dirty="0" smtClean="0">
                          <a:latin typeface="HGP創英角ｺﾞｼｯｸUB" panose="020B0900000000000000" pitchFamily="50" charset="-128"/>
                          <a:ea typeface="HGP創英角ｺﾞｼｯｸUB" panose="020B0900000000000000" pitchFamily="50" charset="-128"/>
                        </a:rPr>
                        <a:t>はインデントしかり、文法の表現が統一されるようになっています。</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l"/>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l"/>
                      <a:r>
                        <a:rPr kumimoji="1" lang="en-US" altLang="ja-JP" sz="1600" dirty="0" smtClean="0">
                          <a:latin typeface="HGP創英角ｺﾞｼｯｸUB" panose="020B0900000000000000" pitchFamily="50" charset="-128"/>
                          <a:ea typeface="HGP創英角ｺﾞｼｯｸUB" panose="020B0900000000000000" pitchFamily="50" charset="-128"/>
                        </a:rPr>
                        <a:t>Ruby</a:t>
                      </a:r>
                      <a:r>
                        <a:rPr kumimoji="1" lang="ja-JP" altLang="en-US" sz="1600" dirty="0" smtClean="0">
                          <a:latin typeface="HGP創英角ｺﾞｼｯｸUB" panose="020B0900000000000000" pitchFamily="50" charset="-128"/>
                          <a:ea typeface="HGP創英角ｺﾞｼｯｸUB" panose="020B0900000000000000" pitchFamily="50" charset="-128"/>
                        </a:rPr>
                        <a:t>は様々な書き方ができる上、黒魔術的（メタプログラミング）な使い方もできるようになっています。</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スタートアップ企業で活躍したい</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ja-JP" altLang="en-US" sz="1600" dirty="0" smtClean="0">
                          <a:latin typeface="HGP創英角ｺﾞｼｯｸUB" panose="020B0900000000000000" pitchFamily="50" charset="-128"/>
                          <a:ea typeface="HGP創英角ｺﾞｼｯｸUB" panose="020B0900000000000000" pitchFamily="50" charset="-128"/>
                        </a:rPr>
                        <a:t>スタートアップ企業は、</a:t>
                      </a:r>
                      <a:r>
                        <a:rPr kumimoji="1" lang="en-US" altLang="ja-JP" sz="1600" dirty="0" smtClean="0">
                          <a:latin typeface="HGP創英角ｺﾞｼｯｸUB" panose="020B0900000000000000" pitchFamily="50" charset="-128"/>
                          <a:ea typeface="HGP創英角ｺﾞｼｯｸUB" panose="020B0900000000000000" pitchFamily="50" charset="-128"/>
                        </a:rPr>
                        <a:t>Web</a:t>
                      </a:r>
                      <a:r>
                        <a:rPr kumimoji="1" lang="ja-JP" altLang="en-US" sz="1600" dirty="0" smtClean="0">
                          <a:latin typeface="HGP創英角ｺﾞｼｯｸUB" panose="020B0900000000000000" pitchFamily="50" charset="-128"/>
                          <a:ea typeface="HGP創英角ｺﾞｼｯｸUB" panose="020B0900000000000000" pitchFamily="50" charset="-128"/>
                        </a:rPr>
                        <a:t>アプリを作るところからなので、</a:t>
                      </a:r>
                      <a:r>
                        <a:rPr kumimoji="1" lang="en-US" altLang="ja-JP" sz="1600" dirty="0" smtClean="0">
                          <a:latin typeface="HGP創英角ｺﾞｼｯｸUB" panose="020B0900000000000000" pitchFamily="50" charset="-128"/>
                          <a:ea typeface="HGP創英角ｺﾞｼｯｸUB" panose="020B0900000000000000" pitchFamily="50" charset="-128"/>
                        </a:rPr>
                        <a:t>Rails</a:t>
                      </a:r>
                      <a:r>
                        <a:rPr kumimoji="1" lang="ja-JP" altLang="en-US" sz="1600" dirty="0" smtClean="0">
                          <a:latin typeface="HGP創英角ｺﾞｼｯｸUB" panose="020B0900000000000000" pitchFamily="50" charset="-128"/>
                          <a:ea typeface="HGP創英角ｺﾞｼｯｸUB" panose="020B0900000000000000" pitchFamily="50" charset="-128"/>
                        </a:rPr>
                        <a:t>が使える</a:t>
                      </a:r>
                      <a:r>
                        <a:rPr kumimoji="1" lang="en-US" altLang="ja-JP" sz="1600" dirty="0" smtClean="0">
                          <a:latin typeface="HGP創英角ｺﾞｼｯｸUB" panose="020B0900000000000000" pitchFamily="50" charset="-128"/>
                          <a:ea typeface="HGP創英角ｺﾞｼｯｸUB" panose="020B0900000000000000" pitchFamily="50" charset="-128"/>
                        </a:rPr>
                        <a:t>Ruby</a:t>
                      </a:r>
                      <a:r>
                        <a:rPr kumimoji="1" lang="ja-JP" altLang="en-US" sz="1600" dirty="0" smtClean="0">
                          <a:latin typeface="HGP創英角ｺﾞｼｯｸUB" panose="020B0900000000000000" pitchFamily="50" charset="-128"/>
                          <a:ea typeface="HGP創英角ｺﾞｼｯｸUB" panose="020B0900000000000000" pitchFamily="50" charset="-128"/>
                        </a:rPr>
                        <a:t>エンジニアに軍配があがります。</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性能が求められる</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ja-JP" altLang="en-US" sz="1600" dirty="0" smtClean="0">
                          <a:latin typeface="HGP創英角ｺﾞｼｯｸUB" panose="020B0900000000000000" pitchFamily="50" charset="-128"/>
                          <a:ea typeface="HGP創英角ｺﾞｼｯｸUB" panose="020B0900000000000000" pitchFamily="50" charset="-128"/>
                        </a:rPr>
                        <a:t>素直にコンパイラ言語を使いましょう。</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tc>
              </a:tr>
              <a:tr h="37084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困ったときの情報の探しやすさ</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tc>
                <a:tc>
                  <a:txBody>
                    <a:bodyPr/>
                    <a:lstStyle/>
                    <a:p>
                      <a:pPr algn="l"/>
                      <a:r>
                        <a:rPr kumimoji="1" lang="en-US" altLang="ja-JP" sz="1600" dirty="0" smtClean="0">
                          <a:latin typeface="HGP創英角ｺﾞｼｯｸUB" panose="020B0900000000000000" pitchFamily="50" charset="-128"/>
                          <a:ea typeface="HGP創英角ｺﾞｼｯｸUB" panose="020B0900000000000000" pitchFamily="50" charset="-128"/>
                        </a:rPr>
                        <a:t>Ruby</a:t>
                      </a:r>
                      <a:r>
                        <a:rPr kumimoji="1" lang="ja-JP" altLang="en-US" sz="1600" dirty="0" err="1" smtClean="0">
                          <a:latin typeface="HGP創英角ｺﾞｼｯｸUB" panose="020B0900000000000000" pitchFamily="50" charset="-128"/>
                          <a:ea typeface="HGP創英角ｺﾞｼｯｸUB" panose="020B0900000000000000" pitchFamily="50" charset="-128"/>
                        </a:rPr>
                        <a:t>のほうが</a:t>
                      </a:r>
                      <a:r>
                        <a:rPr kumimoji="1" lang="ja-JP" altLang="en-US" sz="1600" dirty="0" smtClean="0">
                          <a:latin typeface="HGP創英角ｺﾞｼｯｸUB" panose="020B0900000000000000" pitchFamily="50" charset="-128"/>
                          <a:ea typeface="HGP創英角ｺﾞｼｯｸUB" panose="020B0900000000000000" pitchFamily="50" charset="-128"/>
                        </a:rPr>
                        <a:t>日本語ドキュメント多いが、</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algn="l"/>
                      <a:r>
                        <a:rPr kumimoji="1" lang="en-US" altLang="ja-JP" sz="1600" dirty="0" err="1" smtClean="0">
                          <a:latin typeface="HGP創英角ｺﾞｼｯｸUB" panose="020B0900000000000000" pitchFamily="50" charset="-128"/>
                          <a:ea typeface="HGP創英角ｺﾞｼｯｸUB" panose="020B0900000000000000" pitchFamily="50" charset="-128"/>
                        </a:rPr>
                        <a:t>Qiita</a:t>
                      </a:r>
                      <a:r>
                        <a:rPr kumimoji="1" lang="ja-JP" altLang="en-US" sz="1600" dirty="0" smtClean="0">
                          <a:latin typeface="HGP創英角ｺﾞｼｯｸUB" panose="020B0900000000000000" pitchFamily="50" charset="-128"/>
                          <a:ea typeface="HGP創英角ｺﾞｼｯｸUB" panose="020B0900000000000000" pitchFamily="50" charset="-128"/>
                        </a:rPr>
                        <a:t>や</a:t>
                      </a:r>
                      <a:r>
                        <a:rPr kumimoji="1" lang="en-US" altLang="ja-JP" sz="1600" dirty="0" err="1" smtClean="0">
                          <a:latin typeface="HGP創英角ｺﾞｼｯｸUB" panose="020B0900000000000000" pitchFamily="50" charset="-128"/>
                          <a:ea typeface="HGP創英角ｺﾞｼｯｸUB" panose="020B0900000000000000" pitchFamily="50" charset="-128"/>
                        </a:rPr>
                        <a:t>Hatena</a:t>
                      </a:r>
                      <a:r>
                        <a:rPr kumimoji="1" lang="ja-JP" altLang="en-US" sz="1600" dirty="0" smtClean="0">
                          <a:latin typeface="HGP創英角ｺﾞｼｯｸUB" panose="020B0900000000000000" pitchFamily="50" charset="-128"/>
                          <a:ea typeface="HGP創英角ｺﾞｼｯｸUB" panose="020B0900000000000000" pitchFamily="50" charset="-128"/>
                        </a:rPr>
                        <a:t>で大体どちらも引っかかる。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3" name="テキスト ボックス 2"/>
          <p:cNvSpPr txBox="1"/>
          <p:nvPr/>
        </p:nvSpPr>
        <p:spPr>
          <a:xfrm>
            <a:off x="144016" y="332656"/>
            <a:ext cx="8820472" cy="1200329"/>
          </a:xfrm>
          <a:prstGeom prst="rect">
            <a:avLst/>
          </a:prstGeom>
          <a:noFill/>
        </p:spPr>
        <p:txBody>
          <a:bodyPr wrap="square" rtlCol="0">
            <a:spAutoFit/>
          </a:bodyPr>
          <a:lstStyle/>
          <a:p>
            <a:r>
              <a:rPr lang="en-US" altLang="ja-JP" sz="2400" dirty="0" smtClean="0">
                <a:latin typeface="HGP創英角ｺﾞｼｯｸUB" panose="020B0900000000000000" pitchFamily="50" charset="-128"/>
                <a:ea typeface="HGP創英角ｺﾞｼｯｸUB" panose="020B0900000000000000" pitchFamily="50" charset="-128"/>
              </a:rPr>
              <a:t>Ruby</a:t>
            </a:r>
            <a:r>
              <a:rPr lang="ja-JP" altLang="en-US" sz="2400" dirty="0" smtClean="0">
                <a:latin typeface="HGP創英角ｺﾞｼｯｸUB" panose="020B0900000000000000" pitchFamily="50" charset="-128"/>
                <a:ea typeface="HGP創英角ｺﾞｼｯｸUB" panose="020B0900000000000000" pitchFamily="50" charset="-128"/>
              </a:rPr>
              <a:t>は、オブジェクト指向のスクリプト型言語である</a:t>
            </a:r>
            <a:r>
              <a:rPr lang="en-US" altLang="ja-JP" sz="2400" dirty="0" smtClean="0">
                <a:latin typeface="HGP創英角ｺﾞｼｯｸUB" panose="020B0900000000000000" pitchFamily="50" charset="-128"/>
                <a:ea typeface="HGP創英角ｺﾞｼｯｸUB" panose="020B0900000000000000" pitchFamily="50" charset="-128"/>
              </a:rPr>
              <a:t>Python</a:t>
            </a:r>
            <a:r>
              <a:rPr lang="ja-JP" altLang="en-US" sz="2400" dirty="0" smtClean="0">
                <a:latin typeface="HGP創英角ｺﾞｼｯｸUB" panose="020B0900000000000000" pitchFamily="50" charset="-128"/>
                <a:ea typeface="HGP創英角ｺﾞｼｯｸUB" panose="020B0900000000000000" pitchFamily="50" charset="-128"/>
              </a:rPr>
              <a:t>とよく比較されますが、目的に応じて、というところです。</a:t>
            </a:r>
            <a:endParaRPr lang="en-US" altLang="ja-JP" sz="2400" dirty="0" smtClean="0">
              <a:latin typeface="HGP創英角ｺﾞｼｯｸUB" panose="020B0900000000000000" pitchFamily="50" charset="-128"/>
              <a:ea typeface="HGP創英角ｺﾞｼｯｸUB" panose="020B0900000000000000" pitchFamily="50" charset="-128"/>
            </a:endParaRPr>
          </a:p>
          <a:p>
            <a:endParaRPr kumimoji="1" lang="ja-JP" altLang="en-US" sz="2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93832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4294967295"/>
          </p:nvPr>
        </p:nvSpPr>
        <p:spPr>
          <a:xfrm>
            <a:off x="107504" y="117574"/>
            <a:ext cx="8834437" cy="719138"/>
          </a:xfrm>
        </p:spPr>
        <p:txBody>
          <a:bodyPr/>
          <a:lstStyle/>
          <a:p>
            <a:pPr marL="0" indent="0">
              <a:buNone/>
            </a:pPr>
            <a:r>
              <a:rPr kumimoji="1" lang="en-US" altLang="ja-JP"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Ruby</a:t>
            </a:r>
            <a:r>
              <a:rPr kumimoji="1" lang="ja-JP" altLang="en-US"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で有名なサービスや</a:t>
            </a:r>
            <a:r>
              <a:rPr kumimoji="1" lang="en-US" altLang="ja-JP"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OSS</a:t>
            </a:r>
            <a:endParaRPr kumimoji="1" lang="ja-JP" altLang="en-US"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type="subTitle" idx="4294967295"/>
          </p:nvPr>
        </p:nvSpPr>
        <p:spPr>
          <a:xfrm>
            <a:off x="115416" y="884312"/>
            <a:ext cx="6400800" cy="1752600"/>
          </a:xfrm>
        </p:spPr>
        <p:txBody>
          <a:bodyPr/>
          <a:lstStyle/>
          <a:p>
            <a:pPr marL="0" indent="0">
              <a:buNone/>
            </a:pPr>
            <a:r>
              <a:rPr kumimoji="1" lang="en-US" altLang="ja-JP" sz="2800" u="sng"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Ruby on Rails</a:t>
            </a:r>
            <a:r>
              <a:rPr kumimoji="1" lang="ja-JP" altLang="en-US" sz="2800" u="sng"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で作られたサイト</a:t>
            </a:r>
            <a:endParaRPr kumimoji="1" lang="en-US" altLang="ja-JP" sz="2800" u="sng"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endParaRPr lang="en-US" altLang="ja-JP" sz="28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endParaRPr kumimoji="1" lang="ja-JP" altLang="en-US" sz="28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pic>
        <p:nvPicPr>
          <p:cNvPr id="1026" name="Picture 2" descr="C:\Users\nttd\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 y="1673926"/>
            <a:ext cx="2231444" cy="7996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ttd\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5" y="2564905"/>
            <a:ext cx="2063897" cy="794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ttd\Desktop\download.png"/>
          <p:cNvPicPr>
            <a:picLocks noChangeAspect="1" noChangeArrowheads="1"/>
          </p:cNvPicPr>
          <p:nvPr/>
        </p:nvPicPr>
        <p:blipFill rotWithShape="1">
          <a:blip r:embed="rId4">
            <a:extLst>
              <a:ext uri="{28A0092B-C50C-407E-A947-70E740481C1C}">
                <a14:useLocalDpi xmlns:a14="http://schemas.microsoft.com/office/drawing/2010/main" val="0"/>
              </a:ext>
            </a:extLst>
          </a:blip>
          <a:srcRect t="29460" b="20630"/>
          <a:stretch/>
        </p:blipFill>
        <p:spPr bwMode="auto">
          <a:xfrm>
            <a:off x="2475563" y="1731969"/>
            <a:ext cx="2257422" cy="68351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nttd\Desktop\download.png"/>
          <p:cNvPicPr>
            <a:picLocks noChangeAspect="1" noChangeArrowheads="1"/>
          </p:cNvPicPr>
          <p:nvPr/>
        </p:nvPicPr>
        <p:blipFill rotWithShape="1">
          <a:blip r:embed="rId5">
            <a:extLst>
              <a:ext uri="{28A0092B-C50C-407E-A947-70E740481C1C}">
                <a14:useLocalDpi xmlns:a14="http://schemas.microsoft.com/office/drawing/2010/main" val="0"/>
              </a:ext>
            </a:extLst>
          </a:blip>
          <a:srcRect l="9395" t="18651" r="6502" b="40651"/>
          <a:stretch/>
        </p:blipFill>
        <p:spPr bwMode="auto">
          <a:xfrm>
            <a:off x="2292134" y="3129878"/>
            <a:ext cx="2991462" cy="5200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ttd\Desktop\downlo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5" y="3624264"/>
            <a:ext cx="2338882" cy="68826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nttd\Desktop\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28" y="4627334"/>
            <a:ext cx="2244513" cy="6703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nttd\Desktop\downloa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994" y="5192308"/>
            <a:ext cx="1449565" cy="104500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nttd\Desktop\downlo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45" y="5672339"/>
            <a:ext cx="2344081" cy="7110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nttd\Desktop\downloa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9552" y="4016663"/>
            <a:ext cx="1949442" cy="1036149"/>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吹き出し 4"/>
          <p:cNvSpPr/>
          <p:nvPr/>
        </p:nvSpPr>
        <p:spPr bwMode="auto">
          <a:xfrm>
            <a:off x="3086994" y="2493335"/>
            <a:ext cx="1794661" cy="520056"/>
          </a:xfrm>
          <a:prstGeom prst="wedgeRoundRectCallout">
            <a:avLst>
              <a:gd name="adj1" fmla="val -58247"/>
              <a:gd name="adj2" fmla="val -104500"/>
              <a:gd name="adj3" fmla="val 16667"/>
            </a:avLst>
          </a:prstGeom>
          <a:solidFill>
            <a:schemeClr val="bg1"/>
          </a:solidFill>
          <a:ln w="9525">
            <a:solidFill>
              <a:schemeClr val="bg2">
                <a:lumMod val="50000"/>
              </a:schemeClr>
            </a:solidFill>
            <a:miter lim="800000"/>
            <a:headEnd/>
            <a:tailEnd/>
          </a:ln>
          <a:effectLst/>
        </p:spPr>
        <p:txBody>
          <a:bodyPr wrap="none" rtlCol="0" anchor="ctr"/>
          <a:lstStyle/>
          <a:p>
            <a:pPr algn="ctr" defTabSz="755650">
              <a:spcBef>
                <a:spcPct val="0"/>
              </a:spcBef>
            </a:pPr>
            <a:r>
              <a:rPr kumimoji="1" lang="en-US" altLang="ja-JP" sz="1200" dirty="0" smtClean="0">
                <a:latin typeface="+mn-ea"/>
                <a:cs typeface="Meiryo UI" panose="020B0604030504040204" pitchFamily="50" charset="-128"/>
              </a:rPr>
              <a:t>※Twitter</a:t>
            </a:r>
            <a:r>
              <a:rPr kumimoji="1" lang="ja-JP" altLang="en-US" sz="1200" dirty="0" smtClean="0">
                <a:latin typeface="+mn-ea"/>
                <a:cs typeface="Meiryo UI" panose="020B0604030504040204" pitchFamily="50" charset="-128"/>
              </a:rPr>
              <a:t>は</a:t>
            </a:r>
            <a:r>
              <a:rPr kumimoji="1" lang="en-US" altLang="ja-JP" sz="1200" dirty="0" smtClean="0">
                <a:latin typeface="+mn-ea"/>
                <a:cs typeface="Meiryo UI" panose="020B0604030504040204" pitchFamily="50" charset="-128"/>
              </a:rPr>
              <a:t>2011</a:t>
            </a:r>
            <a:r>
              <a:rPr kumimoji="1" lang="ja-JP" altLang="en-US" sz="1200" dirty="0" smtClean="0">
                <a:latin typeface="+mn-ea"/>
                <a:cs typeface="Meiryo UI" panose="020B0604030504040204" pitchFamily="50" charset="-128"/>
              </a:rPr>
              <a:t>年に</a:t>
            </a:r>
            <a:endParaRPr kumimoji="1" lang="en-US" altLang="ja-JP" sz="1200" dirty="0" smtClean="0">
              <a:latin typeface="+mn-ea"/>
              <a:cs typeface="Meiryo UI" panose="020B0604030504040204" pitchFamily="50" charset="-128"/>
            </a:endParaRPr>
          </a:p>
          <a:p>
            <a:pPr algn="ctr" defTabSz="755650">
              <a:spcBef>
                <a:spcPct val="0"/>
              </a:spcBef>
            </a:pPr>
            <a:r>
              <a:rPr lang="en-US" altLang="ja-JP" sz="1200" dirty="0" smtClean="0">
                <a:latin typeface="+mn-ea"/>
                <a:cs typeface="Meiryo UI" panose="020B0604030504040204" pitchFamily="50" charset="-128"/>
              </a:rPr>
              <a:t>Rails</a:t>
            </a:r>
            <a:r>
              <a:rPr lang="ja-JP" altLang="en-US" sz="1200" dirty="0" smtClean="0">
                <a:latin typeface="+mn-ea"/>
                <a:cs typeface="Meiryo UI" panose="020B0604030504040204" pitchFamily="50" charset="-128"/>
              </a:rPr>
              <a:t>→</a:t>
            </a:r>
            <a:r>
              <a:rPr lang="en-US" altLang="ja-JP" sz="1200" dirty="0" smtClean="0">
                <a:latin typeface="+mn-ea"/>
                <a:cs typeface="Meiryo UI" panose="020B0604030504040204" pitchFamily="50" charset="-128"/>
              </a:rPr>
              <a:t>Scala</a:t>
            </a:r>
            <a:r>
              <a:rPr lang="ja-JP" altLang="en-US" sz="1200" dirty="0" smtClean="0">
                <a:latin typeface="+mn-ea"/>
                <a:cs typeface="Meiryo UI" panose="020B0604030504040204" pitchFamily="50" charset="-128"/>
              </a:rPr>
              <a:t>に切り替え</a:t>
            </a:r>
            <a:endParaRPr kumimoji="1" lang="ja-JP" altLang="en-US" sz="1200" dirty="0" smtClean="0">
              <a:latin typeface="+mn-ea"/>
              <a:cs typeface="Meiryo UI" panose="020B0604030504040204" pitchFamily="50" charset="-128"/>
            </a:endParaRPr>
          </a:p>
        </p:txBody>
      </p:sp>
      <p:sp>
        <p:nvSpPr>
          <p:cNvPr id="15" name="コンテンツ プレースホルダー 2"/>
          <p:cNvSpPr txBox="1">
            <a:spLocks/>
          </p:cNvSpPr>
          <p:nvPr/>
        </p:nvSpPr>
        <p:spPr>
          <a:xfrm>
            <a:off x="5222814" y="836712"/>
            <a:ext cx="3770095" cy="5256410"/>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HGPGothicE" charset="-128"/>
                <a:ea typeface="HGPGothicE" charset="-128"/>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r>
              <a:rPr lang="en-US" altLang="ja-JP" sz="2800" u="sng" dirty="0" smtClean="0">
                <a:latin typeface="HGP創英角ｺﾞｼｯｸUB" panose="020B0900000000000000" pitchFamily="50" charset="-128"/>
                <a:ea typeface="HGP創英角ｺﾞｼｯｸUB" panose="020B0900000000000000" pitchFamily="50" charset="-128"/>
              </a:rPr>
              <a:t>Ruby</a:t>
            </a:r>
            <a:r>
              <a:rPr lang="ja-JP" altLang="en-US" sz="2800" u="sng" dirty="0" smtClean="0">
                <a:latin typeface="HGP創英角ｺﾞｼｯｸUB" panose="020B0900000000000000" pitchFamily="50" charset="-128"/>
                <a:ea typeface="HGP創英角ｺﾞｼｯｸUB" panose="020B0900000000000000" pitchFamily="50" charset="-128"/>
              </a:rPr>
              <a:t>で作られた</a:t>
            </a:r>
            <a:r>
              <a:rPr lang="en-US" altLang="ja-JP" sz="2800" u="sng" dirty="0" smtClean="0">
                <a:latin typeface="HGP創英角ｺﾞｼｯｸUB" panose="020B0900000000000000" pitchFamily="50" charset="-128"/>
                <a:ea typeface="HGP創英角ｺﾞｼｯｸUB" panose="020B0900000000000000" pitchFamily="50" charset="-128"/>
              </a:rPr>
              <a:t>OSS</a:t>
            </a:r>
          </a:p>
          <a:p>
            <a:endParaRPr lang="ja-JP" altLang="en-US" sz="2800" dirty="0">
              <a:latin typeface="HGP創英角ｺﾞｼｯｸUB" panose="020B0900000000000000" pitchFamily="50" charset="-128"/>
              <a:ea typeface="HGP創英角ｺﾞｼｯｸUB" panose="020B0900000000000000" pitchFamily="50" charset="-128"/>
            </a:endParaRPr>
          </a:p>
        </p:txBody>
      </p:sp>
      <p:pic>
        <p:nvPicPr>
          <p:cNvPr id="1035" name="Picture 11" descr="C:\Users\nttd\Desktop\downloa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7025" y="1562101"/>
            <a:ext cx="975334" cy="12908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nttd\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8859" y="1614591"/>
            <a:ext cx="1065317" cy="11387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nttd\Desktop\downloa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52981" y="3427851"/>
            <a:ext cx="1996196" cy="96830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nttd\Desktop\download.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2900" y="4064288"/>
            <a:ext cx="1788324" cy="7870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nttd\Desktop\download.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9861" y="4634793"/>
            <a:ext cx="1716122" cy="929566"/>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nttd\Desktop\fluffy-elephant-friend-cc7707eb7d15da8501a56e0c5a4fb238.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58859" y="4949395"/>
            <a:ext cx="1163582" cy="133870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nttd\Desktop\downloa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8860" y="2962264"/>
            <a:ext cx="1673953" cy="63806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8001357" y="5246014"/>
            <a:ext cx="1262910" cy="372731"/>
          </a:xfrm>
          <a:prstGeom prst="rect">
            <a:avLst/>
          </a:prstGeom>
          <a:noFill/>
        </p:spPr>
        <p:txBody>
          <a:bodyPr wrap="square" rtlCol="0">
            <a:spAutoFit/>
          </a:bodyPr>
          <a:lstStyle/>
          <a:p>
            <a:r>
              <a:rPr lang="en-US" altLang="ja-JP" dirty="0"/>
              <a:t>Mastodon</a:t>
            </a:r>
            <a:endParaRPr kumimoji="1" lang="ja-JP" altLang="en-US" dirty="0"/>
          </a:p>
        </p:txBody>
      </p:sp>
    </p:spTree>
    <p:extLst>
      <p:ext uri="{BB962C8B-B14F-4D97-AF65-F5344CB8AC3E}">
        <p14:creationId xmlns:p14="http://schemas.microsoft.com/office/powerpoint/2010/main" val="196658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4294967295"/>
          </p:nvPr>
        </p:nvSpPr>
        <p:spPr>
          <a:xfrm>
            <a:off x="217215" y="117574"/>
            <a:ext cx="8834437" cy="719138"/>
          </a:xfrm>
        </p:spPr>
        <p:txBody>
          <a:bodyPr/>
          <a:lstStyle/>
          <a:p>
            <a:pPr marL="0" indent="0">
              <a:buNone/>
            </a:pPr>
            <a:r>
              <a:rPr kumimoji="1" lang="ja-JP" altLang="en-US" b="1"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なんで</a:t>
            </a:r>
            <a:r>
              <a:rPr kumimoji="1" lang="en-US" altLang="ja-JP" b="1"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Rails</a:t>
            </a:r>
            <a:r>
              <a:rPr lang="ja-JP" altLang="en-US" b="1"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がいい？</a:t>
            </a:r>
            <a:endParaRPr kumimoji="1" lang="ja-JP" altLang="en-US" b="1"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
        <p:nvSpPr>
          <p:cNvPr id="5" name="コンテンツ プレースホルダー 2"/>
          <p:cNvSpPr txBox="1">
            <a:spLocks/>
          </p:cNvSpPr>
          <p:nvPr/>
        </p:nvSpPr>
        <p:spPr>
          <a:xfrm>
            <a:off x="107504" y="692696"/>
            <a:ext cx="8944148" cy="576064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dirty="0" smtClean="0">
                <a:latin typeface="HGP創英角ｺﾞｼｯｸUB" panose="020B0900000000000000" pitchFamily="50" charset="-128"/>
                <a:ea typeface="HGP創英角ｺﾞｼｯｸUB" panose="020B0900000000000000" pitchFamily="50" charset="-128"/>
              </a:rPr>
              <a:t>前頁までの理由も含みますが、よくあるお勧めの理由は、以下。</a:t>
            </a:r>
            <a:endParaRPr lang="en-US" altLang="ja-JP" sz="2400" dirty="0" smtClean="0">
              <a:latin typeface="HGP創英角ｺﾞｼｯｸUB" panose="020B0900000000000000" pitchFamily="50" charset="-128"/>
              <a:ea typeface="HGP創英角ｺﾞｼｯｸUB" panose="020B0900000000000000" pitchFamily="50" charset="-128"/>
            </a:endParaRPr>
          </a:p>
          <a:p>
            <a:endParaRPr lang="en-US" altLang="ja-JP" sz="1800" dirty="0" smtClean="0">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r>
              <a:rPr lang="ja-JP" altLang="en-US" sz="1800" dirty="0" smtClean="0">
                <a:latin typeface="HGP創英角ｺﾞｼｯｸUB" panose="020B0900000000000000" pitchFamily="50" charset="-128"/>
                <a:ea typeface="HGP創英角ｺﾞｼｯｸUB" panose="020B0900000000000000" pitchFamily="50" charset="-128"/>
              </a:rPr>
              <a:t>教材がいっぱいある。</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ja-JP" altLang="en-US" sz="1800" dirty="0" smtClean="0">
                <a:latin typeface="HGP創英角ｺﾞｼｯｸUB" panose="020B0900000000000000" pitchFamily="50" charset="-128"/>
                <a:ea typeface="HGP創英角ｺﾞｼｯｸUB" panose="020B0900000000000000" pitchFamily="50" charset="-128"/>
              </a:rPr>
              <a:t>学ぼうと思えば、インターネットにいっぱい情報が転がっています。</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Rails</a:t>
            </a:r>
            <a:r>
              <a:rPr lang="ja-JP" altLang="en-US" sz="1800" dirty="0" smtClean="0">
                <a:latin typeface="HGP創英角ｺﾞｼｯｸUB" panose="020B0900000000000000" pitchFamily="50" charset="-128"/>
                <a:ea typeface="HGP創英角ｺﾞｼｯｸUB" panose="020B0900000000000000" pitchFamily="50" charset="-128"/>
              </a:rPr>
              <a:t>チュートリアル </a:t>
            </a:r>
            <a:r>
              <a:rPr lang="en-US" altLang="ja-JP" sz="1800" dirty="0" smtClean="0">
                <a:latin typeface="HGP創英角ｺﾞｼｯｸUB" panose="020B0900000000000000" pitchFamily="50" charset="-128"/>
                <a:ea typeface="HGP創英角ｺﾞｼｯｸUB" panose="020B0900000000000000" pitchFamily="50" charset="-128"/>
                <a:hlinkClick r:id="rId2"/>
              </a:rPr>
              <a:t>https://railstutorial.jp/</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ja-JP" altLang="en-US" sz="1800" dirty="0" smtClean="0">
                <a:latin typeface="HGP創英角ｺﾞｼｯｸUB" panose="020B0900000000000000" pitchFamily="50" charset="-128"/>
                <a:ea typeface="HGP創英角ｺﾞｼｯｸUB" panose="020B0900000000000000" pitchFamily="50" charset="-128"/>
              </a:rPr>
              <a:t>ドットインストール </a:t>
            </a:r>
            <a:r>
              <a:rPr lang="en-US" altLang="ja-JP" sz="1800" dirty="0" smtClean="0">
                <a:latin typeface="HGP創英角ｺﾞｼｯｸUB" panose="020B0900000000000000" pitchFamily="50" charset="-128"/>
                <a:ea typeface="HGP創英角ｺﾞｼｯｸUB" panose="020B0900000000000000" pitchFamily="50" charset="-128"/>
                <a:hlinkClick r:id="rId3"/>
              </a:rPr>
              <a:t>http://dotinstall.com/</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a:t>
            </a:r>
            <a:r>
              <a:rPr lang="ja-JP" altLang="en-US" sz="1800" dirty="0" smtClean="0">
                <a:latin typeface="HGP創英角ｺﾞｼｯｸUB" panose="020B0900000000000000" pitchFamily="50" charset="-128"/>
                <a:ea typeface="HGP創英角ｺﾞｼｯｸUB" panose="020B0900000000000000" pitchFamily="50" charset="-128"/>
              </a:rPr>
              <a:t> 小学生でもわかる</a:t>
            </a:r>
            <a:r>
              <a:rPr lang="en-US" altLang="ja-JP" sz="1800" dirty="0" smtClean="0">
                <a:latin typeface="HGP創英角ｺﾞｼｯｸUB" panose="020B0900000000000000" pitchFamily="50" charset="-128"/>
                <a:ea typeface="HGP創英角ｺﾞｼｯｸUB" panose="020B0900000000000000" pitchFamily="50" charset="-128"/>
              </a:rPr>
              <a:t>Ruby on Rails</a:t>
            </a:r>
            <a:r>
              <a:rPr lang="ja-JP" altLang="en-US" sz="1800" dirty="0" smtClean="0">
                <a:latin typeface="HGP創英角ｺﾞｼｯｸUB" panose="020B0900000000000000" pitchFamily="50" charset="-128"/>
                <a:ea typeface="HGP創英角ｺﾞｼｯｸUB" panose="020B0900000000000000" pitchFamily="50" charset="-128"/>
              </a:rPr>
              <a:t>入門 </a:t>
            </a:r>
            <a:r>
              <a:rPr lang="en-US" altLang="ja-JP" sz="1800" dirty="0" smtClean="0">
                <a:latin typeface="HGP創英角ｺﾞｼｯｸUB" panose="020B0900000000000000" pitchFamily="50" charset="-128"/>
                <a:ea typeface="HGP創英角ｺﾞｼｯｸUB" panose="020B0900000000000000" pitchFamily="50" charset="-128"/>
                <a:hlinkClick r:id="rId4"/>
              </a:rPr>
              <a:t>https://openbook4.me/projects/92</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en-US" altLang="ja-JP" sz="1800" dirty="0" err="1" smtClean="0">
                <a:latin typeface="HGP創英角ｺﾞｼｯｸUB" panose="020B0900000000000000" pitchFamily="50" charset="-128"/>
                <a:ea typeface="HGP創英角ｺﾞｼｯｸUB" panose="020B0900000000000000" pitchFamily="50" charset="-128"/>
              </a:rPr>
              <a:t>Codeacademy</a:t>
            </a:r>
            <a:r>
              <a:rPr lang="en-US" altLang="ja-JP" sz="1800" dirty="0" smtClean="0">
                <a:latin typeface="HGP創英角ｺﾞｼｯｸUB" panose="020B0900000000000000" pitchFamily="50" charset="-128"/>
                <a:ea typeface="HGP創英角ｺﾞｼｯｸUB" panose="020B0900000000000000" pitchFamily="50" charset="-128"/>
              </a:rPr>
              <a:t> </a:t>
            </a:r>
            <a:r>
              <a:rPr lang="en-US" altLang="ja-JP" sz="1800" dirty="0" smtClean="0">
                <a:latin typeface="HGP創英角ｺﾞｼｯｸUB" panose="020B0900000000000000" pitchFamily="50" charset="-128"/>
                <a:ea typeface="HGP創英角ｺﾞｼｯｸUB" panose="020B0900000000000000" pitchFamily="50" charset="-128"/>
                <a:hlinkClick r:id="rId5"/>
              </a:rPr>
              <a:t>https://www.codecademy.com/</a:t>
            </a:r>
            <a:endParaRPr lang="en-US" altLang="ja-JP" sz="1800" dirty="0" smtClean="0">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endParaRPr lang="en-US" altLang="ja-JP" sz="1800" dirty="0" smtClean="0">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r>
              <a:rPr lang="ja-JP" altLang="en-US" sz="1800" dirty="0" smtClean="0">
                <a:latin typeface="HGP創英角ｺﾞｼｯｸUB" panose="020B0900000000000000" pitchFamily="50" charset="-128"/>
                <a:ea typeface="HGP創英角ｺﾞｼｯｸUB" panose="020B0900000000000000" pitchFamily="50" charset="-128"/>
              </a:rPr>
              <a:t>開発の本質でない部分の仕事を勝手にやってくれる、仕組みを提供してくれる。</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SQL</a:t>
            </a:r>
            <a:r>
              <a:rPr lang="ja-JP" altLang="en-US" sz="1800" dirty="0" smtClean="0">
                <a:latin typeface="HGP創英角ｺﾞｼｯｸUB" panose="020B0900000000000000" pitchFamily="50" charset="-128"/>
                <a:ea typeface="HGP創英角ｺﾞｼｯｸUB" panose="020B0900000000000000" pitchFamily="50" charset="-128"/>
              </a:rPr>
              <a:t>インジェクション対策</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ja-JP" altLang="en-US" sz="1800" dirty="0" smtClean="0">
                <a:latin typeface="HGP創英角ｺﾞｼｯｸUB" panose="020B0900000000000000" pitchFamily="50" charset="-128"/>
                <a:ea typeface="HGP創英角ｺﾞｼｯｸUB" panose="020B0900000000000000" pitchFamily="50" charset="-128"/>
              </a:rPr>
              <a:t>クロスサイトスクリプティング対策</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ja-JP" altLang="en-US" sz="1800" dirty="0" smtClean="0">
                <a:latin typeface="HGP創英角ｺﾞｼｯｸUB" panose="020B0900000000000000" pitchFamily="50" charset="-128"/>
                <a:ea typeface="HGP創英角ｺﾞｼｯｸUB" panose="020B0900000000000000" pitchFamily="50" charset="-128"/>
              </a:rPr>
              <a:t>セッションハイジャック対策</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en-US" altLang="ja-JP" sz="1800" dirty="0" err="1" smtClean="0">
                <a:latin typeface="HGP創英角ｺﾞｼｯｸUB" panose="020B0900000000000000" pitchFamily="50" charset="-128"/>
                <a:ea typeface="HGP創英角ｺﾞｼｯｸUB" panose="020B0900000000000000" pitchFamily="50" charset="-128"/>
              </a:rPr>
              <a:t>etc</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endParaRPr lang="en-US" altLang="ja-JP" sz="1800" dirty="0" smtClean="0">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r>
              <a:rPr lang="ja-JP" altLang="en-US" sz="1800" dirty="0" smtClean="0">
                <a:latin typeface="HGP創英角ｺﾞｼｯｸUB" panose="020B0900000000000000" pitchFamily="50" charset="-128"/>
                <a:ea typeface="HGP創英角ｺﾞｼｯｸUB" panose="020B0900000000000000" pitchFamily="50" charset="-128"/>
              </a:rPr>
              <a:t>開発のしやすさとベストプラクティスを教えてくれる</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RESTful</a:t>
            </a:r>
            <a:r>
              <a:rPr lang="ja-JP" altLang="en-US" sz="1800" dirty="0" smtClean="0">
                <a:latin typeface="HGP創英角ｺﾞｼｯｸUB" panose="020B0900000000000000" pitchFamily="50" charset="-128"/>
                <a:ea typeface="HGP創英角ｺﾞｼｯｸUB" panose="020B0900000000000000" pitchFamily="50" charset="-128"/>
              </a:rPr>
              <a:t>リソース</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MVC</a:t>
            </a:r>
            <a:r>
              <a:rPr lang="ja-JP" altLang="en-US" sz="1800" dirty="0" smtClean="0">
                <a:latin typeface="HGP創英角ｺﾞｼｯｸUB" panose="020B0900000000000000" pitchFamily="50" charset="-128"/>
                <a:ea typeface="HGP創英角ｺﾞｼｯｸUB" panose="020B0900000000000000" pitchFamily="50" charset="-128"/>
              </a:rPr>
              <a:t>フレームワーク</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ja-JP" altLang="en-US" sz="1800" dirty="0" smtClean="0">
                <a:latin typeface="HGP創英角ｺﾞｼｯｸUB" panose="020B0900000000000000" pitchFamily="50" charset="-128"/>
                <a:ea typeface="HGP創英角ｺﾞｼｯｸUB" panose="020B0900000000000000" pitchFamily="50" charset="-128"/>
              </a:rPr>
              <a:t>テスト自動化</a:t>
            </a:r>
            <a:r>
              <a:rPr lang="en-US" altLang="ja-JP" sz="1800" dirty="0" smtClean="0">
                <a:latin typeface="HGP創英角ｺﾞｼｯｸUB" panose="020B0900000000000000" pitchFamily="50" charset="-128"/>
                <a:ea typeface="HGP創英角ｺﾞｼｯｸUB" panose="020B0900000000000000" pitchFamily="50" charset="-128"/>
              </a:rPr>
              <a:t/>
            </a:r>
            <a:br>
              <a:rPr lang="en-US" altLang="ja-JP" sz="1800" dirty="0" smtClean="0">
                <a:latin typeface="HGP創英角ｺﾞｼｯｸUB" panose="020B0900000000000000" pitchFamily="50" charset="-128"/>
                <a:ea typeface="HGP創英角ｺﾞｼｯｸUB" panose="020B0900000000000000" pitchFamily="50" charset="-128"/>
              </a:rPr>
            </a:br>
            <a:r>
              <a:rPr lang="en-US" altLang="ja-JP" sz="1800" dirty="0" smtClean="0">
                <a:latin typeface="HGP創英角ｺﾞｼｯｸUB" panose="020B0900000000000000" pitchFamily="50" charset="-128"/>
                <a:ea typeface="HGP創英角ｺﾞｼｯｸUB" panose="020B0900000000000000" pitchFamily="50" charset="-128"/>
              </a:rPr>
              <a:t>- </a:t>
            </a:r>
            <a:r>
              <a:rPr lang="en-US" altLang="ja-JP" sz="1800" dirty="0" err="1" smtClean="0">
                <a:latin typeface="HGP創英角ｺﾞｼｯｸUB" panose="020B0900000000000000" pitchFamily="50" charset="-128"/>
                <a:ea typeface="HGP創英角ｺﾞｼｯｸUB" panose="020B0900000000000000" pitchFamily="50" charset="-128"/>
              </a:rPr>
              <a:t>etc</a:t>
            </a:r>
            <a:endParaRPr lang="en-US" altLang="ja-JP" sz="18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04737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p:cNvSpPr txBox="1">
            <a:spLocks/>
          </p:cNvSpPr>
          <p:nvPr/>
        </p:nvSpPr>
        <p:spPr>
          <a:xfrm>
            <a:off x="0" y="2607047"/>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進め方・カリキュラム</a:t>
            </a:r>
            <a:endParaRPr lang="ja-JP" altLang="en-US" sz="6000"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607450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subTitle" idx="4294967295"/>
          </p:nvPr>
        </p:nvSpPr>
        <p:spPr>
          <a:xfrm>
            <a:off x="259432" y="668288"/>
            <a:ext cx="6400800" cy="1752600"/>
          </a:xfrm>
        </p:spPr>
        <p:txBody>
          <a:bodyPr/>
          <a:lstStyle/>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進め方</a:t>
            </a:r>
            <a:endParaRPr kumimoji="1" lang="ja-JP" altLang="en-US" dirty="0">
              <a:latin typeface="HGP創英角ｺﾞｼｯｸUB" panose="020B0900000000000000" pitchFamily="50" charset="-128"/>
              <a:ea typeface="HGP創英角ｺﾞｼｯｸUB" panose="020B0900000000000000"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230728362"/>
              </p:ext>
            </p:extLst>
          </p:nvPr>
        </p:nvGraphicFramePr>
        <p:xfrm>
          <a:off x="246903" y="1407820"/>
          <a:ext cx="8712046" cy="3016611"/>
        </p:xfrm>
        <a:graphic>
          <a:graphicData uri="http://schemas.openxmlformats.org/drawingml/2006/table">
            <a:tbl>
              <a:tblPr firstRow="1" bandRow="1">
                <a:tableStyleId>{21E4AEA4-8DFA-4A89-87EB-49C32662AFE0}</a:tableStyleId>
              </a:tblPr>
              <a:tblGrid>
                <a:gridCol w="2976616"/>
                <a:gridCol w="3484818"/>
                <a:gridCol w="2250612"/>
              </a:tblGrid>
              <a:tr h="469955">
                <a:tc>
                  <a:txBody>
                    <a:bodyPr/>
                    <a:lstStyle/>
                    <a:p>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c>
                  <a:txBody>
                    <a:bodyPr/>
                    <a:lstStyle/>
                    <a:p>
                      <a:pPr algn="ctr"/>
                      <a:r>
                        <a:rPr kumimoji="1" lang="ja-JP" altLang="en-US" sz="2000" dirty="0" smtClean="0">
                          <a:latin typeface="HGP創英角ｺﾞｼｯｸUB" panose="020B0900000000000000" pitchFamily="50" charset="-128"/>
                          <a:ea typeface="HGP創英角ｺﾞｼｯｸUB" panose="020B0900000000000000" pitchFamily="50" charset="-128"/>
                        </a:rPr>
                        <a:t>内容</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c>
                  <a:txBody>
                    <a:bodyPr/>
                    <a:lstStyle/>
                    <a:p>
                      <a:pPr algn="ctr"/>
                      <a:r>
                        <a:rPr kumimoji="1" lang="ja-JP" altLang="en-US" sz="2000" dirty="0" smtClean="0">
                          <a:latin typeface="HGP創英角ｺﾞｼｯｸUB" panose="020B0900000000000000" pitchFamily="50" charset="-128"/>
                          <a:ea typeface="HGP創英角ｺﾞｼｯｸUB" panose="020B0900000000000000" pitchFamily="50" charset="-128"/>
                        </a:rPr>
                        <a:t>担当</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r>
              <a:tr h="1523116">
                <a:tc>
                  <a:txBody>
                    <a:bodyPr/>
                    <a:lstStyle/>
                    <a:p>
                      <a:r>
                        <a:rPr kumimoji="1" lang="ja-JP" altLang="en-US" sz="2000" dirty="0" smtClean="0">
                          <a:latin typeface="HGP創英角ｺﾞｼｯｸUB" panose="020B0900000000000000" pitchFamily="50" charset="-128"/>
                          <a:ea typeface="HGP創英角ｺﾞｼｯｸUB" panose="020B0900000000000000" pitchFamily="50" charset="-128"/>
                        </a:rPr>
                        <a:t>講義</a:t>
                      </a:r>
                      <a:r>
                        <a:rPr kumimoji="1" lang="en-US" altLang="ja-JP" sz="2000" dirty="0" smtClean="0">
                          <a:latin typeface="HGP創英角ｺﾞｼｯｸUB" panose="020B0900000000000000" pitchFamily="50" charset="-128"/>
                          <a:ea typeface="HGP創英角ｺﾞｼｯｸUB" panose="020B0900000000000000" pitchFamily="50" charset="-128"/>
                        </a:rPr>
                        <a:t>(</a:t>
                      </a:r>
                      <a:r>
                        <a:rPr kumimoji="1" lang="ja-JP" altLang="en-US" sz="2000" dirty="0" smtClean="0">
                          <a:latin typeface="HGP創英角ｺﾞｼｯｸUB" panose="020B0900000000000000" pitchFamily="50" charset="-128"/>
                          <a:ea typeface="HGP創英角ｺﾞｼｯｸUB" panose="020B0900000000000000" pitchFamily="50" charset="-128"/>
                        </a:rPr>
                        <a:t>演習含む</a:t>
                      </a:r>
                      <a:r>
                        <a:rPr kumimoji="1" lang="en-US" altLang="ja-JP" sz="2000" dirty="0" smtClean="0">
                          <a:latin typeface="HGP創英角ｺﾞｼｯｸUB" panose="020B0900000000000000" pitchFamily="50" charset="-128"/>
                          <a:ea typeface="HGP創英角ｺﾞｼｯｸUB" panose="020B0900000000000000" pitchFamily="50" charset="-128"/>
                        </a:rPr>
                        <a:t>)</a:t>
                      </a:r>
                    </a:p>
                    <a:p>
                      <a:r>
                        <a:rPr kumimoji="1" lang="en-US" altLang="ja-JP" sz="2000" dirty="0" smtClean="0">
                          <a:latin typeface="HGP創英角ｺﾞｼｯｸUB" panose="020B0900000000000000" pitchFamily="50" charset="-128"/>
                          <a:ea typeface="HGP創英角ｺﾞｼｯｸUB" panose="020B0900000000000000" pitchFamily="50" charset="-128"/>
                        </a:rPr>
                        <a:t>60</a:t>
                      </a:r>
                      <a:r>
                        <a:rPr kumimoji="1" lang="ja-JP" altLang="en-US" sz="2000" dirty="0" smtClean="0">
                          <a:latin typeface="HGP創英角ｺﾞｼｯｸUB" panose="020B0900000000000000" pitchFamily="50" charset="-128"/>
                          <a:ea typeface="HGP創英角ｺﾞｼｯｸUB" panose="020B0900000000000000" pitchFamily="50" charset="-128"/>
                        </a:rPr>
                        <a:t>分～</a:t>
                      </a:r>
                      <a:r>
                        <a:rPr kumimoji="1" lang="en-US" altLang="ja-JP" sz="2000" dirty="0" smtClean="0">
                          <a:latin typeface="HGP創英角ｺﾞｼｯｸUB" panose="020B0900000000000000" pitchFamily="50" charset="-128"/>
                          <a:ea typeface="HGP創英角ｺﾞｼｯｸUB" panose="020B0900000000000000" pitchFamily="50" charset="-128"/>
                        </a:rPr>
                        <a:t>90</a:t>
                      </a:r>
                      <a:r>
                        <a:rPr kumimoji="1" lang="ja-JP" altLang="en-US" sz="2000" dirty="0" smtClean="0">
                          <a:latin typeface="HGP創英角ｺﾞｼｯｸUB" panose="020B0900000000000000" pitchFamily="50" charset="-128"/>
                          <a:ea typeface="HGP創英角ｺﾞｼｯｸUB" panose="020B0900000000000000" pitchFamily="50" charset="-128"/>
                        </a:rPr>
                        <a:t>分程度</a:t>
                      </a:r>
                      <a:r>
                        <a:rPr kumimoji="1" lang="en-US" altLang="ja-JP" sz="2000" dirty="0" smtClean="0">
                          <a:latin typeface="HGP創英角ｺﾞｼｯｸUB" panose="020B0900000000000000" pitchFamily="50" charset="-128"/>
                          <a:ea typeface="HGP創英角ｺﾞｼｯｸUB" panose="020B0900000000000000" pitchFamily="50" charset="-128"/>
                        </a:rPr>
                        <a:t>/</a:t>
                      </a:r>
                      <a:r>
                        <a:rPr kumimoji="1" lang="ja-JP" altLang="en-US" sz="2000" dirty="0" smtClean="0">
                          <a:latin typeface="HGP創英角ｺﾞｼｯｸUB" panose="020B0900000000000000" pitchFamily="50" charset="-128"/>
                          <a:ea typeface="HGP創英角ｺﾞｼｯｸUB" panose="020B0900000000000000" pitchFamily="50" charset="-128"/>
                        </a:rPr>
                        <a:t>回</a:t>
                      </a:r>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marL="100745" marR="100745" marT="54570" marB="54570"/>
                </a:tc>
                <a:tc>
                  <a:txBody>
                    <a:bodyPr/>
                    <a:lstStyle/>
                    <a:p>
                      <a:r>
                        <a:rPr kumimoji="1" lang="ja-JP" altLang="en-US" sz="2000" dirty="0" smtClean="0">
                          <a:latin typeface="HGP創英角ｺﾞｼｯｸUB" panose="020B0900000000000000" pitchFamily="50" charset="-128"/>
                          <a:ea typeface="HGP創英角ｺﾞｼｯｸUB" panose="020B0900000000000000" pitchFamily="50" charset="-128"/>
                        </a:rPr>
                        <a:t>・ カリキュラムのポイント説明</a:t>
                      </a:r>
                      <a:endParaRPr kumimoji="1" lang="en-US" altLang="ja-JP" sz="2000" dirty="0" smtClean="0">
                        <a:latin typeface="HGP創英角ｺﾞｼｯｸUB" panose="020B0900000000000000" pitchFamily="50" charset="-128"/>
                        <a:ea typeface="HGP創英角ｺﾞｼｯｸUB" panose="020B0900000000000000" pitchFamily="50" charset="-128"/>
                      </a:endParaRPr>
                    </a:p>
                    <a:p>
                      <a:r>
                        <a:rPr kumimoji="1" lang="ja-JP" altLang="en-US" sz="2000" dirty="0" smtClean="0">
                          <a:latin typeface="HGP創英角ｺﾞｼｯｸUB" panose="020B0900000000000000" pitchFamily="50" charset="-128"/>
                          <a:ea typeface="HGP創英角ｺﾞｼｯｸUB" panose="020B0900000000000000" pitchFamily="50" charset="-128"/>
                        </a:rPr>
                        <a:t>・ 演習</a:t>
                      </a:r>
                      <a:endParaRPr kumimoji="1" lang="en-US" altLang="ja-JP" sz="2000" dirty="0" smtClean="0">
                        <a:latin typeface="HGP創英角ｺﾞｼｯｸUB" panose="020B0900000000000000" pitchFamily="50" charset="-128"/>
                        <a:ea typeface="HGP創英角ｺﾞｼｯｸUB" panose="020B0900000000000000" pitchFamily="50" charset="-128"/>
                      </a:endParaRPr>
                    </a:p>
                    <a:p>
                      <a:r>
                        <a:rPr kumimoji="1" lang="ja-JP" altLang="en-US" sz="2000" dirty="0" smtClean="0">
                          <a:latin typeface="HGP創英角ｺﾞｼｯｸUB" panose="020B0900000000000000" pitchFamily="50" charset="-128"/>
                          <a:ea typeface="HGP創英角ｺﾞｼｯｸUB" panose="020B0900000000000000" pitchFamily="50" charset="-128"/>
                        </a:rPr>
                        <a:t>・ 前の講義の復習</a:t>
                      </a:r>
                      <a:endParaRPr kumimoji="1" lang="en-US" altLang="ja-JP" sz="2000" dirty="0" smtClean="0">
                        <a:latin typeface="HGP創英角ｺﾞｼｯｸUB" panose="020B0900000000000000" pitchFamily="50" charset="-128"/>
                        <a:ea typeface="HGP創英角ｺﾞｼｯｸUB" panose="020B0900000000000000" pitchFamily="50" charset="-128"/>
                      </a:endParaRPr>
                    </a:p>
                    <a:p>
                      <a:r>
                        <a:rPr kumimoji="1" lang="ja-JP" altLang="en-US" sz="2000" dirty="0" smtClean="0">
                          <a:latin typeface="HGP創英角ｺﾞｼｯｸUB" panose="020B0900000000000000" pitchFamily="50" charset="-128"/>
                          <a:ea typeface="HGP創英角ｺﾞｼｯｸUB" panose="020B0900000000000000" pitchFamily="50" charset="-128"/>
                        </a:rPr>
                        <a:t>・ 次回の内容確認</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c>
                  <a:txBody>
                    <a:bodyPr/>
                    <a:lstStyle/>
                    <a:p>
                      <a:r>
                        <a:rPr kumimoji="1" lang="ja-JP" altLang="en-US" sz="2000" dirty="0" smtClean="0">
                          <a:latin typeface="HGP創英角ｺﾞｼｯｸUB" panose="020B0900000000000000" pitchFamily="50" charset="-128"/>
                          <a:ea typeface="HGP創英角ｺﾞｼｯｸUB" panose="020B0900000000000000" pitchFamily="50" charset="-128"/>
                        </a:rPr>
                        <a:t>永倉</a:t>
                      </a:r>
                      <a:endParaRPr kumimoji="1" lang="en-US" altLang="ja-JP" sz="2000" dirty="0" smtClean="0">
                        <a:latin typeface="HGP創英角ｺﾞｼｯｸUB" panose="020B0900000000000000" pitchFamily="50" charset="-128"/>
                        <a:ea typeface="HGP創英角ｺﾞｼｯｸUB" panose="020B0900000000000000" pitchFamily="50" charset="-128"/>
                      </a:endParaRPr>
                    </a:p>
                    <a:p>
                      <a:r>
                        <a:rPr kumimoji="1" lang="ja-JP" altLang="en-US" sz="2000" dirty="0" smtClean="0">
                          <a:latin typeface="HGP創英角ｺﾞｼｯｸUB" panose="020B0900000000000000" pitchFamily="50" charset="-128"/>
                          <a:ea typeface="HGP創英角ｺﾞｼｯｸUB" panose="020B0900000000000000" pitchFamily="50" charset="-128"/>
                        </a:rPr>
                        <a:t>受講者各位</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r>
              <a:tr h="964213">
                <a:tc>
                  <a:txBody>
                    <a:bodyPr/>
                    <a:lstStyle/>
                    <a:p>
                      <a:r>
                        <a:rPr kumimoji="1" lang="ja-JP" altLang="en-US" sz="2000" dirty="0" smtClean="0">
                          <a:latin typeface="HGP創英角ｺﾞｼｯｸUB" panose="020B0900000000000000" pitchFamily="50" charset="-128"/>
                          <a:ea typeface="HGP創英角ｺﾞｼｯｸUB" panose="020B0900000000000000" pitchFamily="50" charset="-128"/>
                        </a:rPr>
                        <a:t>事後（</a:t>
                      </a:r>
                      <a:r>
                        <a:rPr kumimoji="1" lang="en-US" altLang="ja-JP" sz="2000" dirty="0" smtClean="0">
                          <a:latin typeface="HGP創英角ｺﾞｼｯｸUB" panose="020B0900000000000000" pitchFamily="50" charset="-128"/>
                          <a:ea typeface="HGP創英角ｺﾞｼｯｸUB" panose="020B0900000000000000" pitchFamily="50" charset="-128"/>
                        </a:rPr>
                        <a:t>in</a:t>
                      </a:r>
                      <a:r>
                        <a:rPr kumimoji="1" lang="en-US" altLang="ja-JP" sz="2000" baseline="0" dirty="0" smtClean="0">
                          <a:latin typeface="HGP創英角ｺﾞｼｯｸUB" panose="020B0900000000000000" pitchFamily="50" charset="-128"/>
                          <a:ea typeface="HGP創英角ｺﾞｼｯｸUB" panose="020B0900000000000000" pitchFamily="50" charset="-128"/>
                        </a:rPr>
                        <a:t> your house or office)</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c>
                  <a:txBody>
                    <a:bodyPr/>
                    <a:lstStyle/>
                    <a:p>
                      <a:pPr marL="0" marR="0" indent="0" algn="l" defTabSz="484862" rtl="0" eaLnBrk="1" fontAlgn="auto" latinLnBrk="0" hangingPunct="1">
                        <a:lnSpc>
                          <a:spcPct val="100000"/>
                        </a:lnSpc>
                        <a:spcBef>
                          <a:spcPts val="0"/>
                        </a:spcBef>
                        <a:spcAft>
                          <a:spcPts val="0"/>
                        </a:spcAft>
                        <a:buClrTx/>
                        <a:buSzTx/>
                        <a:buFontTx/>
                        <a:buNone/>
                        <a:tabLst/>
                        <a:defRPr/>
                      </a:pPr>
                      <a:r>
                        <a:rPr kumimoji="1" lang="ja-JP" altLang="en-US" sz="2000" dirty="0" smtClean="0">
                          <a:latin typeface="HGP創英角ｺﾞｼｯｸUB" panose="020B0900000000000000" pitchFamily="50" charset="-128"/>
                          <a:ea typeface="HGP創英角ｺﾞｼｯｸUB" panose="020B0900000000000000" pitchFamily="50" charset="-128"/>
                        </a:rPr>
                        <a:t>・考えながら</a:t>
                      </a:r>
                      <a:r>
                        <a:rPr kumimoji="1" lang="ja-JP" altLang="en-US" sz="2000" kern="1200" dirty="0" smtClean="0">
                          <a:effectLst/>
                          <a:latin typeface="HGP創英角ｺﾞｼｯｸUB" panose="020B0900000000000000" pitchFamily="50" charset="-128"/>
                          <a:ea typeface="HGP創英角ｺﾞｼｯｸUB" panose="020B0900000000000000" pitchFamily="50" charset="-128"/>
                        </a:rPr>
                        <a:t>写経</a:t>
                      </a:r>
                      <a:endParaRPr kumimoji="1" lang="en-US" altLang="ja-JP" sz="2000" kern="1200" dirty="0" smtClean="0">
                        <a:effectLst/>
                        <a:latin typeface="HGP創英角ｺﾞｼｯｸUB" panose="020B0900000000000000" pitchFamily="50" charset="-128"/>
                        <a:ea typeface="HGP創英角ｺﾞｼｯｸUB" panose="020B0900000000000000" pitchFamily="50" charset="-128"/>
                      </a:endParaRPr>
                    </a:p>
                    <a:p>
                      <a:pPr marL="0" marR="0" indent="0" algn="l" defTabSz="484862" rtl="0" eaLnBrk="1" fontAlgn="auto" latinLnBrk="0" hangingPunct="1">
                        <a:lnSpc>
                          <a:spcPct val="100000"/>
                        </a:lnSpc>
                        <a:spcBef>
                          <a:spcPts val="0"/>
                        </a:spcBef>
                        <a:spcAft>
                          <a:spcPts val="0"/>
                        </a:spcAft>
                        <a:buClrTx/>
                        <a:buSzTx/>
                        <a:buFontTx/>
                        <a:buNone/>
                        <a:tabLst/>
                        <a:defRPr/>
                      </a:pPr>
                      <a:r>
                        <a:rPr kumimoji="1" lang="ja-JP" altLang="en-US" sz="2000" kern="1200" dirty="0" smtClean="0">
                          <a:effectLst/>
                          <a:latin typeface="HGP創英角ｺﾞｼｯｸUB" panose="020B0900000000000000" pitchFamily="50" charset="-128"/>
                          <a:ea typeface="HGP創英角ｺﾞｼｯｸUB" panose="020B0900000000000000" pitchFamily="50" charset="-128"/>
                        </a:rPr>
                        <a:t>・不明、疑問点は質問</a:t>
                      </a:r>
                      <a:r>
                        <a:rPr kumimoji="1" lang="en-US" altLang="ja-JP" sz="2000" kern="1200" dirty="0" smtClean="0">
                          <a:effectLst/>
                          <a:latin typeface="HGP創英角ｺﾞｼｯｸUB" panose="020B0900000000000000" pitchFamily="50" charset="-128"/>
                          <a:ea typeface="HGP創英角ｺﾞｼｯｸUB" panose="020B0900000000000000" pitchFamily="50" charset="-128"/>
                        </a:rPr>
                        <a:t>(Slack)</a:t>
                      </a:r>
                    </a:p>
                    <a:p>
                      <a:pPr marL="0" marR="0" indent="0" algn="l" defTabSz="484862" rtl="0" eaLnBrk="1" fontAlgn="auto" latinLnBrk="0" hangingPunct="1">
                        <a:lnSpc>
                          <a:spcPct val="100000"/>
                        </a:lnSpc>
                        <a:spcBef>
                          <a:spcPts val="0"/>
                        </a:spcBef>
                        <a:spcAft>
                          <a:spcPts val="0"/>
                        </a:spcAft>
                        <a:buClrTx/>
                        <a:buSzTx/>
                        <a:buFontTx/>
                        <a:buNone/>
                        <a:tabLst/>
                        <a:defRPr/>
                      </a:pPr>
                      <a:endParaRPr kumimoji="1" lang="en-US" altLang="ja-JP" sz="2000" b="0" i="0" kern="1200" dirty="0" smtClean="0">
                        <a:solidFill>
                          <a:schemeClr val="dk1"/>
                        </a:solidFill>
                        <a:effectLst/>
                        <a:latin typeface="HGP創英角ｺﾞｼｯｸUB" panose="020B0900000000000000" pitchFamily="50" charset="-128"/>
                        <a:ea typeface="HGP創英角ｺﾞｼｯｸUB" panose="020B0900000000000000" pitchFamily="50" charset="-128"/>
                        <a:cs typeface="+mn-cs"/>
                      </a:endParaRPr>
                    </a:p>
                  </a:txBody>
                  <a:tcPr marL="100745" marR="100745" marT="54570" marB="54570"/>
                </a:tc>
                <a:tc>
                  <a:txBody>
                    <a:bodyPr/>
                    <a:lstStyle/>
                    <a:p>
                      <a:r>
                        <a:rPr kumimoji="1" lang="ja-JP" altLang="en-US" sz="2000" dirty="0" smtClean="0">
                          <a:latin typeface="HGP創英角ｺﾞｼｯｸUB" panose="020B0900000000000000" pitchFamily="50" charset="-128"/>
                          <a:ea typeface="HGP創英角ｺﾞｼｯｸUB" panose="020B0900000000000000" pitchFamily="50" charset="-128"/>
                        </a:rPr>
                        <a:t>受講者各位</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marL="100745" marR="100745" marT="54570" marB="54570"/>
                </a:tc>
              </a:tr>
            </a:tbl>
          </a:graphicData>
        </a:graphic>
      </p:graphicFrame>
    </p:spTree>
    <p:extLst>
      <p:ext uri="{BB962C8B-B14F-4D97-AF65-F5344CB8AC3E}">
        <p14:creationId xmlns:p14="http://schemas.microsoft.com/office/powerpoint/2010/main" val="76496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subTitle" idx="4294967295"/>
          </p:nvPr>
        </p:nvSpPr>
        <p:spPr>
          <a:xfrm>
            <a:off x="0" y="3886200"/>
            <a:ext cx="6400800" cy="1752600"/>
          </a:xfrm>
        </p:spPr>
        <p:txBody>
          <a:bodyPr/>
          <a:lstStyle/>
          <a:p>
            <a:r>
              <a:rPr kumimoji="1" lang="ja-JP" altLang="en-US" dirty="0" smtClean="0"/>
              <a:t>カリキュラム</a:t>
            </a:r>
            <a:r>
              <a:rPr kumimoji="1" lang="en-US" altLang="ja-JP" dirty="0" smtClean="0"/>
              <a:t>(1/2)</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1439361780"/>
              </p:ext>
            </p:extLst>
          </p:nvPr>
        </p:nvGraphicFramePr>
        <p:xfrm>
          <a:off x="118582" y="1025741"/>
          <a:ext cx="8906394" cy="4514367"/>
        </p:xfrm>
        <a:graphic>
          <a:graphicData uri="http://schemas.openxmlformats.org/drawingml/2006/table">
            <a:tbl>
              <a:tblPr firstRow="1" bandRow="1">
                <a:tableStyleId>{00A15C55-8517-42AA-B614-E9B94910E393}</a:tableStyleId>
              </a:tblPr>
              <a:tblGrid>
                <a:gridCol w="2968798"/>
                <a:gridCol w="4275873"/>
                <a:gridCol w="1661723"/>
              </a:tblGrid>
              <a:tr h="493113">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カリキュラム</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概要</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予定日時</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ガイダンス</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8/7(</a:t>
                      </a:r>
                      <a:r>
                        <a:rPr kumimoji="1" lang="ja-JP" altLang="en-US" sz="1800" dirty="0" smtClean="0">
                          <a:latin typeface="HGP創英角ｺﾞｼｯｸUB" panose="020B0900000000000000" pitchFamily="50" charset="-128"/>
                          <a:ea typeface="HGP創英角ｺﾞｼｯｸUB" panose="020B0900000000000000" pitchFamily="50" charset="-128"/>
                        </a:rPr>
                        <a:t>金</a:t>
                      </a: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最低限必要な知識・技術</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en-US" altLang="ja-JP" sz="1800" dirty="0" err="1" smtClean="0">
                          <a:latin typeface="HGP創英角ｺﾞｼｯｸUB" panose="020B0900000000000000" pitchFamily="50" charset="-128"/>
                          <a:ea typeface="HGP創英角ｺﾞｼｯｸUB" panose="020B0900000000000000" pitchFamily="50" charset="-128"/>
                        </a:rPr>
                        <a:t>Git</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0" indent="0">
                        <a:buFontTx/>
                        <a:buNone/>
                      </a:pPr>
                      <a:r>
                        <a:rPr kumimoji="1" lang="en-US" altLang="ja-JP" sz="1800" dirty="0" smtClean="0">
                          <a:latin typeface="HGP創英角ｺﾞｼｯｸUB" panose="020B0900000000000000" pitchFamily="50" charset="-128"/>
                          <a:ea typeface="HGP創英角ｺﾞｼｯｸUB" panose="020B0900000000000000" pitchFamily="50" charset="-128"/>
                        </a:rPr>
                        <a:t>Bootstrap</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8/10(</a:t>
                      </a:r>
                      <a:r>
                        <a:rPr kumimoji="1" lang="ja-JP" altLang="en-US" sz="1800" dirty="0" smtClean="0">
                          <a:latin typeface="HGP創英角ｺﾞｼｯｸUB" panose="020B0900000000000000" pitchFamily="50" charset="-128"/>
                          <a:ea typeface="HGP創英角ｺﾞｼｯｸUB" panose="020B0900000000000000" pitchFamily="50" charset="-128"/>
                        </a:rPr>
                        <a:t>木</a:t>
                      </a: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ja-JP" altLang="en-US" sz="1800" dirty="0" smtClean="0">
                          <a:latin typeface="HGP創英角ｺﾞｼｯｸUB" panose="020B0900000000000000" pitchFamily="50" charset="-128"/>
                          <a:ea typeface="HGP創英角ｺﾞｼｯｸUB" panose="020B0900000000000000" pitchFamily="50" charset="-128"/>
                        </a:rPr>
                        <a:t>入門①</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基本</a:t>
                      </a:r>
                      <a:r>
                        <a:rPr kumimoji="1" lang="ja-JP" altLang="en-US" sz="1800" smtClean="0">
                          <a:latin typeface="HGP創英角ｺﾞｼｯｸUB" panose="020B0900000000000000" pitchFamily="50" charset="-128"/>
                          <a:ea typeface="HGP創英角ｺﾞｼｯｸUB" panose="020B0900000000000000" pitchFamily="50" charset="-128"/>
                        </a:rPr>
                        <a:t>文法プログラム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演習課題</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8/16</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ja-JP" altLang="en-US" sz="1800" dirty="0" smtClean="0">
                          <a:latin typeface="HGP創英角ｺﾞｼｯｸUB" panose="020B0900000000000000" pitchFamily="50" charset="-128"/>
                          <a:ea typeface="HGP創英角ｺﾞｼｯｸUB" panose="020B0900000000000000" pitchFamily="50" charset="-128"/>
                        </a:rPr>
                        <a:t>入門②</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組み込みクラス</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演習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8/22</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ja-JP" altLang="en-US" sz="1800" dirty="0" smtClean="0">
                          <a:latin typeface="HGP創英角ｺﾞｼｯｸUB" panose="020B0900000000000000" pitchFamily="50" charset="-128"/>
                          <a:ea typeface="HGP創英角ｺﾞｼｯｸUB" panose="020B0900000000000000" pitchFamily="50" charset="-128"/>
                        </a:rPr>
                        <a:t>入門③</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理解を深めるための演習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8/30</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ja-JP" altLang="en-US" sz="1800" dirty="0" smtClean="0">
                          <a:latin typeface="HGP創英角ｺﾞｼｯｸUB" panose="020B0900000000000000" pitchFamily="50" charset="-128"/>
                          <a:ea typeface="HGP創英角ｺﾞｼｯｸUB" panose="020B0900000000000000" pitchFamily="50" charset="-128"/>
                        </a:rPr>
                        <a:t>入門番外編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en-US" altLang="ja-JP" sz="1800" dirty="0" smtClean="0">
                          <a:latin typeface="HGP創英角ｺﾞｼｯｸUB" panose="020B0900000000000000" pitchFamily="50" charset="-128"/>
                          <a:ea typeface="HGP創英角ｺﾞｼｯｸUB" panose="020B0900000000000000" pitchFamily="50" charset="-128"/>
                        </a:rPr>
                        <a:t>DSL</a:t>
                      </a:r>
                      <a:r>
                        <a:rPr kumimoji="1" lang="ja-JP" altLang="en-US" sz="1800" dirty="0" smtClean="0">
                          <a:latin typeface="HGP創英角ｺﾞｼｯｸUB" panose="020B0900000000000000" pitchFamily="50" charset="-128"/>
                          <a:ea typeface="HGP創英角ｺﾞｼｯｸUB" panose="020B0900000000000000" pitchFamily="50" charset="-128"/>
                        </a:rPr>
                        <a:t>によるインフラ構築</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en-US" altLang="ja-JP" sz="1800" dirty="0" err="1" smtClean="0">
                          <a:latin typeface="HGP創英角ｺﾞｼｯｸUB" panose="020B0900000000000000" pitchFamily="50" charset="-128"/>
                          <a:ea typeface="HGP創英角ｺﾞｼｯｸUB" panose="020B0900000000000000" pitchFamily="50" charset="-128"/>
                        </a:rPr>
                        <a:t>Serverspec</a:t>
                      </a:r>
                      <a:r>
                        <a:rPr kumimoji="1" lang="ja-JP" altLang="en-US" sz="1800" dirty="0" smtClean="0">
                          <a:latin typeface="HGP創英角ｺﾞｼｯｸUB" panose="020B0900000000000000" pitchFamily="50" charset="-128"/>
                          <a:ea typeface="HGP創英角ｺﾞｼｯｸUB" panose="020B0900000000000000" pitchFamily="50" charset="-128"/>
                        </a:rPr>
                        <a:t>によるインフラテスト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9/7</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bl>
          </a:graphicData>
        </a:graphic>
      </p:graphicFrame>
      <p:sp>
        <p:nvSpPr>
          <p:cNvPr id="6" name="テキスト プレースホルダー 3"/>
          <p:cNvSpPr txBox="1">
            <a:spLocks/>
          </p:cNvSpPr>
          <p:nvPr/>
        </p:nvSpPr>
        <p:spPr>
          <a:xfrm>
            <a:off x="35496" y="332656"/>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カリキュラム（前半）</a:t>
            </a:r>
            <a:endParaRPr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026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txBox="1">
            <a:spLocks/>
          </p:cNvSpPr>
          <p:nvPr/>
        </p:nvSpPr>
        <p:spPr>
          <a:xfrm>
            <a:off x="258128" y="28516"/>
            <a:ext cx="7039098" cy="664180"/>
          </a:xfrm>
          <a:prstGeom prst="rect">
            <a:avLst/>
          </a:prstGeom>
        </p:spPr>
        <p:txBody>
          <a:bodyPr anchor="ctr">
            <a:normAutofit/>
          </a:bodyPr>
          <a:lst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a:lstStyle>
          <a:p>
            <a:r>
              <a:rPr lang="en-US" altLang="ja-JP" sz="2400" b="1" kern="0" dirty="0" smtClean="0">
                <a:solidFill>
                  <a:schemeClr val="bg1"/>
                </a:solidFill>
                <a:cs typeface="Meiryo UI" pitchFamily="50" charset="-128"/>
              </a:rPr>
              <a:t>Index</a:t>
            </a:r>
            <a:endParaRPr lang="ja-JP" altLang="en-US" sz="2400" b="1" kern="0" dirty="0">
              <a:solidFill>
                <a:schemeClr val="bg1"/>
              </a:solidFill>
              <a:cs typeface="Meiryo UI" pitchFamily="50" charset="-128"/>
            </a:endParaRPr>
          </a:p>
        </p:txBody>
      </p:sp>
      <p:sp>
        <p:nvSpPr>
          <p:cNvPr id="4" name="テキスト ボックス 3"/>
          <p:cNvSpPr txBox="1"/>
          <p:nvPr/>
        </p:nvSpPr>
        <p:spPr>
          <a:xfrm>
            <a:off x="339614" y="620688"/>
            <a:ext cx="7909802" cy="600164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勉強会</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の目的</a:t>
            </a: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取り組み</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を通したゴール</a:t>
            </a: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r>
              <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Ruby/Rails</a:t>
            </a: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について</a:t>
            </a:r>
            <a:r>
              <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a:r>
            <a:br>
              <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b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進め方・カリキュラム</a:t>
            </a: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開発環境について</a:t>
            </a: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a:p>
            <a:pPr marL="457200" indent="-45720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困ったとき</a:t>
            </a:r>
            <a:r>
              <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t/>
            </a:r>
            <a:br>
              <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rPr>
            </a:br>
            <a:endParaRPr lang="en-US" altLang="ja-JP" sz="3200"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Tree>
    <p:extLst>
      <p:ext uri="{BB962C8B-B14F-4D97-AF65-F5344CB8AC3E}">
        <p14:creationId xmlns:p14="http://schemas.microsoft.com/office/powerpoint/2010/main" val="2164437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subTitle" idx="4294967295"/>
          </p:nvPr>
        </p:nvSpPr>
        <p:spPr>
          <a:xfrm>
            <a:off x="0" y="3886200"/>
            <a:ext cx="6400800" cy="1752600"/>
          </a:xfrm>
        </p:spPr>
        <p:txBody>
          <a:bodyPr/>
          <a:lstStyle/>
          <a:p>
            <a:r>
              <a:rPr kumimoji="1" lang="ja-JP" altLang="en-US" dirty="0" smtClean="0"/>
              <a:t>カリキュラム</a:t>
            </a:r>
            <a:r>
              <a:rPr kumimoji="1" lang="en-US" altLang="ja-JP" dirty="0" smtClean="0"/>
              <a:t>(2/2)</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3625186784"/>
              </p:ext>
            </p:extLst>
          </p:nvPr>
        </p:nvGraphicFramePr>
        <p:xfrm>
          <a:off x="118582" y="980729"/>
          <a:ext cx="8906394" cy="4514367"/>
        </p:xfrm>
        <a:graphic>
          <a:graphicData uri="http://schemas.openxmlformats.org/drawingml/2006/table">
            <a:tbl>
              <a:tblPr firstRow="1" bandRow="1">
                <a:tableStyleId>{00A15C55-8517-42AA-B614-E9B94910E393}</a:tableStyleId>
              </a:tblPr>
              <a:tblGrid>
                <a:gridCol w="2968798"/>
                <a:gridCol w="4275873"/>
                <a:gridCol w="1661723"/>
              </a:tblGrid>
              <a:tr h="493113">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カリキュラム</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概要</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予定日時</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en-US" altLang="ja-JP" sz="1800" baseline="0" dirty="0" smtClean="0">
                          <a:latin typeface="HGP創英角ｺﾞｼｯｸUB" panose="020B0900000000000000" pitchFamily="50" charset="-128"/>
                          <a:ea typeface="HGP創英角ｺﾞｼｯｸUB" panose="020B0900000000000000" pitchFamily="50" charset="-128"/>
                        </a:rPr>
                        <a:t> on Rails</a:t>
                      </a:r>
                      <a:r>
                        <a:rPr kumimoji="1" lang="ja-JP" altLang="en-US" sz="1800" baseline="0" dirty="0" smtClean="0">
                          <a:latin typeface="HGP創英角ｺﾞｼｯｸUB" panose="020B0900000000000000" pitchFamily="50" charset="-128"/>
                          <a:ea typeface="HGP創英角ｺﾞｼｯｸUB" panose="020B0900000000000000" pitchFamily="50" charset="-128"/>
                        </a:rPr>
                        <a:t>入門①</a:t>
                      </a:r>
                      <a:endParaRPr kumimoji="1" lang="en-US" altLang="ja-JP" sz="1800" baseline="0" dirty="0" smtClean="0">
                        <a:latin typeface="HGP創英角ｺﾞｼｯｸUB" panose="020B0900000000000000" pitchFamily="50" charset="-128"/>
                        <a:ea typeface="HGP創英角ｺﾞｼｯｸUB" panose="020B0900000000000000" pitchFamily="50" charset="-128"/>
                      </a:endParaRPr>
                    </a:p>
                    <a:p>
                      <a:r>
                        <a:rPr kumimoji="1" lang="ja-JP" altLang="en-US" sz="1800" baseline="0" dirty="0" smtClean="0">
                          <a:latin typeface="HGP創英角ｺﾞｼｯｸUB" panose="020B0900000000000000" pitchFamily="50" charset="-128"/>
                          <a:ea typeface="HGP創英角ｺﾞｼｯｸUB" panose="020B0900000000000000" pitchFamily="50" charset="-128"/>
                        </a:rPr>
                        <a:t>メッセージボード</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MVC</a:t>
                      </a:r>
                      <a:r>
                        <a:rPr kumimoji="1" lang="ja-JP" altLang="en-US" sz="1800" dirty="0" smtClean="0">
                          <a:latin typeface="HGP創英角ｺﾞｼｯｸUB" panose="020B0900000000000000" pitchFamily="50" charset="-128"/>
                          <a:ea typeface="HGP創英角ｺﾞｼｯｸUB" panose="020B0900000000000000" pitchFamily="50" charset="-128"/>
                        </a:rPr>
                        <a:t>について</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r>
                        <a:rPr kumimoji="1" lang="en-US" altLang="ja-JP" sz="1800" dirty="0" smtClean="0">
                          <a:latin typeface="HGP創英角ｺﾞｼｯｸUB" panose="020B0900000000000000" pitchFamily="50" charset="-128"/>
                          <a:ea typeface="HGP創英角ｺﾞｼｯｸUB" panose="020B0900000000000000" pitchFamily="50" charset="-128"/>
                        </a:rPr>
                        <a:t>Rails</a:t>
                      </a:r>
                      <a:r>
                        <a:rPr kumimoji="1" lang="ja-JP" altLang="en-US" sz="1800" dirty="0" smtClean="0">
                          <a:latin typeface="HGP創英角ｺﾞｼｯｸUB" panose="020B0900000000000000" pitchFamily="50" charset="-128"/>
                          <a:ea typeface="HGP創英角ｺﾞｼｯｸUB" panose="020B0900000000000000" pitchFamily="50" charset="-128"/>
                        </a:rPr>
                        <a:t>コマンド</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9/14</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pPr marL="0" marR="0" indent="0" algn="l" defTabSz="484862" rtl="0" eaLnBrk="1" fontAlgn="auto" latinLnBrk="0" hangingPunct="1">
                        <a:lnSpc>
                          <a:spcPct val="100000"/>
                        </a:lnSpc>
                        <a:spcBef>
                          <a:spcPts val="0"/>
                        </a:spcBef>
                        <a:spcAft>
                          <a:spcPts val="0"/>
                        </a:spcAft>
                        <a:buClrTx/>
                        <a:buSzTx/>
                        <a:buFontTx/>
                        <a:buNone/>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Ruby</a:t>
                      </a:r>
                      <a:r>
                        <a:rPr kumimoji="1" lang="en-US" altLang="ja-JP" sz="1800" baseline="0" dirty="0" smtClean="0">
                          <a:latin typeface="HGP創英角ｺﾞｼｯｸUB" panose="020B0900000000000000" pitchFamily="50" charset="-128"/>
                          <a:ea typeface="HGP創英角ｺﾞｼｯｸUB" panose="020B0900000000000000" pitchFamily="50" charset="-128"/>
                        </a:rPr>
                        <a:t> on Rails</a:t>
                      </a:r>
                      <a:r>
                        <a:rPr kumimoji="1" lang="ja-JP" altLang="en-US" sz="1800" baseline="0" dirty="0" smtClean="0">
                          <a:latin typeface="HGP創英角ｺﾞｼｯｸUB" panose="020B0900000000000000" pitchFamily="50" charset="-128"/>
                          <a:ea typeface="HGP創英角ｺﾞｼｯｸUB" panose="020B0900000000000000" pitchFamily="50" charset="-128"/>
                        </a:rPr>
                        <a:t>入門②</a:t>
                      </a:r>
                      <a:endParaRPr kumimoji="1" lang="en-US" altLang="ja-JP" sz="1800" baseline="0" dirty="0" smtClean="0">
                        <a:latin typeface="HGP創英角ｺﾞｼｯｸUB" panose="020B0900000000000000" pitchFamily="50" charset="-128"/>
                        <a:ea typeface="HGP創英角ｺﾞｼｯｸUB" panose="020B0900000000000000" pitchFamily="50" charset="-128"/>
                      </a:endParaRPr>
                    </a:p>
                    <a:p>
                      <a:pPr marL="0" marR="0" indent="0" algn="l" defTabSz="484862" rtl="0" eaLnBrk="1" fontAlgn="auto" latinLnBrk="0" hangingPunct="1">
                        <a:lnSpc>
                          <a:spcPct val="100000"/>
                        </a:lnSpc>
                        <a:spcBef>
                          <a:spcPts val="0"/>
                        </a:spcBef>
                        <a:spcAft>
                          <a:spcPts val="0"/>
                        </a:spcAft>
                        <a:buClrTx/>
                        <a:buSzTx/>
                        <a:buFontTx/>
                        <a:buNone/>
                        <a:tabLst/>
                        <a:defRPr/>
                      </a:pPr>
                      <a:r>
                        <a:rPr kumimoji="1" lang="ja-JP" altLang="en-US" sz="1800" baseline="0" dirty="0" smtClean="0">
                          <a:latin typeface="HGP創英角ｺﾞｼｯｸUB" panose="020B0900000000000000" pitchFamily="50" charset="-128"/>
                          <a:ea typeface="HGP創英角ｺﾞｼｯｸUB" panose="020B0900000000000000" pitchFamily="50" charset="-128"/>
                        </a:rPr>
                        <a:t>メッセージボード</a:t>
                      </a:r>
                      <a:endParaRPr kumimoji="1" lang="ja-JP" altLang="en-US" sz="1800" dirty="0" smtClean="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en-US" altLang="ja-JP" sz="1800" dirty="0" err="1" smtClean="0">
                          <a:latin typeface="HGP創英角ｺﾞｼｯｸUB" panose="020B0900000000000000" pitchFamily="50" charset="-128"/>
                          <a:ea typeface="HGP創英角ｺﾞｼｯｸUB" panose="020B0900000000000000" pitchFamily="50" charset="-128"/>
                        </a:rPr>
                        <a:t>ActiveRecord</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開発の一連の流れ</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9/21</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pPr marL="0" marR="0" indent="0" algn="l" defTabSz="484862"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それっぽいアプリを作る①</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en-US" altLang="ja-JP" sz="1800" dirty="0" smtClean="0">
                          <a:latin typeface="HGP創英角ｺﾞｼｯｸUB" panose="020B0900000000000000" pitchFamily="50" charset="-128"/>
                          <a:ea typeface="HGP創英角ｺﾞｼｯｸUB" panose="020B0900000000000000" pitchFamily="50" charset="-128"/>
                        </a:rPr>
                        <a:t>Twitter</a:t>
                      </a:r>
                      <a:r>
                        <a:rPr kumimoji="1" lang="ja-JP" altLang="en-US" sz="1800" dirty="0" smtClean="0">
                          <a:latin typeface="HGP創英角ｺﾞｼｯｸUB" panose="020B0900000000000000" pitchFamily="50" charset="-128"/>
                          <a:ea typeface="HGP創英角ｺﾞｼｯｸUB" panose="020B0900000000000000" pitchFamily="50" charset="-128"/>
                        </a:rPr>
                        <a:t>クローン</a:t>
                      </a: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投稿機能</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9/28</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それっぽいアプリを作る②</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en-US" altLang="ja-JP" sz="1800" dirty="0" smtClean="0">
                          <a:latin typeface="HGP創英角ｺﾞｼｯｸUB" panose="020B0900000000000000" pitchFamily="50" charset="-128"/>
                          <a:ea typeface="HGP創英角ｺﾞｼｯｸUB" panose="020B0900000000000000" pitchFamily="50" charset="-128"/>
                        </a:rPr>
                        <a:t>Twitter</a:t>
                      </a:r>
                      <a:r>
                        <a:rPr kumimoji="1" lang="ja-JP" altLang="en-US" sz="1800" dirty="0" smtClean="0">
                          <a:latin typeface="HGP創英角ｺﾞｼｯｸUB" panose="020B0900000000000000" pitchFamily="50" charset="-128"/>
                          <a:ea typeface="HGP創英角ｺﾞｼｯｸUB" panose="020B0900000000000000" pitchFamily="50" charset="-128"/>
                        </a:rPr>
                        <a:t>クローン</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ユーザ管理機能</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ja-JP" altLang="en-US" sz="1800" dirty="0" smtClean="0">
                          <a:latin typeface="HGP創英角ｺﾞｼｯｸUB" panose="020B0900000000000000" pitchFamily="50" charset="-128"/>
                          <a:ea typeface="HGP創英角ｺﾞｼｯｸUB" panose="020B0900000000000000" pitchFamily="50" charset="-128"/>
                        </a:rPr>
                        <a:t>タイムライン表示機能</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10/5</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それっぽいアプリを作る③</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r>
                        <a:rPr kumimoji="1" lang="en-US" altLang="ja-JP" sz="1800" dirty="0" smtClean="0">
                          <a:latin typeface="HGP創英角ｺﾞｼｯｸUB" panose="020B0900000000000000" pitchFamily="50" charset="-128"/>
                          <a:ea typeface="HGP創英角ｺﾞｼｯｸUB" panose="020B0900000000000000" pitchFamily="50" charset="-128"/>
                        </a:rPr>
                        <a:t>Twitter</a:t>
                      </a:r>
                      <a:r>
                        <a:rPr kumimoji="1" lang="ja-JP" altLang="en-US" sz="1800" dirty="0" smtClean="0">
                          <a:latin typeface="HGP創英角ｺﾞｼｯｸUB" panose="020B0900000000000000" pitchFamily="50" charset="-128"/>
                          <a:ea typeface="HGP創英角ｺﾞｼｯｸUB" panose="020B0900000000000000" pitchFamily="50" charset="-128"/>
                        </a:rPr>
                        <a:t>クローン</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ログイン</a:t>
                      </a:r>
                      <a:r>
                        <a:rPr kumimoji="1" lang="en-US" altLang="ja-JP" sz="1800" dirty="0" smtClean="0">
                          <a:latin typeface="HGP創英角ｺﾞｼｯｸUB" panose="020B0900000000000000" pitchFamily="50" charset="-128"/>
                          <a:ea typeface="HGP創英角ｺﾞｼｯｸUB" panose="020B0900000000000000" pitchFamily="50" charset="-128"/>
                        </a:rPr>
                        <a:t>/</a:t>
                      </a:r>
                      <a:r>
                        <a:rPr kumimoji="1" lang="ja-JP" altLang="en-US" sz="1800" dirty="0" smtClean="0">
                          <a:latin typeface="HGP創英角ｺﾞｼｯｸUB" panose="020B0900000000000000" pitchFamily="50" charset="-128"/>
                          <a:ea typeface="HGP創英角ｺﾞｼｯｸUB" panose="020B0900000000000000" pitchFamily="50" charset="-128"/>
                        </a:rPr>
                        <a:t>ログアウト機能</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10/12</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r h="670209">
                <a:tc>
                  <a:txBody>
                    <a:bodyPr/>
                    <a:lstStyle/>
                    <a:p>
                      <a:pPr marL="0" marR="0" indent="0" algn="l" defTabSz="484862"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それっぽいアプリを作る④</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en-US" altLang="ja-JP" sz="1800" dirty="0" smtClean="0">
                          <a:latin typeface="HGP創英角ｺﾞｼｯｸUB" panose="020B0900000000000000" pitchFamily="50" charset="-128"/>
                          <a:ea typeface="HGP創英角ｺﾞｼｯｸUB" panose="020B0900000000000000" pitchFamily="50" charset="-128"/>
                        </a:rPr>
                        <a:t>Twitter</a:t>
                      </a:r>
                      <a:r>
                        <a:rPr kumimoji="1" lang="ja-JP" altLang="en-US" sz="1800" dirty="0" smtClean="0">
                          <a:latin typeface="HGP創英角ｺﾞｼｯｸUB" panose="020B0900000000000000" pitchFamily="50" charset="-128"/>
                          <a:ea typeface="HGP創英角ｺﾞｼｯｸUB" panose="020B0900000000000000" pitchFamily="50" charset="-128"/>
                        </a:rPr>
                        <a:t>クローン</a:t>
                      </a:r>
                    </a:p>
                  </a:txBody>
                  <a:tcPr marL="103760" marR="103760" marT="56203" marB="56203"/>
                </a:tc>
                <a:tc>
                  <a:txBody>
                    <a:bodyPr/>
                    <a:lstStyle/>
                    <a:p>
                      <a:r>
                        <a:rPr kumimoji="1" lang="ja-JP" altLang="en-US" sz="1800" dirty="0" smtClean="0">
                          <a:latin typeface="HGP創英角ｺﾞｼｯｸUB" panose="020B0900000000000000" pitchFamily="50" charset="-128"/>
                          <a:ea typeface="HGP創英角ｺﾞｼｯｸUB" panose="020B0900000000000000" pitchFamily="50" charset="-128"/>
                        </a:rPr>
                        <a:t>ユーザと投稿の結び付け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r>
                        <a:rPr kumimoji="1" lang="ja-JP" altLang="en-US" sz="1800" dirty="0" smtClean="0">
                          <a:latin typeface="HGP創英角ｺﾞｼｯｸUB" panose="020B0900000000000000" pitchFamily="50" charset="-128"/>
                          <a:ea typeface="HGP創英角ｺﾞｼｯｸUB" panose="020B0900000000000000" pitchFamily="50" charset="-128"/>
                        </a:rPr>
                        <a:t>お気に入り機能</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c>
                  <a:txBody>
                    <a:bodyPr/>
                    <a:lstStyle/>
                    <a:p>
                      <a:r>
                        <a:rPr kumimoji="1" lang="en-US" altLang="ja-JP" sz="1800" dirty="0" smtClean="0">
                          <a:latin typeface="HGP創英角ｺﾞｼｯｸUB" panose="020B0900000000000000" pitchFamily="50" charset="-128"/>
                          <a:ea typeface="HGP創英角ｺﾞｼｯｸUB" panose="020B0900000000000000" pitchFamily="50" charset="-128"/>
                        </a:rPr>
                        <a:t>10/19</a:t>
                      </a:r>
                      <a:r>
                        <a:rPr kumimoji="1" lang="ja-JP" altLang="en-US" sz="1800" dirty="0" smtClean="0">
                          <a:latin typeface="HGP創英角ｺﾞｼｯｸUB" panose="020B0900000000000000" pitchFamily="50" charset="-128"/>
                          <a:ea typeface="HGP創英角ｺﾞｼｯｸUB" panose="020B0900000000000000" pitchFamily="50" charset="-128"/>
                        </a:rPr>
                        <a:t>予定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marL="103760" marR="103760" marT="56203" marB="56203"/>
                </a:tc>
              </a:tr>
            </a:tbl>
          </a:graphicData>
        </a:graphic>
      </p:graphicFrame>
      <p:sp>
        <p:nvSpPr>
          <p:cNvPr id="3" name="テキスト ボックス 2"/>
          <p:cNvSpPr txBox="1"/>
          <p:nvPr/>
        </p:nvSpPr>
        <p:spPr>
          <a:xfrm>
            <a:off x="118582" y="5648558"/>
            <a:ext cx="4453418" cy="372731"/>
          </a:xfrm>
          <a:prstGeom prst="rect">
            <a:avLst/>
          </a:prstGeom>
          <a:noFill/>
        </p:spPr>
        <p:txBody>
          <a:bodyPr wrap="square" rtlCol="0">
            <a:spAutoFit/>
          </a:bodyPr>
          <a:lstStyle/>
          <a:p>
            <a:r>
              <a:rPr kumimoji="1" lang="en-US" altLang="ja-JP" dirty="0" smtClean="0">
                <a:latin typeface="HGP創英角ｺﾞｼｯｸUB" panose="020B0900000000000000" pitchFamily="50" charset="-128"/>
                <a:ea typeface="HGP創英角ｺﾞｼｯｸUB" panose="020B0900000000000000" pitchFamily="50" charset="-128"/>
              </a:rPr>
              <a:t>※</a:t>
            </a:r>
            <a:r>
              <a:rPr kumimoji="1" lang="ja-JP" altLang="en-US" dirty="0" smtClean="0">
                <a:latin typeface="HGP創英角ｺﾞｼｯｸUB" panose="020B0900000000000000" pitchFamily="50" charset="-128"/>
                <a:ea typeface="HGP創英角ｺﾞｼｯｸUB" panose="020B0900000000000000" pitchFamily="50" charset="-128"/>
              </a:rPr>
              <a:t>テストコードの実装は、対象外になります。</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プレースホルダー 3"/>
          <p:cNvSpPr txBox="1">
            <a:spLocks/>
          </p:cNvSpPr>
          <p:nvPr/>
        </p:nvSpPr>
        <p:spPr>
          <a:xfrm>
            <a:off x="35496" y="332656"/>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カリキュラム（後半）</a:t>
            </a:r>
            <a:endParaRPr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7323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3"/>
          <p:cNvSpPr txBox="1">
            <a:spLocks/>
          </p:cNvSpPr>
          <p:nvPr/>
        </p:nvSpPr>
        <p:spPr>
          <a:xfrm>
            <a:off x="0" y="2607047"/>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rPr>
              <a:t>開発環境について</a:t>
            </a:r>
            <a:endParaRPr lang="ja-JP" altLang="en-US" sz="6000"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414052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107504" y="1268934"/>
            <a:ext cx="8944148"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smtClean="0">
                <a:latin typeface="HGP創英角ｺﾞｼｯｸUB" panose="020B0900000000000000" pitchFamily="50" charset="-128"/>
                <a:ea typeface="HGP創英角ｺﾞｼｯｸUB" panose="020B0900000000000000" pitchFamily="50" charset="-128"/>
              </a:rPr>
              <a:t>【</a:t>
            </a:r>
            <a:r>
              <a:rPr lang="ja-JP" altLang="en-US" sz="2800" dirty="0" smtClean="0">
                <a:latin typeface="HGP創英角ｺﾞｼｯｸUB" panose="020B0900000000000000" pitchFamily="50" charset="-128"/>
                <a:ea typeface="HGP創英角ｺﾞｼｯｸUB" panose="020B0900000000000000" pitchFamily="50" charset="-128"/>
              </a:rPr>
              <a:t>お願いごと</a:t>
            </a:r>
            <a:r>
              <a:rPr lang="en-US" altLang="ja-JP" sz="2800" dirty="0" smtClean="0">
                <a:latin typeface="HGP創英角ｺﾞｼｯｸUB" panose="020B0900000000000000" pitchFamily="50" charset="-128"/>
                <a:ea typeface="HGP創英角ｺﾞｼｯｸUB" panose="020B0900000000000000" pitchFamily="50" charset="-128"/>
              </a:rPr>
              <a:t>】</a:t>
            </a:r>
          </a:p>
          <a:p>
            <a:pPr marL="457200" indent="-457200">
              <a:buFont typeface="+mj-ea"/>
              <a:buAutoNum type="circleNumDbPlain"/>
            </a:pPr>
            <a:r>
              <a:rPr lang="ja-JP" altLang="en-US" sz="2800" dirty="0" smtClean="0">
                <a:latin typeface="HGP創英角ｺﾞｼｯｸUB" panose="020B0900000000000000" pitchFamily="50" charset="-128"/>
                <a:ea typeface="HGP創英角ｺﾞｼｯｸUB" panose="020B0900000000000000" pitchFamily="50" charset="-128"/>
              </a:rPr>
              <a:t>環境セットアップ</a:t>
            </a:r>
            <a:r>
              <a:rPr lang="en-US" altLang="ja-JP" sz="2800" dirty="0" smtClean="0">
                <a:latin typeface="HGP創英角ｺﾞｼｯｸUB" panose="020B0900000000000000" pitchFamily="50" charset="-128"/>
                <a:ea typeface="HGP創英角ｺﾞｼｯｸUB" panose="020B0900000000000000" pitchFamily="50" charset="-128"/>
              </a:rPr>
              <a:t>.</a:t>
            </a:r>
            <a:r>
              <a:rPr lang="en-US" altLang="ja-JP" sz="2800" dirty="0" err="1" smtClean="0">
                <a:latin typeface="HGP創英角ｺﾞｼｯｸUB" panose="020B0900000000000000" pitchFamily="50" charset="-128"/>
                <a:ea typeface="HGP創英角ｺﾞｼｯｸUB" panose="020B0900000000000000" pitchFamily="50" charset="-128"/>
              </a:rPr>
              <a:t>pptx</a:t>
            </a:r>
            <a:r>
              <a:rPr lang="ja-JP" altLang="en-US" sz="2800" dirty="0" smtClean="0">
                <a:latin typeface="HGP創英角ｺﾞｼｯｸUB" panose="020B0900000000000000" pitchFamily="50" charset="-128"/>
                <a:ea typeface="HGP創英角ｺﾞｼｯｸUB" panose="020B0900000000000000" pitchFamily="50" charset="-128"/>
              </a:rPr>
              <a:t>を参照して、開発環境をセットアップしてください。</a:t>
            </a:r>
            <a:endParaRPr lang="en-US" altLang="ja-JP" sz="2800" dirty="0" smtClean="0">
              <a:latin typeface="HGP創英角ｺﾞｼｯｸUB" panose="020B0900000000000000" pitchFamily="50" charset="-128"/>
              <a:ea typeface="HGP創英角ｺﾞｼｯｸUB" panose="020B0900000000000000" pitchFamily="50" charset="-128"/>
            </a:endParaRPr>
          </a:p>
          <a:p>
            <a:pPr marL="457200" indent="-457200">
              <a:buFont typeface="+mj-ea"/>
              <a:buAutoNum type="circleNumDbPlain"/>
            </a:pPr>
            <a:r>
              <a:rPr lang="en-US" altLang="ja-JP" sz="2800" dirty="0" smtClean="0">
                <a:latin typeface="HGP創英角ｺﾞｼｯｸUB" panose="020B0900000000000000" pitchFamily="50" charset="-128"/>
                <a:ea typeface="HGP創英角ｺﾞｼｯｸUB" panose="020B0900000000000000" pitchFamily="50" charset="-128"/>
              </a:rPr>
              <a:t>Slack</a:t>
            </a:r>
            <a:r>
              <a:rPr lang="ja-JP" altLang="en-US" sz="2800" dirty="0" smtClean="0">
                <a:latin typeface="HGP創英角ｺﾞｼｯｸUB" panose="020B0900000000000000" pitchFamily="50" charset="-128"/>
                <a:ea typeface="HGP創英角ｺﾞｼｯｸUB" panose="020B0900000000000000" pitchFamily="50" charset="-128"/>
              </a:rPr>
              <a:t>で出欠、質問を受け付けようと思うので、招待メール送り先のメールアドレスを教えてください。</a:t>
            </a:r>
            <a:endParaRPr lang="en-US" altLang="ja-JP" sz="2800" dirty="0" smtClean="0">
              <a:latin typeface="HGP創英角ｺﾞｼｯｸUB" panose="020B0900000000000000" pitchFamily="50" charset="-128"/>
              <a:ea typeface="HGP創英角ｺﾞｼｯｸUB" panose="020B0900000000000000" pitchFamily="50" charset="-128"/>
            </a:endParaRPr>
          </a:p>
          <a:p>
            <a:endParaRPr lang="en-US" altLang="ja-JP" sz="2800" dirty="0">
              <a:latin typeface="HGP創英角ｺﾞｼｯｸUB" panose="020B0900000000000000" pitchFamily="50" charset="-128"/>
              <a:ea typeface="HGP創英角ｺﾞｼｯｸUB" panose="020B0900000000000000" pitchFamily="50" charset="-128"/>
            </a:endParaRPr>
          </a:p>
        </p:txBody>
      </p:sp>
      <p:sp>
        <p:nvSpPr>
          <p:cNvPr id="6" name="テキスト プレースホルダー 3"/>
          <p:cNvSpPr txBox="1">
            <a:spLocks/>
          </p:cNvSpPr>
          <p:nvPr/>
        </p:nvSpPr>
        <p:spPr>
          <a:xfrm>
            <a:off x="35496" y="332656"/>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準備</a:t>
            </a:r>
            <a:endParaRPr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70542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idx="4294967295"/>
          </p:nvPr>
        </p:nvSpPr>
        <p:spPr>
          <a:xfrm>
            <a:off x="0" y="2607047"/>
            <a:ext cx="9144000" cy="1470025"/>
          </a:xfrm>
        </p:spPr>
        <p:txBody>
          <a:bodyPr>
            <a:normAutofit/>
          </a:bodyPr>
          <a:lstStyle/>
          <a:p>
            <a:r>
              <a:rPr lang="ja-JP" altLang="en-US" sz="6000" dirty="0" smtClean="0">
                <a:solidFill>
                  <a:schemeClr val="accent2">
                    <a:lumMod val="75000"/>
                  </a:schemeClr>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勉強会の目的</a:t>
            </a:r>
            <a:endParaRPr kumimoji="1" lang="ja-JP" altLang="en-US" sz="6000" dirty="0">
              <a:solidFill>
                <a:schemeClr val="accent2">
                  <a:lumMod val="7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24859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p:cNvSpPr txBox="1">
            <a:spLocks/>
          </p:cNvSpPr>
          <p:nvPr/>
        </p:nvSpPr>
        <p:spPr>
          <a:xfrm>
            <a:off x="380504" y="764704"/>
            <a:ext cx="8439968"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3600" dirty="0">
                <a:latin typeface="HGP創英角ｺﾞｼｯｸUB" panose="020B0900000000000000" pitchFamily="50" charset="-128"/>
                <a:ea typeface="HGP創英角ｺﾞｼｯｸUB" panose="020B0900000000000000" pitchFamily="50" charset="-128"/>
              </a:rPr>
              <a:t>弊社</a:t>
            </a:r>
            <a:r>
              <a:rPr lang="ja-JP" altLang="en-US" sz="3600" dirty="0" smtClean="0">
                <a:latin typeface="HGP創英角ｺﾞｼｯｸUB" panose="020B0900000000000000" pitchFamily="50" charset="-128"/>
                <a:ea typeface="HGP創英角ｺﾞｼｯｸUB" panose="020B0900000000000000" pitchFamily="50" charset="-128"/>
              </a:rPr>
              <a:t>社員</a:t>
            </a:r>
            <a:r>
              <a:rPr lang="ja-JP" altLang="en-US" sz="3600" dirty="0" smtClean="0">
                <a:latin typeface="HGP創英角ｺﾞｼｯｸUB" panose="020B0900000000000000" pitchFamily="50" charset="-128"/>
                <a:ea typeface="HGP創英角ｺﾞｼｯｸUB" panose="020B0900000000000000" pitchFamily="50" charset="-128"/>
              </a:rPr>
              <a:t>の仕事　≒</a:t>
            </a:r>
            <a:r>
              <a:rPr lang="en-US" altLang="ja-JP" sz="3600" dirty="0" smtClean="0">
                <a:latin typeface="HGP創英角ｺﾞｼｯｸUB" panose="020B0900000000000000" pitchFamily="50" charset="-128"/>
                <a:ea typeface="HGP創英角ｺﾞｼｯｸUB" panose="020B0900000000000000" pitchFamily="50" charset="-128"/>
              </a:rPr>
              <a:t> </a:t>
            </a:r>
            <a:r>
              <a:rPr lang="ja-JP" altLang="en-US" sz="3600" dirty="0" smtClean="0">
                <a:latin typeface="HGP創英角ｺﾞｼｯｸUB" panose="020B0900000000000000" pitchFamily="50" charset="-128"/>
                <a:ea typeface="HGP創英角ｺﾞｼｯｸUB" panose="020B0900000000000000" pitchFamily="50" charset="-128"/>
              </a:rPr>
              <a:t>マネジメント</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進捗管理</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課題管理</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お客様調整</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内部・社内調整</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資料作成</a:t>
            </a:r>
            <a:r>
              <a:rPr lang="en-US" altLang="ja-JP" sz="3600" dirty="0" smtClean="0">
                <a:latin typeface="HGP創英角ｺﾞｼｯｸUB" panose="020B0900000000000000" pitchFamily="50" charset="-128"/>
                <a:ea typeface="HGP創英角ｺﾞｼｯｸUB" panose="020B0900000000000000" pitchFamily="50" charset="-128"/>
              </a:rPr>
              <a:t/>
            </a:r>
            <a:br>
              <a:rPr lang="en-US" altLang="ja-JP" sz="3600" dirty="0" smtClean="0">
                <a:latin typeface="HGP創英角ｺﾞｼｯｸUB" panose="020B0900000000000000" pitchFamily="50" charset="-128"/>
                <a:ea typeface="HGP創英角ｺﾞｼｯｸUB" panose="020B0900000000000000" pitchFamily="50" charset="-128"/>
              </a:rPr>
            </a:br>
            <a:r>
              <a:rPr lang="ja-JP" altLang="en-US" sz="3600" dirty="0" smtClean="0">
                <a:latin typeface="HGP創英角ｺﾞｼｯｸUB" panose="020B0900000000000000" pitchFamily="50" charset="-128"/>
                <a:ea typeface="HGP創英角ｺﾞｼｯｸUB" panose="020B0900000000000000" pitchFamily="50" charset="-128"/>
              </a:rPr>
              <a:t>　</a:t>
            </a:r>
            <a:r>
              <a:rPr lang="en-US" altLang="ja-JP" sz="3600" dirty="0" err="1" smtClean="0">
                <a:latin typeface="HGP創英角ｺﾞｼｯｸUB" panose="020B0900000000000000" pitchFamily="50" charset="-128"/>
                <a:ea typeface="HGP創英角ｺﾞｼｯｸUB" panose="020B0900000000000000" pitchFamily="50" charset="-128"/>
              </a:rPr>
              <a:t>etc</a:t>
            </a:r>
            <a:r>
              <a:rPr lang="en-US" altLang="ja-JP" sz="3600" dirty="0" smtClean="0">
                <a:latin typeface="HGP創英角ｺﾞｼｯｸUB" panose="020B0900000000000000" pitchFamily="50" charset="-128"/>
                <a:ea typeface="HGP創英角ｺﾞｼｯｸUB" panose="020B0900000000000000" pitchFamily="50" charset="-128"/>
              </a:rPr>
              <a:t>… </a:t>
            </a:r>
          </a:p>
          <a:p>
            <a:endParaRPr lang="en-US" altLang="ja-JP" sz="3600" dirty="0" smtClean="0">
              <a:latin typeface="HGP創英角ｺﾞｼｯｸUB" panose="020B0900000000000000" pitchFamily="50" charset="-128"/>
              <a:ea typeface="HGP創英角ｺﾞｼｯｸUB" panose="020B0900000000000000" pitchFamily="50" charset="-128"/>
            </a:endParaRPr>
          </a:p>
          <a:p>
            <a:endParaRPr lang="en-US" altLang="ja-JP" sz="3600" dirty="0" smtClean="0">
              <a:latin typeface="HGP創英角ｺﾞｼｯｸUB" panose="020B0900000000000000" pitchFamily="50" charset="-128"/>
              <a:ea typeface="HGP創英角ｺﾞｼｯｸUB" panose="020B0900000000000000" pitchFamily="50" charset="-128"/>
            </a:endParaRPr>
          </a:p>
          <a:p>
            <a:r>
              <a:rPr lang="ja-JP" altLang="en-US" sz="3600" dirty="0" smtClean="0">
                <a:latin typeface="HGP創英角ｺﾞｼｯｸUB" panose="020B0900000000000000" pitchFamily="50" charset="-128"/>
                <a:ea typeface="HGP創英角ｺﾞｼｯｸUB" panose="020B0900000000000000" pitchFamily="50" charset="-128"/>
              </a:rPr>
              <a:t>　</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9" name="右矢印 8"/>
          <p:cNvSpPr/>
          <p:nvPr/>
        </p:nvSpPr>
        <p:spPr bwMode="auto">
          <a:xfrm>
            <a:off x="4067944" y="2060848"/>
            <a:ext cx="864096" cy="1771228"/>
          </a:xfrm>
          <a:prstGeom prst="rightArrow">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755650">
              <a:spcBef>
                <a:spcPct val="0"/>
              </a:spcBef>
            </a:pPr>
            <a:endParaRPr kumimoji="1" lang="ja-JP" altLang="en-US" sz="1200" b="1" dirty="0" smtClean="0">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sp>
        <p:nvSpPr>
          <p:cNvPr id="10" name="テキスト ボックス 9"/>
          <p:cNvSpPr txBox="1"/>
          <p:nvPr/>
        </p:nvSpPr>
        <p:spPr>
          <a:xfrm>
            <a:off x="5148064" y="2276872"/>
            <a:ext cx="3672408" cy="1200329"/>
          </a:xfrm>
          <a:prstGeom prst="rect">
            <a:avLst/>
          </a:prstGeom>
          <a:noFill/>
        </p:spPr>
        <p:txBody>
          <a:bodyPr wrap="square" rtlCol="0">
            <a:spAutoFit/>
          </a:bodyPr>
          <a:lstStyle/>
          <a:p>
            <a:pPr algn="ctr"/>
            <a:r>
              <a:rPr lang="ja-JP" altLang="en-US" sz="3600" dirty="0">
                <a:latin typeface="HGP創英角ｺﾞｼｯｸUB" panose="020B0900000000000000" pitchFamily="50" charset="-128"/>
                <a:ea typeface="HGP創英角ｺﾞｼｯｸUB" panose="020B0900000000000000" pitchFamily="50" charset="-128"/>
              </a:rPr>
              <a:t>稼働</a:t>
            </a:r>
            <a:r>
              <a:rPr lang="ja-JP" altLang="en-US" sz="3600" dirty="0" smtClean="0">
                <a:latin typeface="HGP創英角ｺﾞｼｯｸUB" panose="020B0900000000000000" pitchFamily="50" charset="-128"/>
                <a:ea typeface="HGP創英角ｺﾞｼｯｸUB" panose="020B0900000000000000" pitchFamily="50" charset="-128"/>
              </a:rPr>
              <a:t>の</a:t>
            </a:r>
            <a:r>
              <a:rPr lang="en-US" altLang="ja-JP" sz="3600" dirty="0" smtClean="0">
                <a:latin typeface="HGP創英角ｺﾞｼｯｸUB" panose="020B0900000000000000" pitchFamily="50" charset="-128"/>
                <a:ea typeface="HGP創英角ｺﾞｼｯｸUB" panose="020B0900000000000000" pitchFamily="50" charset="-128"/>
              </a:rPr>
              <a:t>9</a:t>
            </a:r>
            <a:r>
              <a:rPr lang="ja-JP" altLang="en-US" sz="3600" dirty="0" smtClean="0">
                <a:latin typeface="HGP創英角ｺﾞｼｯｸUB" panose="020B0900000000000000" pitchFamily="50" charset="-128"/>
                <a:ea typeface="HGP創英角ｺﾞｼｯｸUB" panose="020B0900000000000000" pitchFamily="50" charset="-128"/>
              </a:rPr>
              <a:t>割ぐらいはマネジメント</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06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92472" y="764704"/>
            <a:ext cx="9016032"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u="sng" dirty="0">
                <a:latin typeface="HGP創英角ｺﾞｼｯｸUB" panose="020B0900000000000000" pitchFamily="50" charset="-128"/>
                <a:ea typeface="HGP創英角ｺﾞｼｯｸUB" panose="020B0900000000000000" pitchFamily="50" charset="-128"/>
              </a:rPr>
              <a:t>弊社</a:t>
            </a:r>
            <a:r>
              <a:rPr lang="ja-JP" altLang="en-US" u="sng" dirty="0" smtClean="0">
                <a:latin typeface="HGP創英角ｺﾞｼｯｸUB" panose="020B0900000000000000" pitchFamily="50" charset="-128"/>
                <a:ea typeface="HGP創英角ｺﾞｼｯｸUB" panose="020B0900000000000000" pitchFamily="50" charset="-128"/>
              </a:rPr>
              <a:t>社員の手がける仕事</a:t>
            </a:r>
            <a:endParaRPr lang="en-US" altLang="ja-JP" u="sng" dirty="0" smtClean="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en-US" altLang="ja-JP" dirty="0" smtClean="0">
                <a:latin typeface="HGP創英角ｺﾞｼｯｸUB" panose="020B0900000000000000" pitchFamily="50" charset="-128"/>
                <a:ea typeface="HGP創英角ｺﾞｼｯｸUB" panose="020B0900000000000000" pitchFamily="50" charset="-128"/>
              </a:rPr>
              <a:t>Spark/Hadoop</a:t>
            </a:r>
            <a:r>
              <a:rPr lang="ja-JP" altLang="en-US" dirty="0" smtClean="0">
                <a:latin typeface="HGP創英角ｺﾞｼｯｸUB" panose="020B0900000000000000" pitchFamily="50" charset="-128"/>
                <a:ea typeface="HGP創英角ｺﾞｼｯｸUB" panose="020B0900000000000000" pitchFamily="50" charset="-128"/>
              </a:rPr>
              <a:t>を使った△○基盤の構築</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□段階認証、○○プロトコルを使った認証サービスの提供</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○○な新技術を使った</a:t>
            </a: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サービス</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en-US" altLang="ja-JP" dirty="0" err="1" smtClean="0">
                <a:latin typeface="HGP創英角ｺﾞｼｯｸUB" panose="020B0900000000000000" pitchFamily="50" charset="-128"/>
                <a:ea typeface="HGP創英角ｺﾞｼｯｸUB" panose="020B0900000000000000" pitchFamily="50" charset="-128"/>
              </a:rPr>
              <a:t>etc</a:t>
            </a: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8" name="テキスト ボックス 7"/>
          <p:cNvSpPr txBox="1"/>
          <p:nvPr/>
        </p:nvSpPr>
        <p:spPr>
          <a:xfrm>
            <a:off x="186445" y="5068341"/>
            <a:ext cx="8850051" cy="1384995"/>
          </a:xfrm>
          <a:prstGeom prst="rect">
            <a:avLst/>
          </a:prstGeom>
          <a:ln>
            <a:solidFill>
              <a:schemeClr val="accent5">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若手にとってはいきなり</a:t>
            </a:r>
            <a:r>
              <a:rPr lang="ja-JP" altLang="en-US" sz="2800" dirty="0" smtClean="0">
                <a:latin typeface="HGP創英角ｺﾞｼｯｸUB" panose="020B0900000000000000" pitchFamily="50" charset="-128"/>
                <a:ea typeface="HGP創英角ｺﾞｼｯｸUB" panose="020B0900000000000000" pitchFamily="50" charset="-128"/>
              </a:rPr>
              <a:t>高度な応用レベルのものが多いし、これからは、そんなプロジェクトがもっと多くなる</a:t>
            </a:r>
            <a:r>
              <a:rPr lang="en-US" altLang="ja-JP" sz="2800" dirty="0" smtClean="0">
                <a:latin typeface="HGP創英角ｺﾞｼｯｸUB" panose="020B0900000000000000" pitchFamily="50" charset="-128"/>
                <a:ea typeface="HGP創英角ｺﾞｼｯｸUB" panose="020B0900000000000000" pitchFamily="50" charset="-128"/>
              </a:rPr>
              <a:t/>
            </a:r>
            <a:br>
              <a:rPr lang="en-US" altLang="ja-JP" sz="2800" dirty="0" smtClean="0">
                <a:latin typeface="HGP創英角ｺﾞｼｯｸUB" panose="020B0900000000000000" pitchFamily="50" charset="-128"/>
                <a:ea typeface="HGP創英角ｺﾞｼｯｸUB" panose="020B0900000000000000" pitchFamily="50" charset="-128"/>
              </a:rPr>
            </a:br>
            <a:r>
              <a:rPr lang="ja-JP" altLang="en-US" sz="2800" dirty="0">
                <a:solidFill>
                  <a:srgbClr val="FF0000"/>
                </a:solidFill>
                <a:latin typeface="HGP創英角ｺﾞｼｯｸUB" panose="020B0900000000000000" pitchFamily="50" charset="-128"/>
                <a:ea typeface="HGP創英角ｺﾞｼｯｸUB" panose="020B0900000000000000" pitchFamily="50" charset="-128"/>
              </a:rPr>
              <a:t>基本的な技術をプロジェクトで学べる機会は意外とない。</a:t>
            </a:r>
            <a:endParaRPr lang="en-US" altLang="ja-JP" sz="2800"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2750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92472" y="476672"/>
            <a:ext cx="9016032"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そんな中</a:t>
            </a:r>
            <a:r>
              <a:rPr lang="ja-JP" altLang="en-US" dirty="0" smtClean="0">
                <a:latin typeface="HGP創英角ｺﾞｼｯｸUB" panose="020B0900000000000000" pitchFamily="50" charset="-128"/>
                <a:ea typeface="HGP創英角ｺﾞｼｯｸUB" panose="020B0900000000000000" pitchFamily="50" charset="-128"/>
              </a:rPr>
              <a:t>で</a:t>
            </a:r>
            <a:r>
              <a:rPr lang="ja-JP" altLang="en-US" dirty="0">
                <a:latin typeface="HGP創英角ｺﾞｼｯｸUB" panose="020B0900000000000000" pitchFamily="50" charset="-128"/>
                <a:ea typeface="HGP創英角ｺﾞｼｯｸUB" panose="020B0900000000000000" pitchFamily="50" charset="-128"/>
              </a:rPr>
              <a:t>弊社</a:t>
            </a:r>
            <a:r>
              <a:rPr lang="ja-JP" altLang="en-US" dirty="0" smtClean="0">
                <a:latin typeface="HGP創英角ｺﾞｼｯｸUB" panose="020B0900000000000000" pitchFamily="50" charset="-128"/>
                <a:ea typeface="HGP創英角ｺﾞｼｯｸUB" panose="020B0900000000000000" pitchFamily="50" charset="-128"/>
              </a:rPr>
              <a:t>の</a:t>
            </a:r>
            <a:r>
              <a:rPr lang="ja-JP" altLang="en-US" dirty="0" smtClean="0">
                <a:latin typeface="HGP創英角ｺﾞｼｯｸUB" panose="020B0900000000000000" pitchFamily="50" charset="-128"/>
                <a:ea typeface="HGP創英角ｺﾞｼｯｸUB" panose="020B0900000000000000" pitchFamily="50" charset="-128"/>
              </a:rPr>
              <a:t>若手殿（</a:t>
            </a:r>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a:t>
            </a:r>
            <a:r>
              <a:rPr lang="en-US" altLang="ja-JP" dirty="0" smtClean="0">
                <a:latin typeface="HGP創英角ｺﾞｼｯｸUB" panose="020B0900000000000000" pitchFamily="50" charset="-128"/>
                <a:ea typeface="HGP創英角ｺﾞｼｯｸUB" panose="020B0900000000000000" pitchFamily="50" charset="-128"/>
              </a:rPr>
              <a:t>3</a:t>
            </a:r>
            <a:r>
              <a:rPr lang="ja-JP" altLang="en-US" dirty="0" smtClean="0">
                <a:latin typeface="HGP創英角ｺﾞｼｯｸUB" panose="020B0900000000000000" pitchFamily="50" charset="-128"/>
                <a:ea typeface="HGP創英角ｺﾞｼｯｸUB" panose="020B0900000000000000" pitchFamily="50" charset="-128"/>
              </a:rPr>
              <a:t>年目ぐらい</a:t>
            </a: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にやっていただいている仕事</a:t>
            </a: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sz="2800"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議事録</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試験項目作り</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何かのアカウントの払い出しであったり管理</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飲み会の運営</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先輩の指示のもとの作業、雑用</a:t>
            </a: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8" name="テキスト ボックス 7"/>
          <p:cNvSpPr txBox="1"/>
          <p:nvPr/>
        </p:nvSpPr>
        <p:spPr>
          <a:xfrm>
            <a:off x="179513" y="5448126"/>
            <a:ext cx="8784976"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3200" dirty="0">
                <a:latin typeface="HGP創英角ｺﾞｼｯｸUB" panose="020B0900000000000000" pitchFamily="50" charset="-128"/>
                <a:ea typeface="HGP創英角ｺﾞｼｯｸUB" panose="020B0900000000000000" pitchFamily="50" charset="-128"/>
              </a:rPr>
              <a:t>そもそも</a:t>
            </a:r>
            <a:r>
              <a:rPr lang="ja-JP" altLang="en-US" sz="3200" dirty="0" smtClean="0">
                <a:latin typeface="HGP創英角ｺﾞｼｯｸUB" panose="020B0900000000000000" pitchFamily="50" charset="-128"/>
                <a:ea typeface="HGP創英角ｺﾞｼｯｸUB" panose="020B0900000000000000" pitchFamily="50" charset="-128"/>
              </a:rPr>
              <a:t>の基本を学ぶ時間が十分に</a:t>
            </a:r>
            <a:r>
              <a:rPr lang="ja-JP" altLang="en-US" sz="3200" dirty="0">
                <a:latin typeface="HGP創英角ｺﾞｼｯｸUB" panose="020B0900000000000000" pitchFamily="50" charset="-128"/>
                <a:ea typeface="HGP創英角ｺﾞｼｯｸUB" panose="020B0900000000000000" pitchFamily="50" charset="-128"/>
              </a:rPr>
              <a:t>取れていない</a:t>
            </a:r>
            <a:r>
              <a:rPr lang="ja-JP" altLang="en-US" sz="3200" dirty="0" smtClean="0">
                <a:latin typeface="HGP創英角ｺﾞｼｯｸUB" panose="020B0900000000000000" pitchFamily="50" charset="-128"/>
                <a:ea typeface="HGP創英角ｺﾞｼｯｸUB" panose="020B0900000000000000" pitchFamily="50" charset="-128"/>
              </a:rPr>
              <a:t>。</a:t>
            </a:r>
            <a:endParaRPr lang="en-US" altLang="ja-JP" sz="3200" dirty="0" smtClean="0">
              <a:latin typeface="HGP創英角ｺﾞｼｯｸUB" panose="020B0900000000000000" pitchFamily="50" charset="-128"/>
              <a:ea typeface="HGP創英角ｺﾞｼｯｸUB" panose="020B0900000000000000" pitchFamily="50" charset="-128"/>
            </a:endParaRPr>
          </a:p>
          <a:p>
            <a:pPr algn="ctr"/>
            <a:r>
              <a:rPr lang="ja-JP" altLang="en-US" sz="3200" dirty="0" smtClean="0">
                <a:latin typeface="HGP創英角ｺﾞｼｯｸUB" panose="020B0900000000000000" pitchFamily="50" charset="-128"/>
                <a:ea typeface="HGP創英角ｺﾞｼｯｸUB" panose="020B0900000000000000" pitchFamily="50" charset="-128"/>
              </a:rPr>
              <a:t>と思う。</a:t>
            </a:r>
            <a:endParaRPr lang="en-US" altLang="ja-JP" sz="3200"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9469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92472" y="692696"/>
            <a:ext cx="9016032"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800" dirty="0" smtClean="0">
                <a:latin typeface="HGP創英角ｺﾞｼｯｸUB" panose="020B0900000000000000" pitchFamily="50" charset="-128"/>
                <a:ea typeface="HGP創英角ｺﾞｼｯｸUB" panose="020B0900000000000000" pitchFamily="50" charset="-128"/>
              </a:rPr>
              <a:t>４年目以降の社員</a:t>
            </a:r>
            <a:endParaRPr lang="en-US" altLang="ja-JP" sz="2800" dirty="0" smtClean="0">
              <a:latin typeface="HGP創英角ｺﾞｼｯｸUB" panose="020B0900000000000000" pitchFamily="50" charset="-128"/>
              <a:ea typeface="HGP創英角ｺﾞｼｯｸUB" panose="020B0900000000000000" pitchFamily="50" charset="-128"/>
            </a:endParaRPr>
          </a:p>
          <a:p>
            <a:endParaRPr lang="en-US" altLang="ja-JP" sz="2800"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後輩の育成をやれと言われる</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a:t>
            </a:r>
            <a:r>
              <a:rPr lang="en-US" altLang="ja-JP" dirty="0" smtClean="0">
                <a:latin typeface="HGP創英角ｺﾞｼｯｸUB" panose="020B0900000000000000" pitchFamily="50" charset="-128"/>
                <a:ea typeface="HGP創英角ｺﾞｼｯｸUB" panose="020B0900000000000000" pitchFamily="50" charset="-128"/>
              </a:rPr>
              <a:t>3</a:t>
            </a:r>
            <a:r>
              <a:rPr lang="ja-JP" altLang="en-US" dirty="0" smtClean="0">
                <a:latin typeface="HGP創英角ｺﾞｼｯｸUB" panose="020B0900000000000000" pitchFamily="50" charset="-128"/>
                <a:ea typeface="HGP創英角ｺﾞｼｯｸUB" panose="020B0900000000000000" pitchFamily="50" charset="-128"/>
              </a:rPr>
              <a:t>年目までで得られた経験・知識をもとに活躍する</a:t>
            </a:r>
            <a:endParaRPr lang="en-US" altLang="ja-JP" dirty="0" smtClean="0">
              <a:latin typeface="HGP創英角ｺﾞｼｯｸUB" panose="020B0900000000000000" pitchFamily="50" charset="-128"/>
              <a:ea typeface="HGP創英角ｺﾞｼｯｸUB" panose="020B0900000000000000" pitchFamily="50" charset="-128"/>
            </a:endParaRPr>
          </a:p>
          <a:p>
            <a:pPr marL="457200" indent="-457200"/>
            <a:r>
              <a:rPr lang="ja-JP" altLang="en-US" dirty="0" smtClean="0">
                <a:latin typeface="HGP創英角ｺﾞｼｯｸUB" panose="020B0900000000000000" pitchFamily="50" charset="-128"/>
                <a:ea typeface="HGP創英角ｺﾞｼｯｸUB" panose="020B0900000000000000" pitchFamily="50" charset="-128"/>
              </a:rPr>
              <a:t>何か専門性を持とうと思って勉強がしたくなる人もでてくる</a:t>
            </a:r>
            <a:endParaRPr lang="en-US" altLang="ja-JP" dirty="0" smtClean="0">
              <a:latin typeface="HGP創英角ｺﾞｼｯｸUB" panose="020B0900000000000000" pitchFamily="50" charset="-128"/>
              <a:ea typeface="HGP創英角ｺﾞｼｯｸUB" panose="020B0900000000000000" pitchFamily="50" charset="-128"/>
            </a:endParaRPr>
          </a:p>
          <a:p>
            <a:r>
              <a:rPr lang="en-US" altLang="ja-JP" dirty="0" smtClean="0">
                <a:latin typeface="HGP創英角ｺﾞｼｯｸUB" panose="020B0900000000000000" pitchFamily="50" charset="-128"/>
                <a:ea typeface="HGP創英角ｺﾞｼｯｸUB" panose="020B0900000000000000" pitchFamily="50" charset="-128"/>
              </a:rPr>
              <a:t/>
            </a:r>
            <a:br>
              <a:rPr lang="en-US" altLang="ja-JP" dirty="0" smtClean="0">
                <a:latin typeface="HGP創英角ｺﾞｼｯｸUB" panose="020B0900000000000000" pitchFamily="50" charset="-128"/>
                <a:ea typeface="HGP創英角ｺﾞｼｯｸUB" panose="020B0900000000000000" pitchFamily="50" charset="-128"/>
              </a:rPr>
            </a:b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p:cNvSpPr txBox="1"/>
          <p:nvPr/>
        </p:nvSpPr>
        <p:spPr>
          <a:xfrm>
            <a:off x="251521" y="4656038"/>
            <a:ext cx="8640960"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3200" dirty="0" smtClean="0">
                <a:latin typeface="HGP創英角ｺﾞｼｯｸUB" panose="020B0900000000000000" pitchFamily="50" charset="-128"/>
                <a:ea typeface="HGP創英角ｺﾞｼｯｸUB" panose="020B0900000000000000" pitchFamily="50" charset="-128"/>
              </a:rPr>
              <a:t>でも</a:t>
            </a:r>
            <a:r>
              <a:rPr lang="en-US" altLang="ja-JP" sz="3200" dirty="0" smtClean="0">
                <a:latin typeface="HGP創英角ｺﾞｼｯｸUB" panose="020B0900000000000000" pitchFamily="50" charset="-128"/>
                <a:ea typeface="HGP創英角ｺﾞｼｯｸUB" panose="020B0900000000000000" pitchFamily="50" charset="-128"/>
              </a:rPr>
              <a:t>..1</a:t>
            </a:r>
            <a:r>
              <a:rPr lang="ja-JP" altLang="en-US" sz="3200" dirty="0" smtClean="0">
                <a:latin typeface="HGP創英角ｺﾞｼｯｸUB" panose="020B0900000000000000" pitchFamily="50" charset="-128"/>
                <a:ea typeface="HGP創英角ｺﾞｼｯｸUB" panose="020B0900000000000000" pitchFamily="50" charset="-128"/>
              </a:rPr>
              <a:t>～</a:t>
            </a:r>
            <a:r>
              <a:rPr lang="en-US" altLang="ja-JP" sz="3200" dirty="0" smtClean="0">
                <a:latin typeface="HGP創英角ｺﾞｼｯｸUB" panose="020B0900000000000000" pitchFamily="50" charset="-128"/>
                <a:ea typeface="HGP創英角ｺﾞｼｯｸUB" panose="020B0900000000000000" pitchFamily="50" charset="-128"/>
              </a:rPr>
              <a:t>3</a:t>
            </a:r>
            <a:r>
              <a:rPr lang="ja-JP" altLang="en-US" sz="3200" dirty="0" smtClean="0">
                <a:latin typeface="HGP創英角ｺﾞｼｯｸUB" panose="020B0900000000000000" pitchFamily="50" charset="-128"/>
                <a:ea typeface="HGP創英角ｺﾞｼｯｸUB" panose="020B0900000000000000" pitchFamily="50" charset="-128"/>
              </a:rPr>
              <a:t>年目で学んだこと、それが薄いと</a:t>
            </a:r>
            <a:r>
              <a:rPr lang="ja-JP" altLang="en-US" sz="3200" dirty="0" smtClean="0">
                <a:solidFill>
                  <a:srgbClr val="FF0000"/>
                </a:solidFill>
                <a:latin typeface="HGP創英角ｺﾞｼｯｸUB" panose="020B0900000000000000" pitchFamily="50" charset="-128"/>
                <a:ea typeface="HGP創英角ｺﾞｼｯｸUB" panose="020B0900000000000000" pitchFamily="50" charset="-128"/>
              </a:rPr>
              <a:t>その後も飛躍できないことが多い</a:t>
            </a:r>
            <a:endParaRPr lang="en-US" altLang="ja-JP" sz="3200" dirty="0" smtClean="0">
              <a:solidFill>
                <a:srgbClr val="FF0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26049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92348" y="692696"/>
            <a:ext cx="8944148"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sz="2800" u="sng" dirty="0" smtClean="0">
                <a:solidFill>
                  <a:schemeClr val="accent5">
                    <a:lumMod val="75000"/>
                  </a:schemeClr>
                </a:solidFill>
                <a:latin typeface="HGP創英角ｺﾞｼｯｸUB" panose="020B0900000000000000" pitchFamily="50" charset="-128"/>
                <a:ea typeface="HGP創英角ｺﾞｼｯｸUB" panose="020B0900000000000000" pitchFamily="50" charset="-128"/>
              </a:rPr>
              <a:t>学ぶことに対して、やる気はあるけど、</a:t>
            </a:r>
            <a:r>
              <a:rPr lang="en-US" altLang="ja-JP" sz="2800" u="sng" dirty="0" smtClean="0">
                <a:solidFill>
                  <a:schemeClr val="accent5">
                    <a:lumMod val="75000"/>
                  </a:schemeClr>
                </a:solidFill>
                <a:latin typeface="HGP創英角ｺﾞｼｯｸUB" panose="020B0900000000000000" pitchFamily="50" charset="-128"/>
                <a:ea typeface="HGP創英角ｺﾞｼｯｸUB" panose="020B0900000000000000" pitchFamily="50" charset="-128"/>
              </a:rPr>
              <a:t>…</a:t>
            </a:r>
            <a:r>
              <a:rPr lang="ja-JP" altLang="en-US" sz="2800" u="sng" dirty="0" smtClean="0">
                <a:solidFill>
                  <a:schemeClr val="accent5">
                    <a:lumMod val="75000"/>
                  </a:schemeClr>
                </a:solidFill>
                <a:latin typeface="HGP創英角ｺﾞｼｯｸUB" panose="020B0900000000000000" pitchFamily="50" charset="-128"/>
                <a:ea typeface="HGP創英角ｺﾞｼｯｸUB" panose="020B0900000000000000" pitchFamily="50" charset="-128"/>
              </a:rPr>
              <a:t>な人のパターン</a:t>
            </a:r>
          </a:p>
          <a:p>
            <a:endParaRPr lang="en-US" altLang="ja-JP" sz="2800" dirty="0" smtClean="0">
              <a:latin typeface="HGP創英角ｺﾞｼｯｸUB" panose="020B0900000000000000" pitchFamily="50" charset="-128"/>
              <a:ea typeface="HGP創英角ｺﾞｼｯｸUB" panose="020B0900000000000000" pitchFamily="50" charset="-128"/>
            </a:endParaRPr>
          </a:p>
          <a:p>
            <a:r>
              <a:rPr lang="ja-JP" altLang="en-US" sz="2800" dirty="0" smtClean="0">
                <a:latin typeface="HGP創英角ｺﾞｼｯｸUB" panose="020B0900000000000000" pitchFamily="50" charset="-128"/>
                <a:ea typeface="HGP創英角ｺﾞｼｯｸUB" panose="020B0900000000000000" pitchFamily="50" charset="-128"/>
              </a:rPr>
              <a:t>その分野でそれなりを目指すなら、何年も同じことやらないといけない。と考えたり、すんなりあきらめてしまう。</a:t>
            </a:r>
            <a:r>
              <a:rPr lang="en-US" altLang="ja-JP" sz="2800" dirty="0" smtClean="0">
                <a:latin typeface="HGP創英角ｺﾞｼｯｸUB" panose="020B0900000000000000" pitchFamily="50" charset="-128"/>
                <a:ea typeface="HGP創英角ｺﾞｼｯｸUB" panose="020B0900000000000000" pitchFamily="50" charset="-128"/>
              </a:rPr>
              <a:t/>
            </a:r>
            <a:br>
              <a:rPr lang="en-US" altLang="ja-JP" sz="2800" dirty="0" smtClean="0">
                <a:latin typeface="HGP創英角ｺﾞｼｯｸUB" panose="020B0900000000000000" pitchFamily="50" charset="-128"/>
                <a:ea typeface="HGP創英角ｺﾞｼｯｸUB" panose="020B0900000000000000" pitchFamily="50" charset="-128"/>
              </a:rPr>
            </a:br>
            <a:endParaRPr lang="en-US" altLang="ja-JP" sz="2800" dirty="0" smtClean="0">
              <a:latin typeface="HGP創英角ｺﾞｼｯｸUB" panose="020B0900000000000000" pitchFamily="50" charset="-128"/>
              <a:ea typeface="HGP創英角ｺﾞｼｯｸUB" panose="020B0900000000000000" pitchFamily="50" charset="-128"/>
            </a:endParaRPr>
          </a:p>
          <a:p>
            <a:r>
              <a:rPr lang="ja-JP" altLang="en-US" sz="2800" dirty="0" smtClean="0">
                <a:latin typeface="HGP創英角ｺﾞｼｯｸUB" panose="020B0900000000000000" pitchFamily="50" charset="-128"/>
                <a:ea typeface="HGP創英角ｺﾞｼｯｸUB" panose="020B0900000000000000" pitchFamily="50" charset="-128"/>
              </a:rPr>
              <a:t>技術がいっぱいあって、何を学べばいいかわからない。</a:t>
            </a:r>
            <a:endParaRPr lang="en-US" altLang="ja-JP" sz="2800" dirty="0" smtClean="0">
              <a:latin typeface="HGP創英角ｺﾞｼｯｸUB" panose="020B0900000000000000" pitchFamily="50" charset="-128"/>
              <a:ea typeface="HGP創英角ｺﾞｼｯｸUB" panose="020B0900000000000000" pitchFamily="50" charset="-128"/>
            </a:endParaRPr>
          </a:p>
          <a:p>
            <a:endParaRPr lang="en-US" altLang="ja-JP" sz="2800" dirty="0" smtClean="0">
              <a:latin typeface="HGP創英角ｺﾞｼｯｸUB" panose="020B0900000000000000" pitchFamily="50" charset="-128"/>
              <a:ea typeface="HGP創英角ｺﾞｼｯｸUB" panose="020B0900000000000000" pitchFamily="50" charset="-128"/>
            </a:endParaRPr>
          </a:p>
          <a:p>
            <a:r>
              <a:rPr lang="ja-JP" altLang="en-US" sz="2800" dirty="0" smtClean="0">
                <a:latin typeface="HGP創英角ｺﾞｼｯｸUB" panose="020B0900000000000000" pitchFamily="50" charset="-128"/>
                <a:ea typeface="HGP創英角ｺﾞｼｯｸUB" panose="020B0900000000000000" pitchFamily="50" charset="-128"/>
              </a:rPr>
              <a:t>周りの人に協調して同じ道を目指そうとする。</a:t>
            </a:r>
            <a:r>
              <a:rPr lang="en-US" altLang="ja-JP" sz="2800" dirty="0" smtClean="0">
                <a:latin typeface="HGP創英角ｺﾞｼｯｸUB" panose="020B0900000000000000" pitchFamily="50" charset="-128"/>
                <a:ea typeface="HGP創英角ｺﾞｼｯｸUB" panose="020B0900000000000000" pitchFamily="50" charset="-128"/>
              </a:rPr>
              <a:t/>
            </a:r>
            <a:br>
              <a:rPr lang="en-US" altLang="ja-JP" sz="2800" dirty="0" smtClean="0">
                <a:latin typeface="HGP創英角ｺﾞｼｯｸUB" panose="020B0900000000000000" pitchFamily="50" charset="-128"/>
                <a:ea typeface="HGP創英角ｺﾞｼｯｸUB" panose="020B0900000000000000" pitchFamily="50" charset="-128"/>
              </a:rPr>
            </a:br>
            <a:r>
              <a:rPr lang="en-US" altLang="ja-JP" sz="2800" dirty="0" smtClean="0">
                <a:latin typeface="HGP創英角ｺﾞｼｯｸUB" panose="020B0900000000000000" pitchFamily="50" charset="-128"/>
                <a:ea typeface="HGP創英角ｺﾞｼｯｸUB" panose="020B0900000000000000" pitchFamily="50" charset="-128"/>
              </a:rPr>
              <a:t/>
            </a:r>
            <a:br>
              <a:rPr lang="en-US" altLang="ja-JP" sz="2800" dirty="0" smtClean="0">
                <a:latin typeface="HGP創英角ｺﾞｼｯｸUB" panose="020B0900000000000000" pitchFamily="50" charset="-128"/>
                <a:ea typeface="HGP創英角ｺﾞｼｯｸUB" panose="020B0900000000000000" pitchFamily="50" charset="-128"/>
              </a:rPr>
            </a:br>
            <a:endParaRPr lang="en-US" altLang="ja-JP" sz="28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94249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35496" y="188640"/>
            <a:ext cx="8944148" cy="525641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Web</a:t>
            </a:r>
            <a:r>
              <a:rPr lang="ja-JP" altLang="en-US" sz="28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アプリを学ぶことでいろいろ学べる</a:t>
            </a: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きっかけ</a:t>
            </a:r>
            <a:r>
              <a:rPr lang="ja-JP" altLang="en-US" sz="28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がつかめる。</a:t>
            </a:r>
            <a:endParaRPr lang="en-US" altLang="ja-JP" sz="28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endParaRPr>
          </a:p>
          <a:p>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sz="2800" dirty="0" smtClean="0">
                <a:latin typeface="HGP創英角ｺﾞｼｯｸUB" panose="020B0900000000000000" pitchFamily="50" charset="-128"/>
                <a:ea typeface="HGP創英角ｺﾞｼｯｸUB" panose="020B0900000000000000" pitchFamily="50" charset="-128"/>
              </a:rPr>
              <a:t>　</a:t>
            </a:r>
            <a:r>
              <a:rPr lang="en-US" altLang="ja-JP" sz="2800" dirty="0" smtClean="0">
                <a:latin typeface="HGP創英角ｺﾞｼｯｸUB" panose="020B0900000000000000" pitchFamily="50" charset="-128"/>
                <a:ea typeface="HGP創英角ｺﾞｼｯｸUB" panose="020B0900000000000000" pitchFamily="50" charset="-128"/>
              </a:rPr>
              <a:t>- HTML/CSS/JavaScript</a:t>
            </a:r>
          </a:p>
          <a:p>
            <a:pPr marL="0" indent="0">
              <a:buNone/>
            </a:pPr>
            <a:r>
              <a:rPr lang="en-US" altLang="ja-JP" sz="2800" dirty="0" smtClean="0">
                <a:latin typeface="HGP創英角ｺﾞｼｯｸUB" panose="020B0900000000000000" pitchFamily="50" charset="-128"/>
                <a:ea typeface="HGP創英角ｺﾞｼｯｸUB" panose="020B0900000000000000" pitchFamily="50" charset="-128"/>
              </a:rPr>
              <a:t>  - RDB/SQL</a:t>
            </a:r>
          </a:p>
          <a:p>
            <a:pPr marL="0" indent="0">
              <a:buNone/>
            </a:pPr>
            <a:r>
              <a:rPr lang="ja-JP" altLang="en-US" sz="2800" dirty="0" smtClean="0">
                <a:latin typeface="HGP創英角ｺﾞｼｯｸUB" panose="020B0900000000000000" pitchFamily="50" charset="-128"/>
                <a:ea typeface="HGP創英角ｺﾞｼｯｸUB" panose="020B0900000000000000" pitchFamily="50" charset="-128"/>
              </a:rPr>
              <a:t>　</a:t>
            </a:r>
            <a:r>
              <a:rPr lang="en-US" altLang="ja-JP" sz="2800" dirty="0" smtClean="0">
                <a:latin typeface="HGP創英角ｺﾞｼｯｸUB" panose="020B0900000000000000" pitchFamily="50" charset="-128"/>
                <a:ea typeface="HGP創英角ｺﾞｼｯｸUB" panose="020B0900000000000000" pitchFamily="50" charset="-128"/>
              </a:rPr>
              <a:t>- </a:t>
            </a:r>
            <a:r>
              <a:rPr lang="ja-JP" altLang="en-US" sz="2800" dirty="0" smtClean="0">
                <a:latin typeface="HGP創英角ｺﾞｼｯｸUB" panose="020B0900000000000000" pitchFamily="50" charset="-128"/>
                <a:ea typeface="HGP創英角ｺﾞｼｯｸUB" panose="020B0900000000000000" pitchFamily="50" charset="-128"/>
              </a:rPr>
              <a:t>プログラミング言語</a:t>
            </a:r>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sz="2800" dirty="0" smtClean="0">
                <a:latin typeface="HGP創英角ｺﾞｼｯｸUB" panose="020B0900000000000000" pitchFamily="50" charset="-128"/>
                <a:ea typeface="HGP創英角ｺﾞｼｯｸUB" panose="020B0900000000000000" pitchFamily="50" charset="-128"/>
              </a:rPr>
              <a:t>  - </a:t>
            </a:r>
            <a:r>
              <a:rPr lang="ja-JP" altLang="en-US" sz="2800" dirty="0" smtClean="0">
                <a:latin typeface="HGP創英角ｺﾞｼｯｸUB" panose="020B0900000000000000" pitchFamily="50" charset="-128"/>
                <a:ea typeface="HGP創英角ｺﾞｼｯｸUB" panose="020B0900000000000000" pitchFamily="50" charset="-128"/>
              </a:rPr>
              <a:t>フレームワーク</a:t>
            </a:r>
            <a:endParaRPr lang="en-US" altLang="ja-JP" sz="2800" dirty="0" smtClean="0">
              <a:latin typeface="HGP創英角ｺﾞｼｯｸUB" panose="020B0900000000000000" pitchFamily="50" charset="-128"/>
              <a:ea typeface="HGP創英角ｺﾞｼｯｸUB" panose="020B0900000000000000" pitchFamily="50" charset="-128"/>
            </a:endParaRPr>
          </a:p>
          <a:p>
            <a:endParaRPr lang="en-US" altLang="ja-JP" sz="2800" dirty="0" smtClean="0">
              <a:latin typeface="HGP創英角ｺﾞｼｯｸUB" panose="020B0900000000000000" pitchFamily="50" charset="-128"/>
              <a:ea typeface="HGP創英角ｺﾞｼｯｸUB" panose="020B0900000000000000" pitchFamily="50" charset="-128"/>
            </a:endParaRPr>
          </a:p>
          <a:p>
            <a:r>
              <a:rPr lang="ja-JP" altLang="en-US" sz="2800" dirty="0" smtClean="0">
                <a:latin typeface="HGP創英角ｺﾞｼｯｸUB" panose="020B0900000000000000" pitchFamily="50" charset="-128"/>
                <a:ea typeface="HGP創英角ｺﾞｼｯｸUB" panose="020B0900000000000000" pitchFamily="50" charset="-128"/>
              </a:rPr>
              <a:t>手っ取り早く学べるのが</a:t>
            </a: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a:t>
            </a:r>
            <a:r>
              <a:rPr lang="en-US" altLang="ja-JP" sz="2800" dirty="0" smtClean="0">
                <a:solidFill>
                  <a:srgbClr val="FF0000"/>
                </a:solidFill>
                <a:latin typeface="HGP創英角ｺﾞｼｯｸUB" panose="020B0900000000000000" pitchFamily="50" charset="-128"/>
                <a:ea typeface="HGP創英角ｺﾞｼｯｸUB" panose="020B0900000000000000" pitchFamily="50" charset="-128"/>
              </a:rPr>
              <a:t>Ruby</a:t>
            </a: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 </a:t>
            </a:r>
            <a:r>
              <a:rPr lang="en-US" altLang="ja-JP" sz="2800" dirty="0" smtClean="0">
                <a:solidFill>
                  <a:srgbClr val="FF0000"/>
                </a:solidFill>
                <a:latin typeface="HGP創英角ｺﾞｼｯｸUB" panose="020B0900000000000000" pitchFamily="50" charset="-128"/>
                <a:ea typeface="HGP創英角ｺﾞｼｯｸUB" panose="020B0900000000000000" pitchFamily="50" charset="-128"/>
              </a:rPr>
              <a:t>on Rails</a:t>
            </a: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a:t>
            </a:r>
            <a:endParaRPr lang="en-US" altLang="ja-JP" sz="2800" dirty="0" smtClean="0">
              <a:solidFill>
                <a:srgbClr val="FF0000"/>
              </a:solidFill>
              <a:latin typeface="HGP創英角ｺﾞｼｯｸUB" panose="020B0900000000000000" pitchFamily="50" charset="-128"/>
              <a:ea typeface="HGP創英角ｺﾞｼｯｸUB" panose="020B0900000000000000" pitchFamily="50" charset="-128"/>
            </a:endParaRPr>
          </a:p>
          <a:p>
            <a:r>
              <a:rPr lang="en-US" altLang="ja-JP" sz="2800" dirty="0" smtClean="0">
                <a:latin typeface="HGP創英角ｺﾞｼｯｸUB" panose="020B0900000000000000" pitchFamily="50" charset="-128"/>
                <a:ea typeface="HGP創英角ｺﾞｼｯｸUB" panose="020B0900000000000000" pitchFamily="50" charset="-128"/>
              </a:rPr>
              <a:t>10</a:t>
            </a:r>
            <a:r>
              <a:rPr lang="ja-JP" altLang="en-US" sz="2800" dirty="0" smtClean="0">
                <a:latin typeface="HGP創英角ｺﾞｼｯｸUB" panose="020B0900000000000000" pitchFamily="50" charset="-128"/>
                <a:ea typeface="HGP創英角ｺﾞｼｯｸUB" panose="020B0900000000000000" pitchFamily="50" charset="-128"/>
              </a:rPr>
              <a:t>年修行しなくても、</a:t>
            </a:r>
            <a:r>
              <a:rPr lang="en-US" altLang="ja-JP" sz="2800" dirty="0" smtClean="0">
                <a:latin typeface="HGP創英角ｺﾞｼｯｸUB" panose="020B0900000000000000" pitchFamily="50" charset="-128"/>
                <a:ea typeface="HGP創英角ｺﾞｼｯｸUB" panose="020B0900000000000000" pitchFamily="50" charset="-128"/>
              </a:rPr>
              <a:t>2</a:t>
            </a:r>
            <a:r>
              <a:rPr lang="ja-JP" altLang="en-US" sz="2800" dirty="0" smtClean="0">
                <a:latin typeface="HGP創英角ｺﾞｼｯｸUB" panose="020B0900000000000000" pitchFamily="50" charset="-128"/>
                <a:ea typeface="HGP創英角ｺﾞｼｯｸUB" panose="020B0900000000000000" pitchFamily="50" charset="-128"/>
              </a:rPr>
              <a:t>カ月でそれなりに作れる！</a:t>
            </a:r>
            <a:endParaRPr lang="en-US" altLang="ja-JP" sz="2800" dirty="0" smtClean="0">
              <a:latin typeface="HGP創英角ｺﾞｼｯｸUB" panose="020B0900000000000000" pitchFamily="50" charset="-128"/>
              <a:ea typeface="HGP創英角ｺﾞｼｯｸUB" panose="020B0900000000000000" pitchFamily="50" charset="-128"/>
            </a:endParaRPr>
          </a:p>
          <a:p>
            <a:r>
              <a:rPr lang="ja-JP" altLang="en-US" sz="2800" dirty="0" smtClean="0">
                <a:latin typeface="HGP創英角ｺﾞｼｯｸUB" panose="020B0900000000000000" pitchFamily="50" charset="-128"/>
                <a:ea typeface="HGP創英角ｺﾞｼｯｸUB" panose="020B0900000000000000" pitchFamily="50" charset="-128"/>
              </a:rPr>
              <a:t>楽して学んで成長しましょう。</a:t>
            </a:r>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800" dirty="0" smtClean="0">
              <a:latin typeface="HGP創英角ｺﾞｼｯｸUB" panose="020B0900000000000000" pitchFamily="50" charset="-128"/>
              <a:ea typeface="HGP創英角ｺﾞｼｯｸUB" panose="020B0900000000000000" pitchFamily="50" charset="-128"/>
            </a:endParaRPr>
          </a:p>
          <a:p>
            <a:r>
              <a:rPr lang="en-US" altLang="ja-JP" sz="2800" dirty="0" smtClean="0">
                <a:latin typeface="HGP創英角ｺﾞｼｯｸUB" panose="020B0900000000000000" pitchFamily="50" charset="-128"/>
                <a:ea typeface="HGP創英角ｺﾞｼｯｸUB" panose="020B0900000000000000" pitchFamily="50" charset="-128"/>
              </a:rPr>
              <a:t>Web</a:t>
            </a:r>
            <a:r>
              <a:rPr lang="ja-JP" altLang="en-US" sz="2800" dirty="0" smtClean="0">
                <a:latin typeface="HGP創英角ｺﾞｼｯｸUB" panose="020B0900000000000000" pitchFamily="50" charset="-128"/>
                <a:ea typeface="HGP創英角ｺﾞｼｯｸUB" panose="020B0900000000000000" pitchFamily="50" charset="-128"/>
              </a:rPr>
              <a:t>アプリ作りの</a:t>
            </a:r>
            <a:r>
              <a:rPr lang="ja-JP" altLang="en-US" sz="2800" dirty="0" smtClean="0">
                <a:solidFill>
                  <a:srgbClr val="FF0000"/>
                </a:solidFill>
                <a:latin typeface="HGP創英角ｺﾞｼｯｸUB" panose="020B0900000000000000" pitchFamily="50" charset="-128"/>
                <a:ea typeface="HGP創英角ｺﾞｼｯｸUB" panose="020B0900000000000000" pitchFamily="50" charset="-128"/>
              </a:rPr>
              <a:t>不変（以下イミュータブル）</a:t>
            </a:r>
            <a:r>
              <a:rPr lang="ja-JP" altLang="en-US" sz="2800" dirty="0" smtClean="0">
                <a:latin typeface="HGP創英角ｺﾞｼｯｸUB" panose="020B0900000000000000" pitchFamily="50" charset="-128"/>
                <a:ea typeface="HGP創英角ｺﾞｼｯｸUB" panose="020B0900000000000000" pitchFamily="50" charset="-128"/>
              </a:rPr>
              <a:t>な思想を学びつつ、周辺知識を効率的に学ぶことが目的です。</a:t>
            </a:r>
            <a:endParaRPr lang="en-US" altLang="ja-JP" sz="28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390055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900</Words>
  <Application>Microsoft Office PowerPoint</Application>
  <PresentationFormat>画面に合わせる (4:3)</PresentationFormat>
  <Paragraphs>209</Paragraphs>
  <Slides>22</Slides>
  <Notes>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Webアプリを一人で作れるようになるための勉強会</vt:lpstr>
      <vt:lpstr>PowerPoint プレゼンテーション</vt:lpstr>
      <vt:lpstr>勉強会の目的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Webアプリを一人で作れるようになるための勉強会</dc:title>
  <dc:creator>nttd</dc:creator>
  <cp:lastModifiedBy>nttd</cp:lastModifiedBy>
  <cp:revision>5</cp:revision>
  <dcterms:created xsi:type="dcterms:W3CDTF">2017-08-30T05:24:09Z</dcterms:created>
  <dcterms:modified xsi:type="dcterms:W3CDTF">2017-08-30T05:44:09Z</dcterms:modified>
</cp:coreProperties>
</file>