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67" r:id="rId3"/>
    <p:sldId id="259" r:id="rId4"/>
    <p:sldId id="268" r:id="rId5"/>
    <p:sldId id="260" r:id="rId6"/>
    <p:sldId id="265" r:id="rId7"/>
    <p:sldId id="266" r:id="rId8"/>
    <p:sldId id="269" r:id="rId9"/>
    <p:sldId id="270" r:id="rId10"/>
    <p:sldId id="271" r:id="rId11"/>
    <p:sldId id="274" r:id="rId12"/>
    <p:sldId id="273" r:id="rId13"/>
    <p:sldId id="275" r:id="rId14"/>
    <p:sldId id="276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3" r:id="rId26"/>
    <p:sldId id="294" r:id="rId27"/>
    <p:sldId id="302" r:id="rId28"/>
    <p:sldId id="303" r:id="rId29"/>
    <p:sldId id="295" r:id="rId30"/>
    <p:sldId id="296" r:id="rId31"/>
    <p:sldId id="297" r:id="rId32"/>
    <p:sldId id="304" r:id="rId33"/>
    <p:sldId id="298" r:id="rId34"/>
    <p:sldId id="305" r:id="rId35"/>
    <p:sldId id="299" r:id="rId36"/>
    <p:sldId id="306" r:id="rId37"/>
    <p:sldId id="300" r:id="rId38"/>
    <p:sldId id="307" r:id="rId39"/>
    <p:sldId id="301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</p:sldIdLst>
  <p:sldSz cx="12192000" cy="6858000"/>
  <p:notesSz cx="6858000" cy="9144000"/>
  <p:embeddedFontLst>
    <p:embeddedFont>
      <p:font typeface="KoPub돋움체 Bold" panose="02020603020101020101" pitchFamily="18" charset="-127"/>
      <p:regular r:id="rId52"/>
    </p:embeddedFont>
    <p:embeddedFont>
      <p:font typeface="제주고딕" panose="02000300000000000000" pitchFamily="2" charset="-127"/>
      <p:regular r:id="rId53"/>
    </p:embeddedFont>
    <p:embeddedFont>
      <p:font typeface="맑은 고딕" panose="020B0503020000020004" pitchFamily="50" charset="-127"/>
      <p:regular r:id="rId54"/>
      <p:bold r:id="rId55"/>
    </p:embeddedFont>
    <p:embeddedFont>
      <p:font typeface="나눔바른펜" panose="020B0503000000000000" pitchFamily="50" charset="-127"/>
      <p:regular r:id="rId56"/>
      <p:bold r:id="rId57"/>
    </p:embeddedFont>
    <p:embeddedFont>
      <p:font typeface="맑은 고딕 Semilight" panose="020B0502040204020203" pitchFamily="50" charset="-127"/>
      <p:regular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F35"/>
    <a:srgbClr val="F69E82"/>
    <a:srgbClr val="FFD966"/>
    <a:srgbClr val="7D76D3"/>
    <a:srgbClr val="4E5154"/>
    <a:srgbClr val="AFD9E9"/>
    <a:srgbClr val="9CCFE4"/>
    <a:srgbClr val="4F4C47"/>
    <a:srgbClr val="1F242A"/>
    <a:srgbClr val="5D6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6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3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3445" y="682965"/>
            <a:ext cx="11091526" cy="5614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3446" y="68296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006999" y="5634660"/>
            <a:ext cx="647972" cy="662724"/>
          </a:xfrm>
          <a:custGeom>
            <a:avLst/>
            <a:gdLst>
              <a:gd name="connsiteX0" fmla="*/ 647972 w 647972"/>
              <a:gd name="connsiteY0" fmla="*/ 0 h 662724"/>
              <a:gd name="connsiteX1" fmla="*/ 647972 w 647972"/>
              <a:gd name="connsiteY1" fmla="*/ 662724 h 662724"/>
              <a:gd name="connsiteX2" fmla="*/ 0 w 647972"/>
              <a:gd name="connsiteY2" fmla="*/ 662724 h 662724"/>
              <a:gd name="connsiteX3" fmla="*/ 18555 w 647972"/>
              <a:gd name="connsiteY3" fmla="*/ 657953 h 662724"/>
              <a:gd name="connsiteX4" fmla="*/ 638095 w 647972"/>
              <a:gd name="connsiteY4" fmla="*/ 38413 h 662724"/>
              <a:gd name="connsiteX5" fmla="*/ 647972 w 647972"/>
              <a:gd name="connsiteY5" fmla="*/ 0 h 6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972" h="662724">
                <a:moveTo>
                  <a:pt x="647972" y="0"/>
                </a:moveTo>
                <a:lnTo>
                  <a:pt x="647972" y="662724"/>
                </a:lnTo>
                <a:lnTo>
                  <a:pt x="0" y="662724"/>
                </a:lnTo>
                <a:lnTo>
                  <a:pt x="18555" y="657953"/>
                </a:lnTo>
                <a:cubicBezTo>
                  <a:pt x="313529" y="566207"/>
                  <a:pt x="546348" y="333387"/>
                  <a:pt x="638095" y="38413"/>
                </a:cubicBezTo>
                <a:lnTo>
                  <a:pt x="64797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5141999" y="3211993"/>
            <a:ext cx="1908000" cy="36000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9617" y="2059920"/>
            <a:ext cx="7672765" cy="955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400" b="1" i="1" dirty="0" smtClean="0">
                <a:solidFill>
                  <a:srgbClr val="7D76D3"/>
                </a:solidFill>
                <a:latin typeface="+mn-ea"/>
                <a:cs typeface="맑은 고딕 Semilight" panose="020B0502040204020203" pitchFamily="50" charset="-127"/>
              </a:rPr>
              <a:t>DATA BASE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72825" y="3515981"/>
            <a:ext cx="7672765" cy="1647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endParaRPr lang="en-US" altLang="ko-KR" dirty="0" smtClean="0">
              <a:solidFill>
                <a:srgbClr val="4E5154"/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4E5154"/>
                </a:solidFill>
                <a:latin typeface="+mn-ea"/>
              </a:rPr>
              <a:t>기말 과제 발표</a:t>
            </a:r>
            <a:endParaRPr lang="en-US" altLang="ko-KR" sz="3200" dirty="0" smtClean="0">
              <a:solidFill>
                <a:srgbClr val="4E5154"/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endParaRPr lang="en-US" altLang="ko-KR" sz="1400" dirty="0" smtClean="0">
              <a:solidFill>
                <a:srgbClr val="4E5154"/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E5154"/>
                </a:solidFill>
                <a:latin typeface="+mn-ea"/>
              </a:rPr>
              <a:t>컴퓨터과학과 </a:t>
            </a:r>
            <a:r>
              <a:rPr lang="en-US" altLang="ko-KR" sz="1400" dirty="0" smtClean="0">
                <a:solidFill>
                  <a:srgbClr val="4E5154"/>
                </a:solidFill>
                <a:latin typeface="+mn-ea"/>
              </a:rPr>
              <a:t>201511784 </a:t>
            </a:r>
            <a:r>
              <a:rPr lang="ko-KR" altLang="en-US" sz="1400" dirty="0" smtClean="0">
                <a:solidFill>
                  <a:srgbClr val="4E5154"/>
                </a:solidFill>
                <a:latin typeface="+mn-ea"/>
              </a:rPr>
              <a:t>권신영</a:t>
            </a:r>
            <a:endParaRPr lang="en-US" altLang="ko-KR" sz="1400" dirty="0" smtClean="0">
              <a:solidFill>
                <a:srgbClr val="4E5154"/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E5154"/>
                </a:solidFill>
                <a:latin typeface="+mn-ea"/>
              </a:rPr>
              <a:t>컴퓨터과학과 </a:t>
            </a:r>
            <a:r>
              <a:rPr lang="en-US" altLang="ko-KR" sz="1400" dirty="0" smtClean="0">
                <a:solidFill>
                  <a:srgbClr val="4E5154"/>
                </a:solidFill>
                <a:latin typeface="+mn-ea"/>
              </a:rPr>
              <a:t>201511838 </a:t>
            </a:r>
            <a:r>
              <a:rPr lang="ko-KR" altLang="en-US" sz="1400" dirty="0" smtClean="0">
                <a:solidFill>
                  <a:srgbClr val="4E5154"/>
                </a:solidFill>
                <a:latin typeface="+mn-ea"/>
              </a:rPr>
              <a:t>이서안</a:t>
            </a:r>
            <a:endParaRPr lang="en-US" altLang="ko-KR" sz="1400" dirty="0" smtClean="0">
              <a:solidFill>
                <a:srgbClr val="4E5154"/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endParaRPr lang="en-US" altLang="ko-KR" sz="1200" dirty="0">
              <a:solidFill>
                <a:srgbClr val="4E515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79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>
                <a:solidFill>
                  <a:prstClr val="white"/>
                </a:solidFill>
                <a:cs typeface="맑은 고딕 Semilight" panose="020B0502040204020203" pitchFamily="50" charset="-127"/>
              </a:rPr>
              <a:t>R</a:t>
            </a:r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EQUIREMENTS ANALYSIS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07448" y="2225069"/>
            <a:ext cx="539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매장은 브랜드를 통해 제품을 공급받는다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 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브랜드는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이름과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지점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명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의 정보를 갖고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있다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87866" y="1166418"/>
            <a:ext cx="5043115" cy="2101335"/>
            <a:chOff x="3544330" y="335093"/>
            <a:chExt cx="4169175" cy="2101335"/>
          </a:xfrm>
        </p:grpSpPr>
        <p:sp>
          <p:nvSpPr>
            <p:cNvPr id="20" name="직사각형 19"/>
            <p:cNvSpPr/>
            <p:nvPr/>
          </p:nvSpPr>
          <p:spPr>
            <a:xfrm>
              <a:off x="6673137" y="888080"/>
              <a:ext cx="795747" cy="43951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백화점</a:t>
              </a:r>
              <a:endParaRPr lang="ko-KR" altLang="en-US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25284" y="1406886"/>
              <a:ext cx="795747" cy="43951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모기업</a:t>
              </a:r>
              <a:endParaRPr lang="ko-KR" altLang="en-US" sz="1200"/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5384897" y="1423633"/>
              <a:ext cx="1126527" cy="593917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보유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/>
            <p:cNvCxnSpPr>
              <a:stCxn id="22" idx="3"/>
              <a:endCxn id="20" idx="2"/>
            </p:cNvCxnSpPr>
            <p:nvPr/>
          </p:nvCxnSpPr>
          <p:spPr>
            <a:xfrm flipV="1">
              <a:off x="6511424" y="1327590"/>
              <a:ext cx="559588" cy="39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endCxn id="22" idx="1"/>
            </p:cNvCxnSpPr>
            <p:nvPr/>
          </p:nvCxnSpPr>
          <p:spPr>
            <a:xfrm>
              <a:off x="4921031" y="1624949"/>
              <a:ext cx="463866" cy="95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053243" y="613275"/>
              <a:ext cx="648994" cy="271916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CEO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544330" y="2194412"/>
              <a:ext cx="868434" cy="242016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smtClean="0">
                  <a:solidFill>
                    <a:sysClr val="windowText" lastClr="000000"/>
                  </a:solidFill>
                </a:rPr>
                <a:t>기업명</a:t>
              </a:r>
              <a:endParaRPr lang="ko-KR" altLang="en-US" sz="1100" u="sn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044127" y="1665528"/>
              <a:ext cx="669378" cy="256378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smtClean="0">
                  <a:solidFill>
                    <a:sysClr val="windowText" lastClr="000000"/>
                  </a:solidFill>
                </a:rPr>
                <a:t>이름</a:t>
              </a:r>
              <a:endParaRPr lang="ko-KR" altLang="en-US" sz="1100" u="sn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290331" y="335093"/>
              <a:ext cx="686248" cy="311888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위치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직선 연결선 28"/>
            <p:cNvCxnSpPr>
              <a:stCxn id="26" idx="0"/>
              <a:endCxn id="21" idx="2"/>
            </p:cNvCxnSpPr>
            <p:nvPr/>
          </p:nvCxnSpPr>
          <p:spPr>
            <a:xfrm flipV="1">
              <a:off x="3978548" y="1846396"/>
              <a:ext cx="544610" cy="348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5" idx="4"/>
              <a:endCxn id="21" idx="0"/>
            </p:cNvCxnSpPr>
            <p:nvPr/>
          </p:nvCxnSpPr>
          <p:spPr>
            <a:xfrm>
              <a:off x="4377740" y="885191"/>
              <a:ext cx="145418" cy="521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7" idx="0"/>
              <a:endCxn id="20" idx="2"/>
            </p:cNvCxnSpPr>
            <p:nvPr/>
          </p:nvCxnSpPr>
          <p:spPr>
            <a:xfrm flipH="1" flipV="1">
              <a:off x="7071011" y="1327590"/>
              <a:ext cx="307805" cy="337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7993" y="13629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97049" y="1479731"/>
              <a:ext cx="25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cxnSp>
        <p:nvCxnSpPr>
          <p:cNvPr id="56" name="직선 연결선 55"/>
          <p:cNvCxnSpPr>
            <a:stCxn id="28" idx="5"/>
            <a:endCxn id="20" idx="0"/>
          </p:cNvCxnSpPr>
          <p:nvPr/>
        </p:nvCxnSpPr>
        <p:spPr>
          <a:xfrm>
            <a:off x="10318016" y="1432631"/>
            <a:ext cx="235792" cy="28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6128" y="4658964"/>
            <a:ext cx="539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식당은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급식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업체에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위탁해 경영하거나 백화점에 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의해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자체적으로 운영된다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급식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업체는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사업자 번호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와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대표자명의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정보로 구성되어 있다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35936" y="4255002"/>
            <a:ext cx="5276226" cy="1725616"/>
            <a:chOff x="135933" y="310564"/>
            <a:chExt cx="5904357" cy="2158866"/>
          </a:xfrm>
        </p:grpSpPr>
        <p:sp>
          <p:nvSpPr>
            <p:cNvPr id="50" name="직사각형 49"/>
            <p:cNvSpPr/>
            <p:nvPr/>
          </p:nvSpPr>
          <p:spPr>
            <a:xfrm>
              <a:off x="5244543" y="2029920"/>
              <a:ext cx="795747" cy="43951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백화점</a:t>
              </a:r>
              <a:endParaRPr lang="ko-KR" altLang="en-US" sz="12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92448" y="1186270"/>
              <a:ext cx="795747" cy="43951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급식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업체</a:t>
              </a:r>
              <a:endParaRPr lang="ko-KR" altLang="en-US" sz="12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11545" y="1585470"/>
              <a:ext cx="795747" cy="43951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식당</a:t>
              </a:r>
              <a:endParaRPr lang="ko-KR" altLang="en-US" sz="1200" dirty="0"/>
            </a:p>
          </p:txBody>
        </p:sp>
        <p:sp>
          <p:nvSpPr>
            <p:cNvPr id="53" name="다이아몬드 52"/>
            <p:cNvSpPr/>
            <p:nvPr/>
          </p:nvSpPr>
          <p:spPr>
            <a:xfrm>
              <a:off x="1258897" y="1433857"/>
              <a:ext cx="1126527" cy="593917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위탁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다이아몬드 53"/>
            <p:cNvSpPr/>
            <p:nvPr/>
          </p:nvSpPr>
          <p:spPr>
            <a:xfrm>
              <a:off x="3676213" y="1785432"/>
              <a:ext cx="1126527" cy="593917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자체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운영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3"/>
              <a:endCxn id="50" idx="1"/>
            </p:cNvCxnSpPr>
            <p:nvPr/>
          </p:nvCxnSpPr>
          <p:spPr>
            <a:xfrm>
              <a:off x="4802740" y="2082391"/>
              <a:ext cx="441803" cy="167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51" idx="2"/>
              <a:endCxn id="53" idx="1"/>
            </p:cNvCxnSpPr>
            <p:nvPr/>
          </p:nvCxnSpPr>
          <p:spPr>
            <a:xfrm>
              <a:off x="790322" y="1625780"/>
              <a:ext cx="468575" cy="105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/>
            <p:cNvSpPr/>
            <p:nvPr/>
          </p:nvSpPr>
          <p:spPr>
            <a:xfrm>
              <a:off x="1460620" y="858362"/>
              <a:ext cx="1256793" cy="366899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대표자명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35933" y="310564"/>
              <a:ext cx="1052262" cy="513046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smtClean="0">
                  <a:solidFill>
                    <a:sysClr val="windowText" lastClr="000000"/>
                  </a:solidFill>
                </a:rPr>
                <a:t>사업자 번호</a:t>
              </a:r>
              <a:endParaRPr lang="ko-KR" altLang="en-US" sz="1100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5" name="직선 연결선 64"/>
            <p:cNvCxnSpPr>
              <a:stCxn id="64" idx="4"/>
              <a:endCxn id="51" idx="0"/>
            </p:cNvCxnSpPr>
            <p:nvPr/>
          </p:nvCxnSpPr>
          <p:spPr>
            <a:xfrm>
              <a:off x="662064" y="823610"/>
              <a:ext cx="128258" cy="3626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1" idx="3"/>
              <a:endCxn id="63" idx="2"/>
            </p:cNvCxnSpPr>
            <p:nvPr/>
          </p:nvCxnSpPr>
          <p:spPr>
            <a:xfrm flipV="1">
              <a:off x="1188195" y="1041811"/>
              <a:ext cx="272425" cy="3642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435598" y="178625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69955" y="16049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606" y="190189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1739" y="1723236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</p:grpSp>
      <p:cxnSp>
        <p:nvCxnSpPr>
          <p:cNvPr id="42" name="직선 연결선 41"/>
          <p:cNvCxnSpPr>
            <a:stCxn id="53" idx="3"/>
            <a:endCxn id="52" idx="1"/>
          </p:cNvCxnSpPr>
          <p:nvPr/>
        </p:nvCxnSpPr>
        <p:spPr>
          <a:xfrm>
            <a:off x="8246116" y="5390232"/>
            <a:ext cx="291427" cy="5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54" idx="1"/>
            <a:endCxn id="52" idx="3"/>
          </p:cNvCxnSpPr>
          <p:nvPr/>
        </p:nvCxnSpPr>
        <p:spPr>
          <a:xfrm flipH="1" flipV="1">
            <a:off x="9248635" y="5449709"/>
            <a:ext cx="150951" cy="22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6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>
                <a:solidFill>
                  <a:prstClr val="white"/>
                </a:solidFill>
                <a:cs typeface="맑은 고딕 Semilight" panose="020B0502040204020203" pitchFamily="50" charset="-127"/>
              </a:rPr>
              <a:t>R</a:t>
            </a:r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EQUIREMENTS ANALYSIS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91346" y="4413915"/>
            <a:ext cx="5395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매장은 정보이용 안내서를 통해 고객서비스로서 고객에게 멤버십과 혜택을 제공한다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정보이용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안내서는 항목 번호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와 내규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</a:p>
          <a:p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온라인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주소로 구성되어 있고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멤버십은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멤버십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번호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와 등급을 가지고 있다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혜택은 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등급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 등급별 혜택으로 구성되어 있다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b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229" y="1926589"/>
            <a:ext cx="539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직원</a:t>
            </a:r>
            <a:r>
              <a:rPr lang="ko-KR" altLang="en-US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고객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은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주차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회사를 통해 주차장을 이용할 수 있다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주차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회사는 회사명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 주차 대수로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구성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되어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있다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861095" y="1468186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백화점</a:t>
            </a:r>
            <a:endParaRPr lang="ko-KR" altLang="en-US" sz="1200" dirty="0"/>
          </a:p>
        </p:txBody>
      </p:sp>
      <p:sp>
        <p:nvSpPr>
          <p:cNvPr id="119" name="직사각형 118"/>
          <p:cNvSpPr/>
          <p:nvPr/>
        </p:nvSpPr>
        <p:spPr>
          <a:xfrm>
            <a:off x="6395616" y="2880823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직원</a:t>
            </a:r>
            <a:endParaRPr lang="ko-KR" altLang="en-US" sz="1200"/>
          </a:p>
        </p:txBody>
      </p:sp>
      <p:sp>
        <p:nvSpPr>
          <p:cNvPr id="120" name="직사각형 119"/>
          <p:cNvSpPr/>
          <p:nvPr/>
        </p:nvSpPr>
        <p:spPr>
          <a:xfrm>
            <a:off x="10461351" y="2865708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주차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회사</a:t>
            </a:r>
            <a:endParaRPr lang="ko-KR" altLang="en-US" sz="1200" dirty="0"/>
          </a:p>
        </p:txBody>
      </p:sp>
      <p:sp>
        <p:nvSpPr>
          <p:cNvPr id="121" name="직사각형 120"/>
          <p:cNvSpPr/>
          <p:nvPr/>
        </p:nvSpPr>
        <p:spPr>
          <a:xfrm>
            <a:off x="10013359" y="1262396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고객</a:t>
            </a:r>
            <a:endParaRPr lang="ko-KR" altLang="en-US" sz="1200"/>
          </a:p>
        </p:txBody>
      </p:sp>
      <p:sp>
        <p:nvSpPr>
          <p:cNvPr id="122" name="다이아몬드 121"/>
          <p:cNvSpPr/>
          <p:nvPr/>
        </p:nvSpPr>
        <p:spPr>
          <a:xfrm>
            <a:off x="8401953" y="2323578"/>
            <a:ext cx="1126527" cy="593917"/>
          </a:xfrm>
          <a:prstGeom prst="diamon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연결선 122"/>
          <p:cNvCxnSpPr>
            <a:stCxn id="122" idx="3"/>
            <a:endCxn id="120" idx="0"/>
          </p:cNvCxnSpPr>
          <p:nvPr/>
        </p:nvCxnSpPr>
        <p:spPr>
          <a:xfrm>
            <a:off x="9528480" y="2620537"/>
            <a:ext cx="1330745" cy="245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18" idx="3"/>
            <a:endCxn id="122" idx="1"/>
          </p:cNvCxnSpPr>
          <p:nvPr/>
        </p:nvCxnSpPr>
        <p:spPr>
          <a:xfrm>
            <a:off x="7656842" y="1687941"/>
            <a:ext cx="745111" cy="93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21" idx="2"/>
            <a:endCxn id="122" idx="3"/>
          </p:cNvCxnSpPr>
          <p:nvPr/>
        </p:nvCxnSpPr>
        <p:spPr>
          <a:xfrm flipH="1">
            <a:off x="9528480" y="1701906"/>
            <a:ext cx="882753" cy="918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10827055" y="2051040"/>
            <a:ext cx="672808" cy="51304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주차 대수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9055935" y="3053218"/>
            <a:ext cx="853639" cy="41690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회사명</a:t>
            </a:r>
            <a:endParaRPr lang="ko-KR" altLang="en-US" sz="11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직선 연결선 127"/>
          <p:cNvCxnSpPr>
            <a:stCxn id="120" idx="1"/>
            <a:endCxn id="127" idx="0"/>
          </p:cNvCxnSpPr>
          <p:nvPr/>
        </p:nvCxnSpPr>
        <p:spPr>
          <a:xfrm flipH="1" flipV="1">
            <a:off x="9482755" y="3053218"/>
            <a:ext cx="978596" cy="3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0" idx="0"/>
            <a:endCxn id="126" idx="4"/>
          </p:cNvCxnSpPr>
          <p:nvPr/>
        </p:nvCxnSpPr>
        <p:spPr>
          <a:xfrm flipV="1">
            <a:off x="10859225" y="2564086"/>
            <a:ext cx="304234" cy="301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585804" y="24644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932352" y="19672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32" name="직선 연결선 131"/>
          <p:cNvCxnSpPr>
            <a:stCxn id="122" idx="1"/>
            <a:endCxn id="119" idx="3"/>
          </p:cNvCxnSpPr>
          <p:nvPr/>
        </p:nvCxnSpPr>
        <p:spPr>
          <a:xfrm flipH="1">
            <a:off x="7191363" y="2620537"/>
            <a:ext cx="1210590" cy="48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569381" y="27078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9991660" y="188351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78" name="직사각형 177"/>
          <p:cNvSpPr/>
          <p:nvPr/>
        </p:nvSpPr>
        <p:spPr>
          <a:xfrm>
            <a:off x="6460271" y="5838569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고객</a:t>
            </a:r>
            <a:endParaRPr lang="ko-KR" altLang="en-US" sz="1200"/>
          </a:p>
        </p:txBody>
      </p:sp>
      <p:sp>
        <p:nvSpPr>
          <p:cNvPr id="179" name="직사각형 178"/>
          <p:cNvSpPr/>
          <p:nvPr/>
        </p:nvSpPr>
        <p:spPr>
          <a:xfrm>
            <a:off x="6432108" y="4835083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매장</a:t>
            </a:r>
            <a:endParaRPr lang="ko-KR" altLang="en-US" sz="1200" dirty="0"/>
          </a:p>
        </p:txBody>
      </p:sp>
      <p:sp>
        <p:nvSpPr>
          <p:cNvPr id="180" name="직사각형 179"/>
          <p:cNvSpPr/>
          <p:nvPr/>
        </p:nvSpPr>
        <p:spPr>
          <a:xfrm>
            <a:off x="8965216" y="5832513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혜택</a:t>
            </a:r>
            <a:endParaRPr lang="ko-KR" altLang="en-US" sz="1200"/>
          </a:p>
        </p:txBody>
      </p:sp>
      <p:sp>
        <p:nvSpPr>
          <p:cNvPr id="181" name="직사각형 180"/>
          <p:cNvSpPr/>
          <p:nvPr/>
        </p:nvSpPr>
        <p:spPr>
          <a:xfrm>
            <a:off x="8461652" y="4171961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정보이용안내서</a:t>
            </a:r>
            <a:endParaRPr lang="ko-KR" altLang="en-US" sz="1200" dirty="0"/>
          </a:p>
        </p:txBody>
      </p:sp>
      <p:sp>
        <p:nvSpPr>
          <p:cNvPr id="182" name="직사각형 181"/>
          <p:cNvSpPr/>
          <p:nvPr/>
        </p:nvSpPr>
        <p:spPr>
          <a:xfrm>
            <a:off x="10431479" y="4627838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ko-KR" altLang="en-US" sz="1200" dirty="0" smtClean="0"/>
              <a:t>멤버십</a:t>
            </a:r>
            <a:endParaRPr lang="ko-KR" altLang="en-US" sz="1200" dirty="0"/>
          </a:p>
        </p:txBody>
      </p:sp>
      <p:sp>
        <p:nvSpPr>
          <p:cNvPr id="183" name="다이아몬드 182"/>
          <p:cNvSpPr/>
          <p:nvPr/>
        </p:nvSpPr>
        <p:spPr>
          <a:xfrm>
            <a:off x="8125434" y="5022484"/>
            <a:ext cx="1370649" cy="593917"/>
          </a:xfrm>
          <a:prstGeom prst="diamon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4" name="직선 연결선 183"/>
          <p:cNvCxnSpPr>
            <a:stCxn id="183" idx="0"/>
            <a:endCxn id="182" idx="1"/>
          </p:cNvCxnSpPr>
          <p:nvPr/>
        </p:nvCxnSpPr>
        <p:spPr>
          <a:xfrm flipV="1">
            <a:off x="8810759" y="4847593"/>
            <a:ext cx="1620720" cy="17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83" idx="0"/>
            <a:endCxn id="181" idx="2"/>
          </p:cNvCxnSpPr>
          <p:nvPr/>
        </p:nvCxnSpPr>
        <p:spPr>
          <a:xfrm flipV="1">
            <a:off x="8810759" y="4611471"/>
            <a:ext cx="48767" cy="4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3" idx="2"/>
            <a:endCxn id="180" idx="0"/>
          </p:cNvCxnSpPr>
          <p:nvPr/>
        </p:nvCxnSpPr>
        <p:spPr>
          <a:xfrm>
            <a:off x="8810759" y="5616401"/>
            <a:ext cx="552331" cy="21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79" idx="3"/>
            <a:endCxn id="183" idx="1"/>
          </p:cNvCxnSpPr>
          <p:nvPr/>
        </p:nvCxnSpPr>
        <p:spPr>
          <a:xfrm>
            <a:off x="7227855" y="5054838"/>
            <a:ext cx="897579" cy="26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stCxn id="178" idx="0"/>
            <a:endCxn id="183" idx="1"/>
          </p:cNvCxnSpPr>
          <p:nvPr/>
        </p:nvCxnSpPr>
        <p:spPr>
          <a:xfrm flipV="1">
            <a:off x="6858145" y="5319443"/>
            <a:ext cx="1267289" cy="51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192"/>
          <p:cNvSpPr/>
          <p:nvPr/>
        </p:nvSpPr>
        <p:spPr>
          <a:xfrm>
            <a:off x="7909689" y="5959260"/>
            <a:ext cx="734617" cy="51304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등급</a:t>
            </a:r>
            <a:endParaRPr lang="ko-KR" altLang="en-US" sz="1100" u="sng" dirty="0">
              <a:solidFill>
                <a:sysClr val="windowText" lastClr="000000"/>
              </a:solidFill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10678683" y="3964670"/>
            <a:ext cx="734617" cy="51304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등급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10701839" y="5523175"/>
            <a:ext cx="873167" cy="51304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멤버십 번호</a:t>
            </a:r>
            <a:endParaRPr lang="ko-KR" altLang="en-US" sz="1100" u="sng" dirty="0">
              <a:solidFill>
                <a:sysClr val="windowText" lastClr="000000"/>
              </a:solidFill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9607979" y="4028907"/>
            <a:ext cx="1005361" cy="3740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온라인 주소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6587407" y="3993962"/>
            <a:ext cx="734617" cy="34225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내규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7641351" y="4553905"/>
            <a:ext cx="734617" cy="51304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항목 </a:t>
            </a:r>
            <a:endParaRPr lang="en-US" altLang="ko-KR" sz="1100" u="sng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번호</a:t>
            </a:r>
            <a:endParaRPr lang="ko-KR" altLang="en-US" sz="11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02" name="직선 연결선 201"/>
          <p:cNvCxnSpPr>
            <a:stCxn id="180" idx="1"/>
            <a:endCxn id="193" idx="7"/>
          </p:cNvCxnSpPr>
          <p:nvPr/>
        </p:nvCxnSpPr>
        <p:spPr>
          <a:xfrm flipH="1" flipV="1">
            <a:off x="8536724" y="6034394"/>
            <a:ext cx="428492" cy="1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80" idx="3"/>
            <a:endCxn id="255" idx="1"/>
          </p:cNvCxnSpPr>
          <p:nvPr/>
        </p:nvCxnSpPr>
        <p:spPr>
          <a:xfrm>
            <a:off x="9760963" y="6052268"/>
            <a:ext cx="316531" cy="65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194" idx="4"/>
            <a:endCxn id="182" idx="0"/>
          </p:cNvCxnSpPr>
          <p:nvPr/>
        </p:nvCxnSpPr>
        <p:spPr>
          <a:xfrm flipH="1">
            <a:off x="10829353" y="4477716"/>
            <a:ext cx="216639" cy="1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stCxn id="195" idx="0"/>
            <a:endCxn id="182" idx="2"/>
          </p:cNvCxnSpPr>
          <p:nvPr/>
        </p:nvCxnSpPr>
        <p:spPr>
          <a:xfrm flipH="1" flipV="1">
            <a:off x="10829353" y="5067348"/>
            <a:ext cx="309070" cy="455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81" idx="3"/>
            <a:endCxn id="196" idx="2"/>
          </p:cNvCxnSpPr>
          <p:nvPr/>
        </p:nvCxnSpPr>
        <p:spPr>
          <a:xfrm flipV="1">
            <a:off x="9257399" y="4215917"/>
            <a:ext cx="350580" cy="175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81" idx="1"/>
            <a:endCxn id="198" idx="7"/>
          </p:cNvCxnSpPr>
          <p:nvPr/>
        </p:nvCxnSpPr>
        <p:spPr>
          <a:xfrm flipH="1">
            <a:off x="8268386" y="4391716"/>
            <a:ext cx="193266" cy="237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81" idx="1"/>
            <a:endCxn id="197" idx="6"/>
          </p:cNvCxnSpPr>
          <p:nvPr/>
        </p:nvCxnSpPr>
        <p:spPr>
          <a:xfrm flipH="1" flipV="1">
            <a:off x="7322024" y="4165089"/>
            <a:ext cx="1139628" cy="226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7170226" y="4944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8717279" y="4591364"/>
            <a:ext cx="2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9832717" y="468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7147559" y="54631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8807376" y="551351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55" name="타원 254"/>
          <p:cNvSpPr/>
          <p:nvPr/>
        </p:nvSpPr>
        <p:spPr>
          <a:xfrm>
            <a:off x="9920533" y="6054439"/>
            <a:ext cx="1071795" cy="43016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등급별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혜택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0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>
                <a:solidFill>
                  <a:prstClr val="white"/>
                </a:solidFill>
                <a:cs typeface="맑은 고딕 Semilight" panose="020B0502040204020203" pitchFamily="50" charset="-127"/>
              </a:rPr>
              <a:t>R</a:t>
            </a:r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EQUIREMENTS ANALYSIS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03226" y="2327884"/>
            <a:ext cx="53890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직원은 이벤트와 식당 휴가 제휴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 육아 동아리를 복지혜택으로 누릴 수 있다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이벤트는 행사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명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개최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일로 구성되어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있고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식당은 영양사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와 위치 정보로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구성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되어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있고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휴가는 날짜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와 휴가일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수로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구성되어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있고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제휴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기업은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기업명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 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분야로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구성되어 있다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육아는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어린이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집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명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(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 나이 자녀 수로 구성되어 있다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</a:p>
          <a:p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동아리는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동아리 명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),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인원으로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구성되어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있다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직원은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제휴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기업을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통해 휴가를 할인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받을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있고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할인은 할인율 정보를 갖고 있다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0603848" y="2562289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백화점</a:t>
            </a:r>
            <a:endParaRPr lang="ko-KR" altLang="en-US" sz="1200" dirty="0"/>
          </a:p>
        </p:txBody>
      </p:sp>
      <p:sp>
        <p:nvSpPr>
          <p:cNvPr id="157" name="직사각형 156"/>
          <p:cNvSpPr/>
          <p:nvPr/>
        </p:nvSpPr>
        <p:spPr>
          <a:xfrm>
            <a:off x="7108262" y="1656497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이벤트</a:t>
            </a:r>
            <a:endParaRPr lang="ko-KR" altLang="en-US" sz="1200" dirty="0"/>
          </a:p>
        </p:txBody>
      </p:sp>
      <p:sp>
        <p:nvSpPr>
          <p:cNvPr id="158" name="직사각형 157"/>
          <p:cNvSpPr/>
          <p:nvPr/>
        </p:nvSpPr>
        <p:spPr>
          <a:xfrm>
            <a:off x="8199093" y="1526992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식당</a:t>
            </a:r>
            <a:endParaRPr lang="ko-KR" altLang="en-US" sz="1200"/>
          </a:p>
        </p:txBody>
      </p:sp>
      <p:sp>
        <p:nvSpPr>
          <p:cNvPr id="159" name="직사각형 158"/>
          <p:cNvSpPr/>
          <p:nvPr/>
        </p:nvSpPr>
        <p:spPr>
          <a:xfrm>
            <a:off x="7229641" y="3201246"/>
            <a:ext cx="760987" cy="40896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육아</a:t>
            </a:r>
            <a:endParaRPr lang="ko-KR" altLang="en-US" sz="1200" dirty="0"/>
          </a:p>
        </p:txBody>
      </p:sp>
      <p:sp>
        <p:nvSpPr>
          <p:cNvPr id="160" name="직사각형 159"/>
          <p:cNvSpPr/>
          <p:nvPr/>
        </p:nvSpPr>
        <p:spPr>
          <a:xfrm>
            <a:off x="9473792" y="4226990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휴가</a:t>
            </a:r>
            <a:endParaRPr lang="ko-KR" altLang="en-US" sz="1200"/>
          </a:p>
        </p:txBody>
      </p:sp>
      <p:sp>
        <p:nvSpPr>
          <p:cNvPr id="161" name="직사각형 160"/>
          <p:cNvSpPr/>
          <p:nvPr/>
        </p:nvSpPr>
        <p:spPr>
          <a:xfrm>
            <a:off x="8295188" y="5132949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제휴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기업</a:t>
            </a:r>
            <a:endParaRPr lang="ko-KR" altLang="en-US" sz="1200" dirty="0"/>
          </a:p>
        </p:txBody>
      </p:sp>
      <p:sp>
        <p:nvSpPr>
          <p:cNvPr id="162" name="직사각형 161"/>
          <p:cNvSpPr/>
          <p:nvPr/>
        </p:nvSpPr>
        <p:spPr>
          <a:xfrm>
            <a:off x="7325827" y="4485435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동아리</a:t>
            </a:r>
            <a:endParaRPr lang="ko-KR" altLang="en-US" sz="1200"/>
          </a:p>
        </p:txBody>
      </p:sp>
      <p:sp>
        <p:nvSpPr>
          <p:cNvPr id="163" name="직사각형 162"/>
          <p:cNvSpPr/>
          <p:nvPr/>
        </p:nvSpPr>
        <p:spPr>
          <a:xfrm>
            <a:off x="10695508" y="3676258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직원</a:t>
            </a:r>
            <a:endParaRPr lang="ko-KR" altLang="en-US" sz="1200"/>
          </a:p>
        </p:txBody>
      </p:sp>
      <p:sp>
        <p:nvSpPr>
          <p:cNvPr id="164" name="다이아몬드 163"/>
          <p:cNvSpPr/>
          <p:nvPr/>
        </p:nvSpPr>
        <p:spPr>
          <a:xfrm>
            <a:off x="9947769" y="5258845"/>
            <a:ext cx="1126527" cy="593917"/>
          </a:xfrm>
          <a:prstGeom prst="diamon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할인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5" name="다이아몬드 164"/>
          <p:cNvSpPr/>
          <p:nvPr/>
        </p:nvSpPr>
        <p:spPr>
          <a:xfrm>
            <a:off x="8463932" y="2939527"/>
            <a:ext cx="1126527" cy="593917"/>
          </a:xfrm>
          <a:prstGeom prst="diamon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복지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6" name="다이아몬드 165"/>
          <p:cNvSpPr/>
          <p:nvPr/>
        </p:nvSpPr>
        <p:spPr>
          <a:xfrm>
            <a:off x="9392773" y="1579592"/>
            <a:ext cx="1126527" cy="593917"/>
          </a:xfrm>
          <a:prstGeom prst="diamon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운영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직선 연결선 171"/>
          <p:cNvCxnSpPr>
            <a:stCxn id="166" idx="3"/>
            <a:endCxn id="156" idx="1"/>
          </p:cNvCxnSpPr>
          <p:nvPr/>
        </p:nvCxnSpPr>
        <p:spPr>
          <a:xfrm>
            <a:off x="10519300" y="1876551"/>
            <a:ext cx="84548" cy="90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58" idx="3"/>
            <a:endCxn id="166" idx="1"/>
          </p:cNvCxnSpPr>
          <p:nvPr/>
        </p:nvCxnSpPr>
        <p:spPr>
          <a:xfrm>
            <a:off x="8994840" y="1746747"/>
            <a:ext cx="397933" cy="12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62" idx="0"/>
            <a:endCxn id="165" idx="2"/>
          </p:cNvCxnSpPr>
          <p:nvPr/>
        </p:nvCxnSpPr>
        <p:spPr>
          <a:xfrm flipV="1">
            <a:off x="7723701" y="3533444"/>
            <a:ext cx="1303495" cy="95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59" idx="3"/>
            <a:endCxn id="165" idx="1"/>
          </p:cNvCxnSpPr>
          <p:nvPr/>
        </p:nvCxnSpPr>
        <p:spPr>
          <a:xfrm flipV="1">
            <a:off x="7990628" y="3236486"/>
            <a:ext cx="473304" cy="16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57" idx="2"/>
            <a:endCxn id="165" idx="1"/>
          </p:cNvCxnSpPr>
          <p:nvPr/>
        </p:nvCxnSpPr>
        <p:spPr>
          <a:xfrm>
            <a:off x="7506136" y="2096007"/>
            <a:ext cx="957796" cy="1140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65" idx="2"/>
            <a:endCxn id="161" idx="0"/>
          </p:cNvCxnSpPr>
          <p:nvPr/>
        </p:nvCxnSpPr>
        <p:spPr>
          <a:xfrm flipH="1">
            <a:off x="8693062" y="3533444"/>
            <a:ext cx="334134" cy="15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65" idx="3"/>
            <a:endCxn id="160" idx="0"/>
          </p:cNvCxnSpPr>
          <p:nvPr/>
        </p:nvCxnSpPr>
        <p:spPr>
          <a:xfrm>
            <a:off x="9590459" y="3236486"/>
            <a:ext cx="281207" cy="990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60" idx="2"/>
            <a:endCxn id="164" idx="0"/>
          </p:cNvCxnSpPr>
          <p:nvPr/>
        </p:nvCxnSpPr>
        <p:spPr>
          <a:xfrm>
            <a:off x="9871666" y="4666500"/>
            <a:ext cx="639367" cy="59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61" idx="3"/>
            <a:endCxn id="164" idx="1"/>
          </p:cNvCxnSpPr>
          <p:nvPr/>
        </p:nvCxnSpPr>
        <p:spPr>
          <a:xfrm>
            <a:off x="9090935" y="5352704"/>
            <a:ext cx="856834" cy="20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64" idx="3"/>
            <a:endCxn id="163" idx="2"/>
          </p:cNvCxnSpPr>
          <p:nvPr/>
        </p:nvCxnSpPr>
        <p:spPr>
          <a:xfrm flipV="1">
            <a:off x="11074296" y="4115768"/>
            <a:ext cx="19086" cy="144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/>
          <p:cNvSpPr/>
          <p:nvPr/>
        </p:nvSpPr>
        <p:spPr>
          <a:xfrm>
            <a:off x="6206437" y="2142312"/>
            <a:ext cx="855757" cy="2948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개최일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190775" y="1121585"/>
            <a:ext cx="980492" cy="33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행사 명</a:t>
            </a:r>
            <a:endParaRPr lang="ko-KR" altLang="en-US" sz="1100" u="sng" dirty="0">
              <a:solidFill>
                <a:sysClr val="windowText" lastClr="000000"/>
              </a:solidFill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9121603" y="1328160"/>
            <a:ext cx="671071" cy="24775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위치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8218124" y="2318886"/>
            <a:ext cx="856780" cy="29108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영양사</a:t>
            </a:r>
            <a:endParaRPr lang="ko-KR" altLang="en-US" sz="1100" u="sng" dirty="0">
              <a:solidFill>
                <a:sysClr val="windowText" lastClr="000000"/>
              </a:solidFill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7146600" y="5069479"/>
            <a:ext cx="881451" cy="41845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인원수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6224740" y="4517733"/>
            <a:ext cx="887783" cy="51304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동아리 명</a:t>
            </a:r>
            <a:endParaRPr lang="ko-KR" altLang="en-US" sz="1100" u="sng" dirty="0">
              <a:solidFill>
                <a:sysClr val="windowText" lastClr="000000"/>
              </a:solidFill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8357872" y="5892487"/>
            <a:ext cx="734617" cy="51304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분야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7213541" y="5749440"/>
            <a:ext cx="859061" cy="356601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기업명</a:t>
            </a:r>
            <a:endParaRPr lang="ko-KR" altLang="en-US" sz="1100" u="sng" dirty="0">
              <a:solidFill>
                <a:sysClr val="windowText" lastClr="000000"/>
              </a:solidFill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9100928" y="4807294"/>
            <a:ext cx="666549" cy="51304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휴가 일수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9961696" y="3827970"/>
            <a:ext cx="658918" cy="261131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날짜</a:t>
            </a:r>
            <a:endParaRPr lang="ko-KR" altLang="en-US" sz="1100" u="sng" dirty="0">
              <a:solidFill>
                <a:sysClr val="windowText" lastClr="000000"/>
              </a:solidFill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6172384" y="3526260"/>
            <a:ext cx="860794" cy="51304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어린이 집 명</a:t>
            </a:r>
            <a:endParaRPr lang="ko-KR" altLang="en-US" sz="1100" u="sng" dirty="0">
              <a:solidFill>
                <a:sysClr val="windowText" lastClr="000000"/>
              </a:solidFill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7225620" y="3751111"/>
            <a:ext cx="957364" cy="2794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자녀 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6212249" y="2894820"/>
            <a:ext cx="734617" cy="31087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나이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2" name="직선 연결선 201"/>
          <p:cNvCxnSpPr>
            <a:stCxn id="184" idx="4"/>
            <a:endCxn id="157" idx="1"/>
          </p:cNvCxnSpPr>
          <p:nvPr/>
        </p:nvCxnSpPr>
        <p:spPr>
          <a:xfrm>
            <a:off x="6681021" y="1452428"/>
            <a:ext cx="427241" cy="423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83" idx="0"/>
            <a:endCxn id="157" idx="1"/>
          </p:cNvCxnSpPr>
          <p:nvPr/>
        </p:nvCxnSpPr>
        <p:spPr>
          <a:xfrm flipV="1">
            <a:off x="6634316" y="1876252"/>
            <a:ext cx="473946" cy="266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201" idx="5"/>
            <a:endCxn id="159" idx="1"/>
          </p:cNvCxnSpPr>
          <p:nvPr/>
        </p:nvCxnSpPr>
        <p:spPr>
          <a:xfrm>
            <a:off x="6839284" y="3160170"/>
            <a:ext cx="390357" cy="245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99" idx="7"/>
            <a:endCxn id="159" idx="1"/>
          </p:cNvCxnSpPr>
          <p:nvPr/>
        </p:nvCxnSpPr>
        <p:spPr>
          <a:xfrm flipV="1">
            <a:off x="6907118" y="3405726"/>
            <a:ext cx="322523" cy="195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200" idx="0"/>
            <a:endCxn id="159" idx="2"/>
          </p:cNvCxnSpPr>
          <p:nvPr/>
        </p:nvCxnSpPr>
        <p:spPr>
          <a:xfrm flipH="1" flipV="1">
            <a:off x="7610135" y="3610206"/>
            <a:ext cx="94167" cy="14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stCxn id="188" idx="6"/>
            <a:endCxn id="162" idx="1"/>
          </p:cNvCxnSpPr>
          <p:nvPr/>
        </p:nvCxnSpPr>
        <p:spPr>
          <a:xfrm flipV="1">
            <a:off x="7112523" y="4705190"/>
            <a:ext cx="213304" cy="69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87" idx="0"/>
            <a:endCxn id="162" idx="2"/>
          </p:cNvCxnSpPr>
          <p:nvPr/>
        </p:nvCxnSpPr>
        <p:spPr>
          <a:xfrm flipV="1">
            <a:off x="7587326" y="4924945"/>
            <a:ext cx="136375" cy="144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90" idx="0"/>
            <a:endCxn id="161" idx="1"/>
          </p:cNvCxnSpPr>
          <p:nvPr/>
        </p:nvCxnSpPr>
        <p:spPr>
          <a:xfrm flipV="1">
            <a:off x="7643072" y="5352704"/>
            <a:ext cx="652116" cy="396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89" idx="0"/>
            <a:endCxn id="161" idx="2"/>
          </p:cNvCxnSpPr>
          <p:nvPr/>
        </p:nvCxnSpPr>
        <p:spPr>
          <a:xfrm flipH="1" flipV="1">
            <a:off x="8693062" y="5572459"/>
            <a:ext cx="32119" cy="320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stCxn id="191" idx="0"/>
            <a:endCxn id="160" idx="2"/>
          </p:cNvCxnSpPr>
          <p:nvPr/>
        </p:nvCxnSpPr>
        <p:spPr>
          <a:xfrm flipV="1">
            <a:off x="9434203" y="4666500"/>
            <a:ext cx="437463" cy="1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192" idx="4"/>
            <a:endCxn id="160" idx="0"/>
          </p:cNvCxnSpPr>
          <p:nvPr/>
        </p:nvCxnSpPr>
        <p:spPr>
          <a:xfrm flipH="1">
            <a:off x="9871666" y="4089101"/>
            <a:ext cx="419489" cy="137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185" idx="2"/>
            <a:endCxn id="158" idx="3"/>
          </p:cNvCxnSpPr>
          <p:nvPr/>
        </p:nvCxnSpPr>
        <p:spPr>
          <a:xfrm flipH="1">
            <a:off x="8994840" y="1452038"/>
            <a:ext cx="126763" cy="294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8" idx="2"/>
            <a:endCxn id="186" idx="0"/>
          </p:cNvCxnSpPr>
          <p:nvPr/>
        </p:nvCxnSpPr>
        <p:spPr>
          <a:xfrm>
            <a:off x="8596967" y="1966502"/>
            <a:ext cx="49547" cy="352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>
            <a:off x="10801395" y="503068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9060548" y="1515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10418778" y="21475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10142919" y="49339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29" name="TextBox 228"/>
          <p:cNvSpPr txBox="1"/>
          <p:nvPr/>
        </p:nvSpPr>
        <p:spPr>
          <a:xfrm>
            <a:off x="10919717" y="50130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7456123" y="206211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7771309" y="409925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8619999" y="448830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cxnSp>
        <p:nvCxnSpPr>
          <p:cNvPr id="233" name="직선 연결선 232"/>
          <p:cNvCxnSpPr>
            <a:stCxn id="165" idx="0"/>
            <a:endCxn id="156" idx="1"/>
          </p:cNvCxnSpPr>
          <p:nvPr/>
        </p:nvCxnSpPr>
        <p:spPr>
          <a:xfrm flipV="1">
            <a:off x="9027196" y="2782044"/>
            <a:ext cx="1576652" cy="157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165" idx="3"/>
            <a:endCxn id="163" idx="1"/>
          </p:cNvCxnSpPr>
          <p:nvPr/>
        </p:nvCxnSpPr>
        <p:spPr>
          <a:xfrm>
            <a:off x="9590459" y="3236486"/>
            <a:ext cx="1105049" cy="65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9349949" y="533296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36" name="TextBox 235"/>
          <p:cNvSpPr txBox="1"/>
          <p:nvPr/>
        </p:nvSpPr>
        <p:spPr>
          <a:xfrm>
            <a:off x="8008766" y="316375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9979680" y="27096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9941322" y="33726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9540973" y="3561621"/>
            <a:ext cx="36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ER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2"/>
          <a:srcRect r="620"/>
          <a:stretch/>
        </p:blipFill>
        <p:spPr bwMode="auto">
          <a:xfrm>
            <a:off x="1309137" y="1044309"/>
            <a:ext cx="9697861" cy="5559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80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백화점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39923781"/>
              </p:ext>
            </p:extLst>
          </p:nvPr>
        </p:nvGraphicFramePr>
        <p:xfrm>
          <a:off x="977901" y="2340725"/>
          <a:ext cx="5605745" cy="23315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3397">
                  <a:extLst>
                    <a:ext uri="{9D8B030D-6E8A-4147-A177-3AD203B41FA5}">
                      <a16:colId xmlns:a16="http://schemas.microsoft.com/office/drawing/2014/main" val="13623512"/>
                    </a:ext>
                  </a:extLst>
                </a:gridCol>
                <a:gridCol w="1274055">
                  <a:extLst>
                    <a:ext uri="{9D8B030D-6E8A-4147-A177-3AD203B41FA5}">
                      <a16:colId xmlns:a16="http://schemas.microsoft.com/office/drawing/2014/main" val="270625977"/>
                    </a:ext>
                  </a:extLst>
                </a:gridCol>
                <a:gridCol w="1051724">
                  <a:extLst>
                    <a:ext uri="{9D8B030D-6E8A-4147-A177-3AD203B41FA5}">
                      <a16:colId xmlns:a16="http://schemas.microsoft.com/office/drawing/2014/main" val="2429454717"/>
                    </a:ext>
                  </a:extLst>
                </a:gridCol>
                <a:gridCol w="953572">
                  <a:extLst>
                    <a:ext uri="{9D8B030D-6E8A-4147-A177-3AD203B41FA5}">
                      <a16:colId xmlns:a16="http://schemas.microsoft.com/office/drawing/2014/main" val="1184785924"/>
                    </a:ext>
                  </a:extLst>
                </a:gridCol>
                <a:gridCol w="476786">
                  <a:extLst>
                    <a:ext uri="{9D8B030D-6E8A-4147-A177-3AD203B41FA5}">
                      <a16:colId xmlns:a16="http://schemas.microsoft.com/office/drawing/2014/main" val="2016212453"/>
                    </a:ext>
                  </a:extLst>
                </a:gridCol>
                <a:gridCol w="952900">
                  <a:extLst>
                    <a:ext uri="{9D8B030D-6E8A-4147-A177-3AD203B41FA5}">
                      <a16:colId xmlns:a16="http://schemas.microsoft.com/office/drawing/2014/main" val="276280363"/>
                    </a:ext>
                  </a:extLst>
                </a:gridCol>
                <a:gridCol w="383311">
                  <a:extLst>
                    <a:ext uri="{9D8B030D-6E8A-4147-A177-3AD203B41FA5}">
                      <a16:colId xmlns:a16="http://schemas.microsoft.com/office/drawing/2014/main" val="2647431100"/>
                    </a:ext>
                  </a:extLst>
                </a:gridCol>
              </a:tblGrid>
              <a:tr h="26148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엔티티</a:t>
                      </a: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타입명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백화점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939445"/>
                  </a:ext>
                </a:extLst>
              </a:tr>
              <a:tr h="26148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테이블 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백화점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355917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번호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컬럼 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속성 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데이터 타입</a:t>
                      </a:r>
                      <a:endParaRPr lang="ko-KR" sz="12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길이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NULL</a:t>
                      </a: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여부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KEY</a:t>
                      </a:r>
                      <a:endParaRPr lang="ko-KR" sz="12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342507"/>
                  </a:ext>
                </a:extLst>
              </a:tr>
              <a:tr h="472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백화점이름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백화점 이름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Varchar2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30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 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02557"/>
                  </a:ext>
                </a:extLst>
              </a:tr>
              <a:tr h="472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보유모기업명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모기업 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Varchar2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30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 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Fk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019665"/>
                  </a:ext>
                </a:extLst>
              </a:tr>
              <a:tr h="472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백화점위치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백화점 이름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Varchar2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30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 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8112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57672" y="5323266"/>
            <a:ext cx="4876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백화점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백화점이름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en-US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fk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3646" y="1477218"/>
            <a:ext cx="49888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CREATE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table 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백화점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백화점이름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보유모기업명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primary key,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constraint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모기업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foreign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key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보유모기업명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모기업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모기업명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on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delete cascade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9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직원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4084" y="5474130"/>
            <a:ext cx="4863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직원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직원번호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이름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en-US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fk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),ID(</a:t>
            </a:r>
            <a:r>
              <a:rPr lang="en-US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fk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7940" y="1477218"/>
            <a:ext cx="507703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직원 </a:t>
            </a:r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sz="16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600" dirty="0" err="1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직원이름</a:t>
            </a:r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varchar2(30) not null, </a:t>
            </a:r>
            <a:endParaRPr lang="ko-KR" altLang="ko-KR" sz="16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고용백화점위치</a:t>
            </a:r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not null</a:t>
            </a:r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endParaRPr lang="ko-KR" altLang="ko-KR" sz="1600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커뮤니티</a:t>
            </a:r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ID varchar2(30) null,</a:t>
            </a:r>
            <a:endParaRPr lang="ko-KR" altLang="ko-KR" sz="1600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600" dirty="0" err="1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직원번호</a:t>
            </a:r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number(30) primary key,</a:t>
            </a:r>
            <a:endParaRPr lang="ko-KR" altLang="ko-KR" sz="16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	constraint </a:t>
            </a:r>
            <a:r>
              <a:rPr lang="ko-KR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고용</a:t>
            </a:r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foreign key </a:t>
            </a:r>
            <a:r>
              <a:rPr lang="ko-KR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고용백화점위치</a:t>
            </a:r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ko-KR" altLang="ko-KR" sz="16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	references </a:t>
            </a:r>
            <a:r>
              <a:rPr lang="ko-KR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백화점</a:t>
            </a:r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600" dirty="0" err="1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sz="16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on </a:t>
            </a:r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delete cascade,</a:t>
            </a:r>
            <a:endParaRPr lang="ko-KR" altLang="ko-KR" sz="16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커뮤니티</a:t>
            </a:r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foreign key </a:t>
            </a:r>
            <a:r>
              <a:rPr lang="ko-KR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커뮤니티</a:t>
            </a:r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ID </a:t>
            </a:r>
            <a:endParaRPr lang="en-US" altLang="ko-KR" sz="1600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사이트</a:t>
            </a:r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(ID)</a:t>
            </a:r>
            <a:endParaRPr lang="ko-KR" altLang="ko-KR" sz="16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on </a:t>
            </a:r>
            <a:r>
              <a:rPr lang="en-US" altLang="ko-KR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delete cascade</a:t>
            </a:r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</a:p>
          <a:p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sz="16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311"/>
              </p:ext>
            </p:extLst>
          </p:nvPr>
        </p:nvGraphicFramePr>
        <p:xfrm>
          <a:off x="970770" y="2348271"/>
          <a:ext cx="5416377" cy="24325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418147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엔티티</a:t>
                      </a: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타입명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직원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테이블명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직원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번호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컬럼명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속성명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데이터 타입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길이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여부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KEY</a:t>
                      </a:r>
                      <a:endParaRPr lang="ko-KR" sz="10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직원이름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직원 이름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Varchar2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고용백화점위치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백화점 </a:t>
                      </a:r>
                      <a:endParaRPr lang="en-US" altLang="ko-KR" sz="1400" kern="100" dirty="0" smtClean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위치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30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Fk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커뮤니티</a:t>
                      </a: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ID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ID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701526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4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직원번호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직원 </a:t>
                      </a:r>
                      <a:r>
                        <a:rPr lang="ko-KR" sz="1400" kern="100" dirty="0" smtClean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번</a:t>
                      </a:r>
                      <a:r>
                        <a:rPr lang="ko-KR" altLang="en-US" sz="1400" kern="100" dirty="0" smtClean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호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number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9640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3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식당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6133" y="5470422"/>
            <a:ext cx="396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식당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영양사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en-US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fk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1986" y="1477218"/>
            <a:ext cx="50529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table 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식당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위치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자체운영백화점위치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영양사이름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primary key,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자체운영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foreign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key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자체운영백화점위치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references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백화점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on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delete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cascade</a:t>
            </a: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20278"/>
              </p:ext>
            </p:extLst>
          </p:nvPr>
        </p:nvGraphicFramePr>
        <p:xfrm>
          <a:off x="970770" y="2348271"/>
          <a:ext cx="5416377" cy="21032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418147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</a:t>
                      </a: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타입명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식당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식당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0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 smtClean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자체운영</a:t>
                      </a:r>
                      <a:endParaRPr lang="en-US" altLang="ko-KR" sz="1400" kern="100" dirty="0" smtClean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 smtClean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백화점위치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백화점 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영양사이름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영양사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70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4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주차 회사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2925" y="5474130"/>
            <a:ext cx="3966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식당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영양사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en-US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fk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1724" y="1477218"/>
            <a:ext cx="45592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주차회사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주차대수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회사명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primary key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42782"/>
              </p:ext>
            </p:extLst>
          </p:nvPr>
        </p:nvGraphicFramePr>
        <p:xfrm>
          <a:off x="970770" y="2348271"/>
          <a:ext cx="5527503" cy="16466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주차 회사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추차회사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주차대수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추자 대수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회사명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회사명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모기업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6307" y="5474130"/>
            <a:ext cx="292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모기업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모기업명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(key),CEO)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273" y="1477218"/>
            <a:ext cx="51892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모기업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CEO 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not null, </a:t>
            </a:r>
            <a:endParaRPr lang="ko-KR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20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모기업명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primary key </a:t>
            </a:r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sz="20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64498"/>
              </p:ext>
            </p:extLst>
          </p:nvPr>
        </p:nvGraphicFramePr>
        <p:xfrm>
          <a:off x="970770" y="2348271"/>
          <a:ext cx="5527503" cy="16466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모기업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모기업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CEO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CEO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모기업명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모기업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브랜드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7754" y="5204282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브랜드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지점명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이름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9714" y="1477218"/>
            <a:ext cx="4626588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브랜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드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브랜드이름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지점명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primary key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sz="20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41052"/>
              </p:ext>
            </p:extLst>
          </p:nvPr>
        </p:nvGraphicFramePr>
        <p:xfrm>
          <a:off x="970770" y="2348271"/>
          <a:ext cx="5527503" cy="16466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</a:t>
                      </a: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타입명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브랜드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브랜드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브랜드이름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지점명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지점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5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TEAM </a:t>
            </a:r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INTRODUCE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702773" y="3201992"/>
            <a:ext cx="2995803" cy="924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rgbClr val="4E515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CONTENTS</a:t>
            </a:r>
            <a:endParaRPr lang="en-US" altLang="ko-KR" sz="4000" b="1" dirty="0">
              <a:solidFill>
                <a:srgbClr val="4E515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80325" y="2107295"/>
            <a:ext cx="43842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4E5154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4E5154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4E5154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4E5154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4E5154"/>
                </a:solidFill>
              </a:rPr>
              <a:t>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58809" y="2177803"/>
            <a:ext cx="13020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282F35"/>
                </a:solidFill>
              </a:rPr>
              <a:t>팀원 소개</a:t>
            </a:r>
            <a:endParaRPr lang="en-US" altLang="ko-KR" sz="2000" dirty="0">
              <a:solidFill>
                <a:srgbClr val="282F35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18748" y="2801268"/>
            <a:ext cx="18996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282F35"/>
                </a:solidFill>
              </a:rPr>
              <a:t>제안서 차이점</a:t>
            </a:r>
            <a:endParaRPr lang="en-US" altLang="ko-KR" sz="2000" dirty="0">
              <a:solidFill>
                <a:srgbClr val="282F35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18748" y="3494201"/>
            <a:ext cx="36967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282F35"/>
                </a:solidFill>
              </a:rPr>
              <a:t>요구사항 분석 및 개념 모델링</a:t>
            </a:r>
            <a:endParaRPr lang="en-US" altLang="ko-KR" sz="2000" dirty="0">
              <a:solidFill>
                <a:srgbClr val="282F35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58809" y="4154663"/>
            <a:ext cx="15570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282F35"/>
                </a:solidFill>
              </a:rPr>
              <a:t>논리 모델링</a:t>
            </a:r>
            <a:endParaRPr lang="en-US" altLang="ko-KR" sz="2000" dirty="0">
              <a:solidFill>
                <a:srgbClr val="282F35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64639" y="4764523"/>
            <a:ext cx="6926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282F35"/>
                </a:solidFill>
              </a:rPr>
              <a:t>구현</a:t>
            </a:r>
            <a:endParaRPr lang="en-US" altLang="ko-KR" sz="2000" dirty="0">
              <a:solidFill>
                <a:srgbClr val="282F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제품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6157" y="5474130"/>
            <a:ext cx="308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제품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제품번호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제품수량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273" y="1477218"/>
            <a:ext cx="4682692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제품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제품수량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제품번호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primary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key</a:t>
            </a: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sz="20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52708"/>
              </p:ext>
            </p:extLst>
          </p:nvPr>
        </p:nvGraphicFramePr>
        <p:xfrm>
          <a:off x="970770" y="2348271"/>
          <a:ext cx="5527503" cy="16466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</a:t>
                      </a: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타입명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제품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제품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제품수량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수량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제품번호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9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매장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2561" y="547413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매장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방문자수</a:t>
            </a:r>
            <a:r>
              <a:rPr lang="en-US" altLang="ko-KR" dirty="0"/>
              <a:t>)</a:t>
            </a:r>
            <a:endParaRPr lang="ko-KR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6546790" y="1477218"/>
            <a:ext cx="477085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매장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방문자수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null, </a:t>
            </a:r>
            <a:endParaRPr lang="ko-KR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매장위치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primary key </a:t>
            </a: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sz="20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12588"/>
              </p:ext>
            </p:extLst>
          </p:nvPr>
        </p:nvGraphicFramePr>
        <p:xfrm>
          <a:off x="970770" y="2348271"/>
          <a:ext cx="5527503" cy="16466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매장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매장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방문자수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방문자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매장위치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2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혜택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1955" y="5474130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혜택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등급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등급별혜택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3880" y="1477218"/>
            <a:ext cx="4259499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혜택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등급별혜택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등급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primary key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b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endParaRPr lang="ko-KR" altLang="en-US" sz="20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81456"/>
              </p:ext>
            </p:extLst>
          </p:nvPr>
        </p:nvGraphicFramePr>
        <p:xfrm>
          <a:off x="970770" y="2348271"/>
          <a:ext cx="5527503" cy="17739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 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혜택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 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혜택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 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등급별혜택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등급별 혜택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등급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등급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1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멤버십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2949" y="5474130"/>
            <a:ext cx="308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멤버쉽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멤버쉽번호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등급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77" y="1477218"/>
            <a:ext cx="489428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멤버쉽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멤버쉽등급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멤버쉽번호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primary key 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/>
            </a:r>
            <a:b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endParaRPr lang="ko-KR" altLang="en-US" sz="20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56123"/>
              </p:ext>
            </p:extLst>
          </p:nvPr>
        </p:nvGraphicFramePr>
        <p:xfrm>
          <a:off x="970770" y="2348271"/>
          <a:ext cx="5527503" cy="17739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멤버쉽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멤버쉽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멤버쉽등급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등급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멤버쉽번호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멤버십 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정보 이용 안내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5036" y="5474130"/>
            <a:ext cx="470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정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보이용안내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항목번호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내규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온라인 주소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1167" y="1477218"/>
            <a:ext cx="46826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정보이용안내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내규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not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온라인주소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항목번호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primary key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42327"/>
              </p:ext>
            </p:extLst>
          </p:nvPr>
        </p:nvGraphicFramePr>
        <p:xfrm>
          <a:off x="970770" y="2348271"/>
          <a:ext cx="5416377" cy="22304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418147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정보 이용 안내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정보이용안내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내규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내규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온라인주소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온라인 주소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항목번호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항목 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70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3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부동산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1368" y="547413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부동산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공인중개사자격증번호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중개인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9971" y="1477218"/>
            <a:ext cx="4641014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부동산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중개인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공인중개사자격증번호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primary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key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b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endParaRPr lang="ko-KR" altLang="en-US" sz="20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06955"/>
              </p:ext>
            </p:extLst>
          </p:nvPr>
        </p:nvGraphicFramePr>
        <p:xfrm>
          <a:off x="970770" y="2348271"/>
          <a:ext cx="5527503" cy="2002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부동산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부동산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중개인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중개인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공인중개사자격증번호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공인 중개사 자격증 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부지 주인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4561" y="5474130"/>
            <a:ext cx="350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부지주인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주민등록번호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이름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0570" y="1477218"/>
            <a:ext cx="487210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부지주인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부지주인이름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주민등록번호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check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주민등록번호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like '______-_______')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latinLnBrk="0"/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primary key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latinLnBrk="0"/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11704"/>
              </p:ext>
            </p:extLst>
          </p:nvPr>
        </p:nvGraphicFramePr>
        <p:xfrm>
          <a:off x="970770" y="2348271"/>
          <a:ext cx="5527503" cy="19011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부지 주인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부지주인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부지주인이름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주민등록번호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주민등록번호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7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급식 업체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2940" y="5474130"/>
            <a:ext cx="481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급식업체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사업자번호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대표자명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영양사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en-US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fk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2713" y="1477218"/>
            <a:ext cx="49078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급식업체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대표자명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위탁영양사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not null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사업자번호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primary key,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constraint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위탁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foreign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key 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위탁영양사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references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식당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영양사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on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delete cascade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77987"/>
              </p:ext>
            </p:extLst>
          </p:nvPr>
        </p:nvGraphicFramePr>
        <p:xfrm>
          <a:off x="970770" y="2348271"/>
          <a:ext cx="5527503" cy="19760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급식 업체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급식업체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대표자명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대표자명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위탁영양사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영양사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사업자번호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사업자번호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70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9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육아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7235" y="5470422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육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어린이집명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나이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자녀수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4295" y="1477218"/>
            <a:ext cx="49824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육아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나이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자녀수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not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어린이집명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primary key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53177"/>
              </p:ext>
            </p:extLst>
          </p:nvPr>
        </p:nvGraphicFramePr>
        <p:xfrm>
          <a:off x="970770" y="2348271"/>
          <a:ext cx="5527503" cy="21032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육아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육아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나이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자녀 나이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자녀수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자녀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어린이집명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어린이 집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70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동아리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1955" y="5447868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동아리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동아리명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인원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4524" y="1482672"/>
            <a:ext cx="47708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동아리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인원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not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동아리명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primary key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61518"/>
              </p:ext>
            </p:extLst>
          </p:nvPr>
        </p:nvGraphicFramePr>
        <p:xfrm>
          <a:off x="970770" y="2348271"/>
          <a:ext cx="5527503" cy="16466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동아리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동아리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인원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인원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동아리명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동아리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TEAM </a:t>
            </a:r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INTRODUCE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2059454" y="3790256"/>
            <a:ext cx="3782038" cy="1895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권신영</a:t>
            </a:r>
            <a:endParaRPr lang="ko-KR" altLang="en-US" sz="16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기말 과제 </a:t>
            </a:r>
            <a:r>
              <a:rPr lang="ko-KR" altLang="en-US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보고서 작성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요구사항분석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ER </a:t>
            </a:r>
            <a:r>
              <a:rPr lang="ko-KR" altLang="en-US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다이어그램 수정 후 </a:t>
            </a:r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DML </a:t>
            </a:r>
            <a:r>
              <a:rPr lang="ko-KR" altLang="en-US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작성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발표자료 작성</a:t>
            </a:r>
            <a:endParaRPr lang="en-US" altLang="ko-KR" sz="16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52791" y="3832828"/>
            <a:ext cx="4187098" cy="1895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이서안</a:t>
            </a:r>
            <a:endParaRPr lang="en-US" altLang="ko-KR" sz="1600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기말 과제 </a:t>
            </a:r>
            <a:r>
              <a:rPr lang="ko-KR" altLang="en-US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제안서 작성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요구사항분석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ER </a:t>
            </a:r>
            <a:r>
              <a:rPr lang="ko-KR" altLang="en-US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다이어그램 수정 전 </a:t>
            </a:r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DDL, DML </a:t>
            </a:r>
            <a:r>
              <a:rPr lang="ko-KR" altLang="en-US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작성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ER </a:t>
            </a:r>
            <a:r>
              <a:rPr lang="ko-KR" altLang="en-US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다이어그램 관계형 </a:t>
            </a:r>
            <a:r>
              <a:rPr lang="ko-KR" altLang="en-US" sz="1600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데이터 </a:t>
            </a:r>
            <a:r>
              <a:rPr lang="ko-KR" altLang="en-US" sz="16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테이블</a:t>
            </a:r>
            <a:endParaRPr lang="en-US" altLang="ko-KR" sz="16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44" y="1710668"/>
            <a:ext cx="1562100" cy="20002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95" y="1716981"/>
            <a:ext cx="15716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제휴 기업 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0359" y="5474130"/>
            <a:ext cx="3297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제휴기업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제휴기업명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분야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0456" y="1477218"/>
            <a:ext cx="449514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제휴기업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분야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primary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key</a:t>
            </a: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48748"/>
              </p:ext>
            </p:extLst>
          </p:nvPr>
        </p:nvGraphicFramePr>
        <p:xfrm>
          <a:off x="970770" y="2348271"/>
          <a:ext cx="5527503" cy="16466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제휴 기업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제휴기업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분야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분야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기업명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기업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6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휴가 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4546" y="5474130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휴가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날짜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휴가일수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0173" y="1477218"/>
            <a:ext cx="43268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휴가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휴가일수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날짜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primary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key</a:t>
            </a: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12842"/>
              </p:ext>
            </p:extLst>
          </p:nvPr>
        </p:nvGraphicFramePr>
        <p:xfrm>
          <a:off x="970770" y="2348271"/>
          <a:ext cx="5527503" cy="16466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휴가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휴가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휴가일수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휴가 일수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날짜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날짜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3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사이트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9626" y="5470422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사이트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(ID(key),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사번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9321" y="1477218"/>
            <a:ext cx="496347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사이트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관리기업명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ID varchar2(30),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constraint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사이트키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primary key (ID),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foreign key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관리기업명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IT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회사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on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delete cascade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41427"/>
              </p:ext>
            </p:extLst>
          </p:nvPr>
        </p:nvGraphicFramePr>
        <p:xfrm>
          <a:off x="970770" y="2348271"/>
          <a:ext cx="5416377" cy="21032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418147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사이트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사이트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사번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직원 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관리기업명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기업명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70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3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IT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회사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5256" y="5474130"/>
            <a:ext cx="4047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IT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회사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대표자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업무명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96" y="1479058"/>
            <a:ext cx="455926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IT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회사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회사위치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대표자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not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업무명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not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primary key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12483"/>
              </p:ext>
            </p:extLst>
          </p:nvPr>
        </p:nvGraphicFramePr>
        <p:xfrm>
          <a:off x="970770" y="2348271"/>
          <a:ext cx="5527503" cy="23053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회사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회사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회사위치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대표자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대표자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업무명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업무명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938802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기업명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기업명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14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3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경쟁 기업 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4982" y="5569930"/>
            <a:ext cx="6048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경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쟁기업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경쟁기업이름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매출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주요경쟁분야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모기업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9590" y="1477218"/>
            <a:ext cx="4774064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경쟁기업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모기업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경쟁기업위치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not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매출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주요경쟁분야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경쟁기업이름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primary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key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20456"/>
              </p:ext>
            </p:extLst>
          </p:nvPr>
        </p:nvGraphicFramePr>
        <p:xfrm>
          <a:off x="970770" y="2348271"/>
          <a:ext cx="5527503" cy="30163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경쟁 기업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경쟁기업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모기업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모기업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경쟁기업위치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매출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매출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 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938802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 smtClean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주요경쟁</a:t>
                      </a:r>
                      <a:endParaRPr lang="en-US" altLang="ko-KR" sz="1400" kern="100" dirty="0" smtClean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분야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주요</a:t>
                      </a:r>
                      <a:r>
                        <a:rPr lang="en-US" altLang="ko-KR" sz="1400" kern="100" dirty="0" smtClean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경쟁</a:t>
                      </a:r>
                      <a:endParaRPr lang="en-US" altLang="ko-KR" sz="1400" kern="100" dirty="0" smtClean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분야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148877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경쟁기업</a:t>
                      </a:r>
                      <a:endParaRPr lang="en-US" altLang="ko-KR" sz="1400" kern="100" dirty="0" smtClean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이름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502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1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이벤트 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8747" y="5474130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이벤트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행사명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개최일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1688" y="1477218"/>
            <a:ext cx="449514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이벤트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개최일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행사명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primary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key</a:t>
            </a: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65889"/>
              </p:ext>
            </p:extLst>
          </p:nvPr>
        </p:nvGraphicFramePr>
        <p:xfrm>
          <a:off x="970770" y="2348271"/>
          <a:ext cx="5527503" cy="16466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이벤트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이벤트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개최일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개최일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 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행사명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행사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3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임차 계약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325" y="5256573"/>
            <a:ext cx="4522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임차계약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공인중개사자격증번호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</a:p>
          <a:p>
            <a:pPr algn="ctr"/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주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민등록번호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매매금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5112" y="1136040"/>
            <a:ext cx="488281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임차계약 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공인중개사번호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, </a:t>
            </a:r>
            <a:endParaRPr lang="ko-KR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임대인주민등록번호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</a:t>
            </a:r>
            <a:endParaRPr lang="ko-KR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check 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임대인주민등록번호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like 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'______-_______'),</a:t>
            </a:r>
            <a:endParaRPr lang="ko-KR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임대백화점위치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varchar2(30),</a:t>
            </a:r>
            <a:endParaRPr lang="ko-KR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6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매매금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not null,</a:t>
            </a:r>
            <a:endParaRPr lang="ko-KR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6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임차계약키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 primary key </a:t>
            </a:r>
            <a:endParaRPr lang="ko-KR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공인중개사번호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임대인주민등록번호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임대백화점위치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임차계약외래키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1 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foreign 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key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공인중개사번호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references 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부동산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공인중개사자격증번호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constraint </a:t>
            </a:r>
            <a:r>
              <a:rPr lang="ko-KR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임차계약외래키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2 </a:t>
            </a:r>
          </a:p>
          <a:p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foreign key (</a:t>
            </a:r>
            <a:r>
              <a:rPr lang="ko-KR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임대인주민등록번호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sz="16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부지주인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주민등록번호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	constraint </a:t>
            </a:r>
            <a:r>
              <a:rPr lang="ko-KR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임차계약외래키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3 foreign key </a:t>
            </a:r>
            <a:endParaRPr lang="ko-KR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	(</a:t>
            </a:r>
            <a:r>
              <a:rPr lang="ko-KR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임대백화점위치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백화점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6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);</a:t>
            </a:r>
            <a:endParaRPr lang="ko-KR" altLang="en-US" sz="16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09759"/>
              </p:ext>
            </p:extLst>
          </p:nvPr>
        </p:nvGraphicFramePr>
        <p:xfrm>
          <a:off x="970770" y="2348271"/>
          <a:ext cx="5527503" cy="26870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</a:t>
                      </a: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타입명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임차 계약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임차계약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공인중개사번호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공인 중개사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자격증 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임대인주민등록번호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주민등록번호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임대백화점위치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938802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매매금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매매 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 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14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4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경쟁 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9680" y="4649459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경쟁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경쟁기업이름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1297" y="1477218"/>
            <a:ext cx="5021183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경쟁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경쟁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_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기업이름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자사백화점위치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not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경쟁키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primary key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경쟁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_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기업이름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자사백화점위치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경쟁외래키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foreign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key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경쟁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_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기업이름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경쟁기업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경쟁기업이름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경쟁외래키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2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foreign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key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자사백화점위치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백화점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70211"/>
              </p:ext>
            </p:extLst>
          </p:nvPr>
        </p:nvGraphicFramePr>
        <p:xfrm>
          <a:off x="970770" y="2348271"/>
          <a:ext cx="5600527" cy="19011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602297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 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경쟁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 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경쟁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경쟁</a:t>
                      </a: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기업이름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자사백화점위치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Pk,fk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7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고객 서비스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1265" y="5270453"/>
            <a:ext cx="4586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고객서비스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항목번호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멤버쉽번호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등급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65631" y="1027179"/>
            <a:ext cx="5530488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table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고객서비스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정보항목번호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고객멤버쉽번호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not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고객등급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not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이용매장위치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not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고객서비스키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primary key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정보항목번호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고객멤버쉽번호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고객등급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이용매장위치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고객서비스외래키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foreign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key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정보항목번호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정보이용안내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항목번호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고객서비스외래키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2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foreign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key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고객멤버쉽번호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references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멤버쉽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멤버쉽번호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고객서비스외래키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3 foreign key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고객등급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references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혜택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등급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고객서비스외래키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4 foreign key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이용매장위치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매장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매장위치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);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51049"/>
              </p:ext>
            </p:extLst>
          </p:nvPr>
        </p:nvGraphicFramePr>
        <p:xfrm>
          <a:off x="970770" y="2348271"/>
          <a:ext cx="5527503" cy="26870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 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고객 서비스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 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고객 서비스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정보항목번호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항목 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 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고객멤버쉽번호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멤버쉽번호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 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고객등급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등급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938802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이용매장위치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14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6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공급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9710" y="5185841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공급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지점명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제품번호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8654" y="1397301"/>
            <a:ext cx="503375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공급 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공급브랜드지점명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not null, 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공급제품번호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not null,</a:t>
            </a:r>
            <a:endParaRPr lang="ko-KR" altLang="ko-KR" sz="17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공급매장위치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not null,</a:t>
            </a:r>
            <a:endParaRPr lang="ko-KR" altLang="ko-KR" sz="17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constraint </a:t>
            </a:r>
            <a:r>
              <a:rPr lang="ko-KR" altLang="ko-KR" sz="17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공급키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primary key </a:t>
            </a:r>
            <a:endParaRPr lang="ko-KR" altLang="ko-KR" sz="17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(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공급브랜드지점명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공급제품번호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</a:p>
          <a:p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공급매장위치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7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constraint </a:t>
            </a:r>
            <a:r>
              <a:rPr lang="ko-KR" altLang="ko-KR" sz="17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공급외래키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 foreign key </a:t>
            </a:r>
            <a:endParaRPr lang="ko-KR" altLang="ko-KR" sz="17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(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공급브랜드지점명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</a:p>
          <a:p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references 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브랜드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7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지점명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7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constraint </a:t>
            </a:r>
            <a:r>
              <a:rPr lang="ko-KR" altLang="ko-KR" sz="17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공급외래키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2 foreign key </a:t>
            </a:r>
            <a:endParaRPr lang="ko-KR" altLang="ko-KR" sz="17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(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공급제품번호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</a:p>
          <a:p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references 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제품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제품번호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7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7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공급외래키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3 foreign key 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(</a:t>
            </a:r>
            <a:r>
              <a:rPr lang="ko-KR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공급매장위치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sz="17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매장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7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매장위치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);</a:t>
            </a:r>
            <a:endParaRPr lang="ko-KR" altLang="en-US" sz="17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38176"/>
              </p:ext>
            </p:extLst>
          </p:nvPr>
        </p:nvGraphicFramePr>
        <p:xfrm>
          <a:off x="970770" y="2348271"/>
          <a:ext cx="5649740" cy="23577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 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공급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 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공급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공급브랜드지점명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지점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 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공급제품번호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제품 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 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 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공급매장위치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70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4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THEME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2079205" y="3429000"/>
            <a:ext cx="8060005" cy="2241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282F3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백화점을 주제로 백화점의 내부 규율과 구성원</a:t>
            </a:r>
            <a:r>
              <a:rPr lang="en-US" altLang="ko-KR" sz="3200" dirty="0">
                <a:solidFill>
                  <a:srgbClr val="282F3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200" dirty="0" smtClean="0">
                <a:solidFill>
                  <a:srgbClr val="282F3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복지와 판매</a:t>
            </a:r>
            <a:r>
              <a:rPr lang="en-US" altLang="ko-KR" sz="3200" dirty="0">
                <a:solidFill>
                  <a:srgbClr val="282F3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200" dirty="0" smtClean="0">
                <a:solidFill>
                  <a:srgbClr val="282F3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경영 부분까지 관련된 릴레이션들의 관계로 연결해 백화점 데이터 베이스를 설계한다</a:t>
            </a:r>
            <a:r>
              <a:rPr lang="en-US" altLang="ko-KR" sz="3200" dirty="0">
                <a:solidFill>
                  <a:srgbClr val="282F3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74093" y="1821656"/>
            <a:ext cx="544381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solidFill>
                  <a:srgbClr val="7D76D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백화점 데이터 베이스</a:t>
            </a:r>
            <a:endParaRPr lang="en-US" altLang="ko-KR" sz="5400" b="1" dirty="0">
              <a:solidFill>
                <a:srgbClr val="7D76D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2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복지 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7969" y="5623876"/>
            <a:ext cx="57839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복지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6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행사명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sz="16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어린이집명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sz="16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동아리명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</a:p>
          <a:p>
            <a:pPr algn="ctr"/>
            <a:r>
              <a:rPr lang="ko-KR" altLang="en-US" sz="16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제</a:t>
            </a:r>
            <a:r>
              <a:rPr lang="ko-KR" altLang="ko-KR" sz="16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휴기업명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r>
              <a:rPr lang="ko-KR" altLang="ko-KR" sz="16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휴가날짜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sz="16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직원번호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sz="16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))</a:t>
            </a:r>
            <a:endParaRPr lang="ko-KR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9799" y="1027185"/>
            <a:ext cx="5070299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복지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en-US" sz="14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복</a:t>
            </a:r>
            <a:r>
              <a:rPr lang="ko-KR" altLang="ko-KR" sz="14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지행사명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null, 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복지어린이집명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null,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복지제휴기업명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null,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복지휴가날짜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null,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복지직원번호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null,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복지백화점위치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null,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복지키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 primary key 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복지행사명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복지어린이집명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복지제휴기업명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endParaRPr lang="en-US" altLang="ko-KR" sz="14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복지휴가날짜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복지직원번호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복지백화점위치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복지외래키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1 foreign key 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복지행사명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references 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이벤트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행사명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복지외래키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2 foreign key 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복지어린이집명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references 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육아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어린이집명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복지외래키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3 foreign key 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복지제휴기업명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references </a:t>
            </a:r>
            <a:r>
              <a:rPr lang="ko-KR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제휴기업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기업명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복지외래키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4 foreign key 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복지휴가날짜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references 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휴가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날짜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복지외래키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5 foreign key 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복지직원번호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references 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직원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직원번호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복지외래키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6 foreign key 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	(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복지백화점위치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references </a:t>
            </a:r>
            <a:r>
              <a:rPr lang="ko-KR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백화점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));</a:t>
            </a:r>
            <a:endParaRPr lang="ko-KR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29540"/>
              </p:ext>
            </p:extLst>
          </p:nvPr>
        </p:nvGraphicFramePr>
        <p:xfrm>
          <a:off x="970770" y="2130561"/>
          <a:ext cx="5527503" cy="33364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 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복지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 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복지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2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복지행사명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행사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 fk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복지어린이집명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어린이 집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 fk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복지제휴기업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제휴 기업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 fk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938802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복지휴가날짜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날짜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 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 fk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148877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복지직원번호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직원 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 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 fk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502824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복지백화점위치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endParaRPr lang="ko-KR" sz="12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r>
                        <a:rPr lang="en-US" sz="12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2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10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3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주차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3898" y="5176623"/>
            <a:ext cx="3823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주차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직원번호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회사명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고객번호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9765" y="1197873"/>
            <a:ext cx="5210081" cy="5432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SQL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DDL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create 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table </a:t>
            </a:r>
            <a:r>
              <a:rPr lang="ko-KR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주차 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주차백화점위치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not null, 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주차직원번호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not null,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7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주차회사명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not null,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주차고객번호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not null,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7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주차키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 primary key 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주차백화점위치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주차직원번호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endParaRPr lang="en-US" altLang="ko-KR" sz="17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sz="17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주차회사명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주차고객번호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7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주차외래키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1 foreign key 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주차백화점위치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sz="17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백화점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7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7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주차외래키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2 foreign key 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주차직원번호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sz="17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직원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7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직원번호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7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주차외래키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3 foreign key 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7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주차회사명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references </a:t>
            </a:r>
            <a:r>
              <a:rPr lang="ko-KR" altLang="ko-KR" sz="17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주차회사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회사명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17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sz="17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주차외래키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4 foreign key </a:t>
            </a:r>
            <a:endParaRPr lang="ko-KR" altLang="ko-KR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	(</a:t>
            </a:r>
            <a:r>
              <a:rPr lang="ko-KR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주차고객번호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references </a:t>
            </a:r>
            <a:r>
              <a:rPr lang="ko-KR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고객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sz="17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고객번호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) );</a:t>
            </a:r>
            <a:endParaRPr lang="ko-KR" altLang="en-US" sz="17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11255"/>
              </p:ext>
            </p:extLst>
          </p:nvPr>
        </p:nvGraphicFramePr>
        <p:xfrm>
          <a:off x="970770" y="2348271"/>
          <a:ext cx="5649740" cy="26870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 타입명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주차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 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주차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주차백화점위치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 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주차직원번호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직원 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 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주차회사명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회사 명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 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938802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주차고객번호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고객 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14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구매 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6517" y="5207601"/>
            <a:ext cx="5298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구매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제품번호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고객번호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0550" y="1477218"/>
            <a:ext cx="510293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구매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구매백화점위치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varchar2(30)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구매제품번호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not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구매고객번호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number(30) not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구매키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primary key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구매백화점위치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구매제품번호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구매고객번호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구매외래키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 foreign key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구매백화점위치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백화점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백화점위치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구매외래키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2 foreign key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구매제품번호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제품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제품번호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constraint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구매외래키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3 foreign key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구매고객번호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고객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고객번호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);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27273"/>
              </p:ext>
            </p:extLst>
          </p:nvPr>
        </p:nvGraphicFramePr>
        <p:xfrm>
          <a:off x="970770" y="2348271"/>
          <a:ext cx="5649740" cy="23577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</a:t>
                      </a: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타입명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구매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 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구매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구매백화점위치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위치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 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구매제품번호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제품 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 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구매고객번호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고객 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70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5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LOGICAL DATA MODELING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766" y="1477218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할인</a:t>
            </a:r>
            <a:r>
              <a:rPr lang="ko-KR" altLang="ko-KR" dirty="0" smtClean="0"/>
              <a:t>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릴레이션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0661" y="5150965"/>
            <a:ext cx="5426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관계 데이터 모델 </a:t>
            </a: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할인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제휴기업명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휴가날짜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(key),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직원번호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(key))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0550" y="1477218"/>
            <a:ext cx="510293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SQL DDL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CREATE</a:t>
            </a:r>
          </a:p>
          <a:p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table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할인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(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할인제휴기업명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varchar2(30) not null,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할인휴가날짜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not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할인직원번호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number(30) not null,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constraint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할인키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primary key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할인제휴기업명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할인휴가날짜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할인직원번호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constraint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할인외래키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 foreign key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할인제휴기업명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제휴기업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기업명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constraint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할인외래키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2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foreign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key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할인휴가날짜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휴가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날짜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constraint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할인외래키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3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foreign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key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할인직원번호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references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직원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직원번호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 );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92179"/>
              </p:ext>
            </p:extLst>
          </p:nvPr>
        </p:nvGraphicFramePr>
        <p:xfrm>
          <a:off x="970770" y="2348271"/>
          <a:ext cx="5416377" cy="24849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4330">
                  <a:extLst>
                    <a:ext uri="{9D8B030D-6E8A-4147-A177-3AD203B41FA5}">
                      <a16:colId xmlns:a16="http://schemas.microsoft.com/office/drawing/2014/main" val="38352216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38500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789110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689824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907185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9098166"/>
                    </a:ext>
                  </a:extLst>
                </a:gridCol>
                <a:gridCol w="418147">
                  <a:extLst>
                    <a:ext uri="{9D8B030D-6E8A-4147-A177-3AD203B41FA5}">
                      <a16:colId xmlns:a16="http://schemas.microsoft.com/office/drawing/2014/main" val="1109280923"/>
                    </a:ext>
                  </a:extLst>
                </a:gridCol>
              </a:tblGrid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엔티티</a:t>
                      </a:r>
                      <a:r>
                        <a:rPr lang="ko-KR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타입명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할인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545"/>
                  </a:ext>
                </a:extLst>
              </a:tr>
              <a:tr h="3293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테이블 명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할인</a:t>
                      </a:r>
                    </a:p>
                  </a:txBody>
                  <a:tcPr marL="68580" marR="68580" marT="0" marB="0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5588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컬럼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속성 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데이터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길이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76810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할인제휴기업명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기업 명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Varchar2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 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03361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할인휴가날짜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날짜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Pk, fk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98071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할인직원번호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직원 번호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400" kern="10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Pk</a:t>
                      </a:r>
                      <a:r>
                        <a:rPr lang="en-US" sz="1400" kern="100" dirty="0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400" kern="100" dirty="0"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70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3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IMPLEMENTATION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34445" y="1398800"/>
            <a:ext cx="4256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Select * from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백화점</a:t>
            </a:r>
          </a:p>
          <a:p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백화점릴레이션의 데이터를 모두 나타낸다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 t="4031" r="53828" b="47180"/>
          <a:stretch/>
        </p:blipFill>
        <p:spPr bwMode="auto">
          <a:xfrm>
            <a:off x="1505445" y="2500792"/>
            <a:ext cx="3726180" cy="34703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 t="51818" r="53828" b="6538"/>
          <a:stretch/>
        </p:blipFill>
        <p:spPr bwMode="auto">
          <a:xfrm>
            <a:off x="6334216" y="2535317"/>
            <a:ext cx="3726180" cy="29609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88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IMPLEMENTATION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86159" y="1590197"/>
            <a:ext cx="564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Select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어린이집명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from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육아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where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나이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&gt;5;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나이가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5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살 이상인 자녀가 다니는 어린이집명을 나타낸다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" t="40437" r="44592" b="47671"/>
          <a:stretch/>
        </p:blipFill>
        <p:spPr bwMode="auto">
          <a:xfrm>
            <a:off x="3084027" y="2572703"/>
            <a:ext cx="6023945" cy="11598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399447" y="4068776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Select max(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방문자수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 from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매장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가장 많은 방문자수를 나타낸다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9" t="51552" r="49184" b="38036"/>
          <a:stretch/>
        </p:blipFill>
        <p:spPr bwMode="auto">
          <a:xfrm>
            <a:off x="4130018" y="4942359"/>
            <a:ext cx="3958377" cy="10155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46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IMPLEMENTATION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3901" y="1948227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INSERTA</a:t>
            </a:r>
            <a:endParaRPr lang="ko-KR" altLang="ko-KR" sz="4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 t="4030" r="47896" b="27587"/>
          <a:stretch/>
        </p:blipFill>
        <p:spPr bwMode="auto">
          <a:xfrm>
            <a:off x="4064274" y="1328646"/>
            <a:ext cx="4521835" cy="4960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8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IMPLEMENTATION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33518" y="1877418"/>
            <a:ext cx="5189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Delete from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동아리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where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동아리명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= ‘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조기축구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’;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동아리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릴레이션의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동아리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명이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조기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축구인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 값을 삭제한다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6" t="63541" r="35485" b="9362"/>
          <a:stretch/>
        </p:blipFill>
        <p:spPr bwMode="auto">
          <a:xfrm>
            <a:off x="6994570" y="1377196"/>
            <a:ext cx="4336415" cy="1982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33518" y="4542165"/>
            <a:ext cx="4699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Delete from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육아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where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어린이집명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=’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서안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’;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육아 </a:t>
            </a:r>
            <a:r>
              <a:rPr lang="ko-KR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릴레이션의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어린이집명이 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서안인 </a:t>
            </a:r>
            <a:r>
              <a:rPr lang="ko-KR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데이터를 삭제한다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4" name="그림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0" t="61947" r="32244" b="9829"/>
          <a:stretch/>
        </p:blipFill>
        <p:spPr bwMode="auto">
          <a:xfrm>
            <a:off x="6994570" y="4092870"/>
            <a:ext cx="4336415" cy="1974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07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IMPLEMENTATION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026408" y="141276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음악회 이벤트의 </a:t>
            </a:r>
            <a:r>
              <a:rPr lang="ko-KR" altLang="en-US" dirty="0" err="1"/>
              <a:t>개최일을</a:t>
            </a:r>
            <a:r>
              <a:rPr lang="ko-KR" altLang="en-US" dirty="0"/>
              <a:t> 2018년 1월1일로 바꾸기</a:t>
            </a:r>
          </a:p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이벤트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행사명</a:t>
            </a:r>
            <a:r>
              <a:rPr lang="ko-KR" altLang="en-US" dirty="0"/>
              <a:t>='음악회';</a:t>
            </a:r>
          </a:p>
          <a:p>
            <a:r>
              <a:rPr lang="ko-KR" altLang="en-US" dirty="0" err="1"/>
              <a:t>update</a:t>
            </a:r>
            <a:r>
              <a:rPr lang="ko-KR" altLang="en-US" dirty="0"/>
              <a:t> 이벤트 </a:t>
            </a:r>
            <a:r>
              <a:rPr lang="ko-KR" altLang="en-US" dirty="0" err="1"/>
              <a:t>set</a:t>
            </a:r>
            <a:r>
              <a:rPr lang="ko-KR" altLang="en-US" dirty="0"/>
              <a:t> 개최일=20180101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행사명</a:t>
            </a:r>
            <a:r>
              <a:rPr lang="ko-KR" altLang="en-US" dirty="0"/>
              <a:t>='음악회';</a:t>
            </a:r>
          </a:p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이벤트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행사명</a:t>
            </a:r>
            <a:r>
              <a:rPr lang="ko-KR" altLang="en-US" dirty="0"/>
              <a:t>='음악회';</a:t>
            </a:r>
          </a:p>
          <a:p>
            <a:endParaRPr lang="ko-KR" altLang="en-US" dirty="0"/>
          </a:p>
          <a:p>
            <a:r>
              <a:rPr lang="ko-KR" altLang="en-US" dirty="0"/>
              <a:t>모기업의 </a:t>
            </a:r>
            <a:r>
              <a:rPr lang="ko-KR" altLang="en-US" dirty="0" err="1"/>
              <a:t>CEO가</a:t>
            </a:r>
            <a:r>
              <a:rPr lang="ko-KR" altLang="en-US" dirty="0"/>
              <a:t> </a:t>
            </a:r>
            <a:r>
              <a:rPr lang="ko-KR" altLang="en-US" dirty="0" err="1"/>
              <a:t>장사장인</a:t>
            </a:r>
            <a:r>
              <a:rPr lang="ko-KR" altLang="en-US" dirty="0"/>
              <a:t> 모기업의 이름을 </a:t>
            </a:r>
            <a:r>
              <a:rPr lang="ko-KR" altLang="en-US" dirty="0" err="1"/>
              <a:t>ssg로</a:t>
            </a:r>
            <a:r>
              <a:rPr lang="ko-KR" altLang="en-US" dirty="0"/>
              <a:t> 수정하기</a:t>
            </a:r>
          </a:p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모기업 </a:t>
            </a:r>
            <a:r>
              <a:rPr lang="ko-KR" altLang="en-US" dirty="0" err="1"/>
              <a:t>where</a:t>
            </a:r>
            <a:r>
              <a:rPr lang="ko-KR" altLang="en-US" dirty="0"/>
              <a:t> CEO='장사장';</a:t>
            </a:r>
          </a:p>
          <a:p>
            <a:r>
              <a:rPr lang="ko-KR" altLang="en-US" dirty="0" err="1"/>
              <a:t>update</a:t>
            </a:r>
            <a:r>
              <a:rPr lang="ko-KR" altLang="en-US" dirty="0"/>
              <a:t> 모기업 </a:t>
            </a:r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모기업명</a:t>
            </a:r>
            <a:r>
              <a:rPr lang="ko-KR" altLang="en-US" dirty="0"/>
              <a:t>='</a:t>
            </a:r>
            <a:r>
              <a:rPr lang="ko-KR" altLang="en-US" dirty="0" err="1"/>
              <a:t>ssg</a:t>
            </a:r>
            <a:r>
              <a:rPr lang="ko-KR" altLang="en-US" dirty="0"/>
              <a:t>' </a:t>
            </a:r>
            <a:r>
              <a:rPr lang="ko-KR" altLang="en-US" dirty="0" err="1"/>
              <a:t>where</a:t>
            </a:r>
            <a:r>
              <a:rPr lang="ko-KR" altLang="en-US" dirty="0"/>
              <a:t> CEO='장사장';</a:t>
            </a:r>
          </a:p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모기업 </a:t>
            </a:r>
            <a:r>
              <a:rPr lang="ko-KR" altLang="en-US" dirty="0" err="1"/>
              <a:t>where</a:t>
            </a:r>
            <a:r>
              <a:rPr lang="ko-KR" altLang="en-US" dirty="0"/>
              <a:t> CEO='장사장';</a:t>
            </a:r>
          </a:p>
          <a:p>
            <a:endParaRPr lang="ko-KR" altLang="en-US" dirty="0"/>
          </a:p>
          <a:p>
            <a:r>
              <a:rPr lang="ko-KR" altLang="en-US" dirty="0"/>
              <a:t>소주차회사의 </a:t>
            </a:r>
            <a:r>
              <a:rPr lang="ko-KR" altLang="en-US" dirty="0" err="1"/>
              <a:t>주차대수를</a:t>
            </a:r>
            <a:r>
              <a:rPr lang="ko-KR" altLang="en-US" dirty="0"/>
              <a:t> 3000으로 수정하기</a:t>
            </a:r>
          </a:p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주차회사</a:t>
            </a:r>
            <a:r>
              <a:rPr lang="ko-KR" altLang="en-US" dirty="0"/>
              <a:t>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주차회사명</a:t>
            </a:r>
            <a:r>
              <a:rPr lang="ko-KR" altLang="en-US" dirty="0"/>
              <a:t>='</a:t>
            </a:r>
            <a:r>
              <a:rPr lang="ko-KR" altLang="en-US" dirty="0" err="1"/>
              <a:t>소주차회사</a:t>
            </a:r>
            <a:r>
              <a:rPr lang="ko-KR" altLang="en-US" dirty="0"/>
              <a:t>';</a:t>
            </a:r>
          </a:p>
          <a:p>
            <a:r>
              <a:rPr lang="ko-KR" altLang="en-US" dirty="0" err="1"/>
              <a:t>update</a:t>
            </a:r>
            <a:r>
              <a:rPr lang="ko-KR" altLang="en-US" dirty="0"/>
              <a:t> </a:t>
            </a:r>
            <a:r>
              <a:rPr lang="ko-KR" altLang="en-US" dirty="0" err="1"/>
              <a:t>주차회사</a:t>
            </a:r>
            <a:r>
              <a:rPr lang="ko-KR" altLang="en-US" dirty="0"/>
              <a:t> </a:t>
            </a:r>
            <a:r>
              <a:rPr lang="ko-KR" altLang="en-US" dirty="0" err="1"/>
              <a:t>set</a:t>
            </a:r>
            <a:r>
              <a:rPr lang="ko-KR" altLang="en-US" dirty="0"/>
              <a:t> 주차대수=3000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주차회사명</a:t>
            </a:r>
            <a:r>
              <a:rPr lang="ko-KR" altLang="en-US" dirty="0"/>
              <a:t>='</a:t>
            </a:r>
            <a:r>
              <a:rPr lang="ko-KR" altLang="en-US" dirty="0" err="1"/>
              <a:t>소주차회사</a:t>
            </a:r>
            <a:r>
              <a:rPr lang="ko-KR" altLang="en-US" dirty="0"/>
              <a:t>';</a:t>
            </a:r>
          </a:p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주차회사</a:t>
            </a:r>
            <a:r>
              <a:rPr lang="ko-KR" altLang="en-US" dirty="0"/>
              <a:t>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주차회사명</a:t>
            </a:r>
            <a:r>
              <a:rPr lang="ko-KR" altLang="en-US" dirty="0"/>
              <a:t>='</a:t>
            </a:r>
            <a:r>
              <a:rPr lang="ko-KR" altLang="en-US" dirty="0" err="1"/>
              <a:t>소주차회사</a:t>
            </a:r>
            <a:r>
              <a:rPr lang="ko-KR" altLang="en-US" dirty="0"/>
              <a:t>';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445" y="1412761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DML UPDATE</a:t>
            </a:r>
            <a:endParaRPr lang="ko-KR" altLang="en-US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9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IMPLEMENTATION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026408" y="121768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백화점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values('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갤러리아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','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한화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','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청담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');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직원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values('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이사원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','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강남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',2645423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식당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values('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강남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',,'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강남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','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민영양사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');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주차회사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values(1000,'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중주차회사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');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모기업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values('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정사장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','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현대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');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브랜드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values('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샤넬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','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압구정점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');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매장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values(945,'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나이키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');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제품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values(4,548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고객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values('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함고객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',897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혜택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values('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요금할인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',7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정보이용안내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values('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직원관리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','www.r.com',5);</a:t>
            </a:r>
          </a:p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insert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into 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멤버쉽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values(121,11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부동산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values('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이중개인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',655454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부지주인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values('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진민혁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',975165-4515315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급식업체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values('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황사장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','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김영양사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',48641565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육아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values(25,2,'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서안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');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동아리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values(2000,'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맛집탐구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');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insert into 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제휴기업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values('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크루즈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','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한진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');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445" y="1412761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DML INSERT</a:t>
            </a:r>
            <a:endParaRPr lang="ko-KR" altLang="en-US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2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FD9E9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DIFFERENT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2" name="그림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74" y="1293811"/>
            <a:ext cx="7401390" cy="49160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28700" y="191708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초기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ER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다이어그램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PROS &amp; CONS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80226" y="2253744"/>
            <a:ext cx="22878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7D76D3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PROS</a:t>
            </a:r>
            <a:endParaRPr lang="ko-KR" altLang="en-US" sz="6600" dirty="0">
              <a:solidFill>
                <a:srgbClr val="7D76D3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5358" y="2272920"/>
            <a:ext cx="25442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7D76D3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CONS</a:t>
            </a:r>
            <a:endParaRPr lang="ko-KR" altLang="en-US" sz="6600" dirty="0">
              <a:solidFill>
                <a:srgbClr val="7D76D3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08826" y="3842581"/>
            <a:ext cx="2257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닭이 먼저일까</a:t>
            </a:r>
            <a:endParaRPr lang="en-US" altLang="ko-KR" sz="2400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달걀이 먼저일까</a:t>
            </a:r>
            <a:endParaRPr lang="en-US" altLang="ko-KR" sz="2400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다진 관계</a:t>
            </a:r>
            <a:endParaRPr lang="ko-KR" altLang="en-US" sz="24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4494" y="3103917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F69E82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VS</a:t>
            </a:r>
            <a:endParaRPr lang="ko-KR" altLang="en-US" sz="7200" dirty="0">
              <a:solidFill>
                <a:srgbClr val="F69E82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7697" y="3842581"/>
            <a:ext cx="4132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다수의 관계들을 </a:t>
            </a:r>
            <a:endParaRPr lang="en-US" altLang="ko-KR" sz="2400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en-US" altLang="ko-KR" sz="24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ER</a:t>
            </a:r>
            <a:r>
              <a:rPr lang="ko-KR" altLang="en-US" sz="24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모델로 간단히</a:t>
            </a:r>
            <a:endParaRPr lang="en-US" altLang="ko-KR" sz="2400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백화점에 치우치지 않은 스키마</a:t>
            </a:r>
            <a:endParaRPr lang="ko-KR" altLang="en-US" sz="2400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0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DIFFERENT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09" y="1181222"/>
            <a:ext cx="7107382" cy="52021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6266" y="1917083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 후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ER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다이어그램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33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>
                <a:solidFill>
                  <a:prstClr val="white"/>
                </a:solidFill>
                <a:cs typeface="맑은 고딕 Semilight" panose="020B0502040204020203" pitchFamily="50" charset="-127"/>
              </a:rPr>
              <a:t>R</a:t>
            </a:r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EQUIREMENTS ANALYSIS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90463" y="2035188"/>
            <a:ext cx="5463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백화점은 모기업에 의해 보유되고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위치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와 이름 정보를 가지고 있다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모기업은 기업명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CEO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 구성되어 있다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604" y="4565399"/>
            <a:ext cx="5356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백화점은 부동산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부지 주인과 임차 계약을 맺고 있다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</a:p>
          <a:p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부동산은 공인중개사 자격증 번호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와 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중개인으로 구성되어 있고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부지 주인은 이름과 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주민등록 번호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 구성되어 있다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87866" y="1166418"/>
            <a:ext cx="5043115" cy="2101335"/>
            <a:chOff x="3544330" y="335093"/>
            <a:chExt cx="4169175" cy="2101335"/>
          </a:xfrm>
        </p:grpSpPr>
        <p:sp>
          <p:nvSpPr>
            <p:cNvPr id="20" name="직사각형 19"/>
            <p:cNvSpPr/>
            <p:nvPr/>
          </p:nvSpPr>
          <p:spPr>
            <a:xfrm>
              <a:off x="6673137" y="888080"/>
              <a:ext cx="795747" cy="43951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백화점</a:t>
              </a:r>
              <a:endParaRPr lang="ko-KR" altLang="en-US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25284" y="1406886"/>
              <a:ext cx="795747" cy="43951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모기업</a:t>
              </a:r>
              <a:endParaRPr lang="ko-KR" altLang="en-US" sz="1200"/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5384897" y="1423633"/>
              <a:ext cx="1126527" cy="593917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보유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/>
            <p:cNvCxnSpPr>
              <a:stCxn id="22" idx="3"/>
              <a:endCxn id="20" idx="2"/>
            </p:cNvCxnSpPr>
            <p:nvPr/>
          </p:nvCxnSpPr>
          <p:spPr>
            <a:xfrm flipV="1">
              <a:off x="6511424" y="1327590"/>
              <a:ext cx="559588" cy="39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endCxn id="22" idx="1"/>
            </p:cNvCxnSpPr>
            <p:nvPr/>
          </p:nvCxnSpPr>
          <p:spPr>
            <a:xfrm>
              <a:off x="4921031" y="1624949"/>
              <a:ext cx="463866" cy="95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053243" y="613275"/>
              <a:ext cx="648994" cy="271916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CEO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544330" y="2194412"/>
              <a:ext cx="868434" cy="242016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smtClean="0">
                  <a:solidFill>
                    <a:sysClr val="windowText" lastClr="000000"/>
                  </a:solidFill>
                </a:rPr>
                <a:t>기업명</a:t>
              </a:r>
              <a:endParaRPr lang="ko-KR" altLang="en-US" sz="1100" u="sn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044127" y="1665528"/>
              <a:ext cx="669378" cy="256378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smtClean="0">
                  <a:solidFill>
                    <a:sysClr val="windowText" lastClr="000000"/>
                  </a:solidFill>
                </a:rPr>
                <a:t>이름</a:t>
              </a:r>
              <a:endParaRPr lang="ko-KR" altLang="en-US" sz="1100" u="sn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290331" y="335093"/>
              <a:ext cx="686248" cy="311888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위치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직선 연결선 28"/>
            <p:cNvCxnSpPr>
              <a:stCxn id="26" idx="0"/>
              <a:endCxn id="21" idx="2"/>
            </p:cNvCxnSpPr>
            <p:nvPr/>
          </p:nvCxnSpPr>
          <p:spPr>
            <a:xfrm flipV="1">
              <a:off x="3978548" y="1846396"/>
              <a:ext cx="544610" cy="348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5" idx="4"/>
              <a:endCxn id="21" idx="0"/>
            </p:cNvCxnSpPr>
            <p:nvPr/>
          </p:nvCxnSpPr>
          <p:spPr>
            <a:xfrm>
              <a:off x="4377740" y="885191"/>
              <a:ext cx="145418" cy="521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7" idx="0"/>
              <a:endCxn id="20" idx="2"/>
            </p:cNvCxnSpPr>
            <p:nvPr/>
          </p:nvCxnSpPr>
          <p:spPr>
            <a:xfrm flipH="1" flipV="1">
              <a:off x="7071011" y="1327590"/>
              <a:ext cx="307805" cy="337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7993" y="13629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97049" y="1479731"/>
              <a:ext cx="25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cxnSp>
        <p:nvCxnSpPr>
          <p:cNvPr id="56" name="직선 연결선 55"/>
          <p:cNvCxnSpPr>
            <a:stCxn id="28" idx="5"/>
            <a:endCxn id="20" idx="0"/>
          </p:cNvCxnSpPr>
          <p:nvPr/>
        </p:nvCxnSpPr>
        <p:spPr>
          <a:xfrm>
            <a:off x="10318016" y="1432631"/>
            <a:ext cx="235792" cy="28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8752222" y="4549296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부동산</a:t>
            </a:r>
            <a:endParaRPr lang="ko-KR" altLang="en-US" sz="1200"/>
          </a:p>
        </p:txBody>
      </p:sp>
      <p:sp>
        <p:nvSpPr>
          <p:cNvPr id="58" name="직사각형 57"/>
          <p:cNvSpPr/>
          <p:nvPr/>
        </p:nvSpPr>
        <p:spPr>
          <a:xfrm>
            <a:off x="6993866" y="4896138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부지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주인</a:t>
            </a:r>
            <a:endParaRPr lang="ko-KR" altLang="en-US" sz="1200" dirty="0"/>
          </a:p>
        </p:txBody>
      </p:sp>
      <p:sp>
        <p:nvSpPr>
          <p:cNvPr id="62" name="다이아몬드 61"/>
          <p:cNvSpPr/>
          <p:nvPr/>
        </p:nvSpPr>
        <p:spPr>
          <a:xfrm>
            <a:off x="8434121" y="5244532"/>
            <a:ext cx="1126527" cy="593917"/>
          </a:xfrm>
          <a:prstGeom prst="diamon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임차계약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8" name="직선 연결선 67"/>
          <p:cNvCxnSpPr>
            <a:stCxn id="62" idx="3"/>
            <a:endCxn id="148" idx="1"/>
          </p:cNvCxnSpPr>
          <p:nvPr/>
        </p:nvCxnSpPr>
        <p:spPr>
          <a:xfrm>
            <a:off x="9560648" y="5541491"/>
            <a:ext cx="767183" cy="3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7" idx="2"/>
            <a:endCxn id="62" idx="0"/>
          </p:cNvCxnSpPr>
          <p:nvPr/>
        </p:nvCxnSpPr>
        <p:spPr>
          <a:xfrm flipH="1">
            <a:off x="8997385" y="4988806"/>
            <a:ext cx="152711" cy="25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8" idx="3"/>
            <a:endCxn id="62" idx="1"/>
          </p:cNvCxnSpPr>
          <p:nvPr/>
        </p:nvCxnSpPr>
        <p:spPr>
          <a:xfrm>
            <a:off x="7789613" y="5115893"/>
            <a:ext cx="644508" cy="42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9912249" y="4229593"/>
            <a:ext cx="1378133" cy="51304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공인중개사 자격증 번호</a:t>
            </a:r>
            <a:endParaRPr lang="ko-KR" altLang="en-US" sz="1100" u="sng" dirty="0">
              <a:solidFill>
                <a:sysClr val="windowText" lastClr="000000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119041" y="3954631"/>
            <a:ext cx="878124" cy="32545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중개인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813106" y="4021269"/>
            <a:ext cx="1182576" cy="51304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주민등록 번호</a:t>
            </a:r>
            <a:endParaRPr lang="ko-KR" altLang="en-US" sz="1100" u="sng" dirty="0">
              <a:solidFill>
                <a:sysClr val="windowText" lastClr="000000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259545" y="4467382"/>
            <a:ext cx="679050" cy="36298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ysClr val="windowText" lastClr="000000"/>
                </a:solidFill>
              </a:rPr>
              <a:t>이름</a:t>
            </a:r>
            <a:endParaRPr lang="ko-KR" altLang="en-US" sz="1100">
              <a:solidFill>
                <a:sysClr val="windowText" lastClr="000000"/>
              </a:solidFill>
            </a:endParaRPr>
          </a:p>
        </p:txBody>
      </p:sp>
      <p:cxnSp>
        <p:nvCxnSpPr>
          <p:cNvPr id="84" name="직선 연결선 83"/>
          <p:cNvCxnSpPr>
            <a:stCxn id="81" idx="4"/>
            <a:endCxn id="58" idx="0"/>
          </p:cNvCxnSpPr>
          <p:nvPr/>
        </p:nvCxnSpPr>
        <p:spPr>
          <a:xfrm>
            <a:off x="6599070" y="4830371"/>
            <a:ext cx="792670" cy="65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80" idx="4"/>
            <a:endCxn id="58" idx="0"/>
          </p:cNvCxnSpPr>
          <p:nvPr/>
        </p:nvCxnSpPr>
        <p:spPr>
          <a:xfrm flipH="1">
            <a:off x="7391740" y="4534315"/>
            <a:ext cx="12654" cy="361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7" idx="4"/>
            <a:endCxn id="57" idx="0"/>
          </p:cNvCxnSpPr>
          <p:nvPr/>
        </p:nvCxnSpPr>
        <p:spPr>
          <a:xfrm>
            <a:off x="8558103" y="4280086"/>
            <a:ext cx="591993" cy="26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7" idx="3"/>
            <a:endCxn id="76" idx="2"/>
          </p:cNvCxnSpPr>
          <p:nvPr/>
        </p:nvCxnSpPr>
        <p:spPr>
          <a:xfrm flipV="1">
            <a:off x="9547969" y="4486116"/>
            <a:ext cx="364280" cy="28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7393458" y="5903723"/>
            <a:ext cx="931670" cy="32545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매매 금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96" name="직선 연결선 95"/>
          <p:cNvCxnSpPr>
            <a:stCxn id="95" idx="0"/>
            <a:endCxn id="62" idx="1"/>
          </p:cNvCxnSpPr>
          <p:nvPr/>
        </p:nvCxnSpPr>
        <p:spPr>
          <a:xfrm flipV="1">
            <a:off x="7859293" y="5541491"/>
            <a:ext cx="574828" cy="362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951101" y="51359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922805" y="4946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563534" y="53692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8" name="직사각형 147"/>
          <p:cNvSpPr/>
          <p:nvPr/>
        </p:nvSpPr>
        <p:spPr>
          <a:xfrm>
            <a:off x="10327831" y="5359081"/>
            <a:ext cx="962551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백화점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39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>
                <a:solidFill>
                  <a:prstClr val="white"/>
                </a:solidFill>
                <a:cs typeface="맑은 고딕 Semilight" panose="020B0502040204020203" pitchFamily="50" charset="-127"/>
              </a:rPr>
              <a:t>R</a:t>
            </a:r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EQUIREMENTS ANALYSIS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31498"/>
            <a:chOff x="563445" y="975065"/>
            <a:chExt cx="11091526" cy="5631498"/>
          </a:xfrm>
        </p:grpSpPr>
        <p:sp>
          <p:nvSpPr>
            <p:cNvPr id="8" name="직사각형 7"/>
            <p:cNvSpPr/>
            <p:nvPr/>
          </p:nvSpPr>
          <p:spPr>
            <a:xfrm>
              <a:off x="563445" y="992144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90463" y="2035188"/>
            <a:ext cx="5389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백화점의 매장에서 고객은 제품을 구매할 수 있다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매장은 위치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 방문자 수로 구성되어 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있고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고객은 고객 번호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와 이름으로 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구성되어 있고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제품은 제품 번호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),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제품 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수량으로 구성되어 있다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0825" y="4736592"/>
            <a:ext cx="539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백화점은 경쟁 기업과 경쟁한다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경쟁 기업은 매출과 주요 경쟁 분야와 이름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),</a:t>
            </a: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위치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경쟁 기업의 모기업으로 구성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되어 있다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8113" y="1235554"/>
            <a:ext cx="5193694" cy="2544369"/>
            <a:chOff x="6644016" y="2077914"/>
            <a:chExt cx="4927740" cy="2544369"/>
          </a:xfrm>
        </p:grpSpPr>
        <p:sp>
          <p:nvSpPr>
            <p:cNvPr id="49" name="직사각형 48"/>
            <p:cNvSpPr/>
            <p:nvPr/>
          </p:nvSpPr>
          <p:spPr>
            <a:xfrm>
              <a:off x="6644016" y="3668577"/>
              <a:ext cx="795747" cy="43951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백화점</a:t>
              </a:r>
              <a:endParaRPr lang="ko-KR" altLang="en-US" sz="12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009052" y="2783112"/>
              <a:ext cx="795747" cy="43951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제품</a:t>
              </a:r>
              <a:endParaRPr lang="ko-KR" altLang="en-US" sz="120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837525" y="3809712"/>
              <a:ext cx="795747" cy="43951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고객</a:t>
              </a:r>
              <a:endParaRPr lang="ko-KR" altLang="en-US" sz="12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801045" y="2603947"/>
              <a:ext cx="795747" cy="43951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매장</a:t>
              </a:r>
              <a:endParaRPr lang="ko-KR" altLang="en-US" sz="1200" dirty="0"/>
            </a:p>
          </p:txBody>
        </p:sp>
        <p:sp>
          <p:nvSpPr>
            <p:cNvPr id="59" name="다이아몬드 58"/>
            <p:cNvSpPr/>
            <p:nvPr/>
          </p:nvSpPr>
          <p:spPr>
            <a:xfrm>
              <a:off x="8412048" y="3148525"/>
              <a:ext cx="1126527" cy="593917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구매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66" name="직선 연결선 65"/>
            <p:cNvCxnSpPr>
              <a:stCxn id="59" idx="1"/>
              <a:endCxn id="50" idx="2"/>
            </p:cNvCxnSpPr>
            <p:nvPr/>
          </p:nvCxnSpPr>
          <p:spPr>
            <a:xfrm flipH="1" flipV="1">
              <a:off x="7406926" y="3222622"/>
              <a:ext cx="1005122" cy="222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1" idx="1"/>
              <a:endCxn id="59" idx="3"/>
            </p:cNvCxnSpPr>
            <p:nvPr/>
          </p:nvCxnSpPr>
          <p:spPr>
            <a:xfrm flipH="1" flipV="1">
              <a:off x="9538575" y="3445484"/>
              <a:ext cx="298950" cy="583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49" idx="3"/>
              <a:endCxn id="59" idx="1"/>
            </p:cNvCxnSpPr>
            <p:nvPr/>
          </p:nvCxnSpPr>
          <p:spPr>
            <a:xfrm flipV="1">
              <a:off x="7439763" y="3445484"/>
              <a:ext cx="972285" cy="442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/>
            <p:cNvSpPr/>
            <p:nvPr/>
          </p:nvSpPr>
          <p:spPr>
            <a:xfrm>
              <a:off x="7954696" y="2685878"/>
              <a:ext cx="734617" cy="513046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smtClean="0">
                  <a:solidFill>
                    <a:sysClr val="windowText" lastClr="000000"/>
                  </a:solidFill>
                </a:rPr>
                <a:t>제품  번호</a:t>
              </a:r>
              <a:endParaRPr lang="ko-KR" altLang="en-US" sz="1100" u="sn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10672164" y="3132826"/>
              <a:ext cx="734617" cy="513046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ysClr val="windowText" lastClr="000000"/>
                  </a:solidFill>
                </a:rPr>
                <a:t>방문자수</a:t>
              </a:r>
              <a:endParaRPr lang="ko-KR" altLang="en-US" sz="110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10195849" y="2077914"/>
              <a:ext cx="734617" cy="364797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smtClean="0">
                  <a:solidFill>
                    <a:sysClr val="windowText" lastClr="000000"/>
                  </a:solidFill>
                </a:rPr>
                <a:t>위치</a:t>
              </a:r>
              <a:endParaRPr lang="ko-KR" altLang="en-US" sz="1100" u="sn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10837140" y="4109237"/>
              <a:ext cx="734616" cy="513046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이름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7" name="직선 연결선 96"/>
            <p:cNvCxnSpPr>
              <a:stCxn id="51" idx="1"/>
              <a:endCxn id="127" idx="6"/>
            </p:cNvCxnSpPr>
            <p:nvPr/>
          </p:nvCxnSpPr>
          <p:spPr>
            <a:xfrm flipH="1">
              <a:off x="9672972" y="4029467"/>
              <a:ext cx="164553" cy="370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51" idx="3"/>
              <a:endCxn id="92" idx="2"/>
            </p:cNvCxnSpPr>
            <p:nvPr/>
          </p:nvCxnSpPr>
          <p:spPr>
            <a:xfrm>
              <a:off x="10633271" y="4029467"/>
              <a:ext cx="203869" cy="3362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52" idx="2"/>
              <a:endCxn id="90" idx="1"/>
            </p:cNvCxnSpPr>
            <p:nvPr/>
          </p:nvCxnSpPr>
          <p:spPr>
            <a:xfrm>
              <a:off x="10198919" y="3043457"/>
              <a:ext cx="580827" cy="1645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52" idx="0"/>
              <a:endCxn id="91" idx="4"/>
            </p:cNvCxnSpPr>
            <p:nvPr/>
          </p:nvCxnSpPr>
          <p:spPr>
            <a:xfrm flipV="1">
              <a:off x="10198919" y="2442711"/>
              <a:ext cx="364239" cy="161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87" idx="2"/>
              <a:endCxn id="50" idx="3"/>
            </p:cNvCxnSpPr>
            <p:nvPr/>
          </p:nvCxnSpPr>
          <p:spPr>
            <a:xfrm flipH="1">
              <a:off x="7804799" y="2942401"/>
              <a:ext cx="149897" cy="604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stCxn id="50" idx="0"/>
              <a:endCxn id="126" idx="4"/>
            </p:cNvCxnSpPr>
            <p:nvPr/>
          </p:nvCxnSpPr>
          <p:spPr>
            <a:xfrm flipH="1" flipV="1">
              <a:off x="7176195" y="2558887"/>
              <a:ext cx="230730" cy="2242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572721" y="3599470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48636" y="315429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554367" y="357884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</a:t>
              </a:r>
              <a:endParaRPr lang="ko-KR" altLang="en-US" dirty="0"/>
            </a:p>
          </p:txBody>
        </p:sp>
        <p:cxnSp>
          <p:nvCxnSpPr>
            <p:cNvPr id="125" name="직선 연결선 124"/>
            <p:cNvCxnSpPr>
              <a:stCxn id="52" idx="1"/>
              <a:endCxn id="59" idx="3"/>
            </p:cNvCxnSpPr>
            <p:nvPr/>
          </p:nvCxnSpPr>
          <p:spPr>
            <a:xfrm flipH="1">
              <a:off x="9538575" y="2823702"/>
              <a:ext cx="262471" cy="621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타원 125"/>
          <p:cNvSpPr/>
          <p:nvPr/>
        </p:nvSpPr>
        <p:spPr>
          <a:xfrm>
            <a:off x="6511705" y="1203481"/>
            <a:ext cx="734617" cy="51304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제품 수량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8775927" y="3227980"/>
            <a:ext cx="734617" cy="51304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고객 번호</a:t>
            </a:r>
            <a:endParaRPr lang="en-US" altLang="ko-KR" sz="1100" u="sng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484812" y="210044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318113" y="4295513"/>
            <a:ext cx="5269415" cy="1984527"/>
            <a:chOff x="4775877" y="658991"/>
            <a:chExt cx="5269415" cy="1984527"/>
          </a:xfrm>
        </p:grpSpPr>
        <p:sp>
          <p:nvSpPr>
            <p:cNvPr id="214" name="직사각형 213"/>
            <p:cNvSpPr/>
            <p:nvPr/>
          </p:nvSpPr>
          <p:spPr>
            <a:xfrm>
              <a:off x="4775877" y="1574425"/>
              <a:ext cx="795747" cy="43951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백화점</a:t>
              </a:r>
              <a:endParaRPr lang="ko-KR" altLang="en-US" sz="1200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8752436" y="1510466"/>
              <a:ext cx="795747" cy="43951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경쟁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기업</a:t>
              </a:r>
              <a:endParaRPr lang="ko-KR" altLang="en-US" sz="1200" dirty="0"/>
            </a:p>
          </p:txBody>
        </p:sp>
        <p:sp>
          <p:nvSpPr>
            <p:cNvPr id="217" name="다이아몬드 216"/>
            <p:cNvSpPr/>
            <p:nvPr/>
          </p:nvSpPr>
          <p:spPr>
            <a:xfrm>
              <a:off x="6635692" y="1589307"/>
              <a:ext cx="1072152" cy="593917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경쟁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8" name="직선 연결선 217"/>
            <p:cNvCxnSpPr>
              <a:stCxn id="214" idx="3"/>
              <a:endCxn id="217" idx="1"/>
            </p:cNvCxnSpPr>
            <p:nvPr/>
          </p:nvCxnSpPr>
          <p:spPr>
            <a:xfrm>
              <a:off x="5571624" y="1794180"/>
              <a:ext cx="1064068" cy="9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>
              <a:stCxn id="217" idx="3"/>
              <a:endCxn id="215" idx="2"/>
            </p:cNvCxnSpPr>
            <p:nvPr/>
          </p:nvCxnSpPr>
          <p:spPr>
            <a:xfrm>
              <a:off x="7707844" y="1886266"/>
              <a:ext cx="1442466" cy="63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타원 221"/>
            <p:cNvSpPr/>
            <p:nvPr/>
          </p:nvSpPr>
          <p:spPr>
            <a:xfrm>
              <a:off x="8718500" y="2437213"/>
              <a:ext cx="863618" cy="206305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모기업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3" name="타원 222"/>
            <p:cNvSpPr/>
            <p:nvPr/>
          </p:nvSpPr>
          <p:spPr>
            <a:xfrm>
              <a:off x="8592339" y="666922"/>
              <a:ext cx="677154" cy="238975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위치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7824555" y="658991"/>
              <a:ext cx="686727" cy="573752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ysClr val="windowText" lastClr="000000"/>
                  </a:solidFill>
                </a:rPr>
                <a:t>주요 경쟁 분야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6938368" y="1097892"/>
              <a:ext cx="734617" cy="244303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매출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9367290" y="998648"/>
              <a:ext cx="678002" cy="297085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smtClean="0">
                  <a:solidFill>
                    <a:sysClr val="windowText" lastClr="000000"/>
                  </a:solidFill>
                </a:rPr>
                <a:t>이름</a:t>
              </a:r>
              <a:endParaRPr lang="ko-KR" altLang="en-US" sz="1100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4" name="직선 연결선 233"/>
            <p:cNvCxnSpPr>
              <a:stCxn id="222" idx="0"/>
              <a:endCxn id="215" idx="2"/>
            </p:cNvCxnSpPr>
            <p:nvPr/>
          </p:nvCxnSpPr>
          <p:spPr>
            <a:xfrm flipV="1">
              <a:off x="9150309" y="1949976"/>
              <a:ext cx="1" cy="487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>
              <a:stCxn id="228" idx="2"/>
              <a:endCxn id="215" idx="0"/>
            </p:cNvCxnSpPr>
            <p:nvPr/>
          </p:nvCxnSpPr>
          <p:spPr>
            <a:xfrm flipH="1">
              <a:off x="9150310" y="1147191"/>
              <a:ext cx="216980" cy="363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15" idx="0"/>
              <a:endCxn id="223" idx="4"/>
            </p:cNvCxnSpPr>
            <p:nvPr/>
          </p:nvCxnSpPr>
          <p:spPr>
            <a:xfrm flipH="1" flipV="1">
              <a:off x="8930916" y="905897"/>
              <a:ext cx="219394" cy="6045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15" idx="1"/>
              <a:endCxn id="226" idx="6"/>
            </p:cNvCxnSpPr>
            <p:nvPr/>
          </p:nvCxnSpPr>
          <p:spPr>
            <a:xfrm flipH="1" flipV="1">
              <a:off x="7672985" y="1220044"/>
              <a:ext cx="1079451" cy="5101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15" idx="0"/>
              <a:endCxn id="225" idx="4"/>
            </p:cNvCxnSpPr>
            <p:nvPr/>
          </p:nvCxnSpPr>
          <p:spPr>
            <a:xfrm flipH="1" flipV="1">
              <a:off x="8167919" y="1232743"/>
              <a:ext cx="982391" cy="2777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8061854" y="1764468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641735" y="1686860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7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i="1" dirty="0">
                <a:solidFill>
                  <a:prstClr val="white"/>
                </a:solidFill>
                <a:cs typeface="맑은 고딕 Semilight" panose="020B0502040204020203" pitchFamily="50" charset="-127"/>
              </a:rPr>
              <a:t>R</a:t>
            </a:r>
            <a:r>
              <a:rPr lang="en-US" altLang="ko-KR" sz="2400" b="1" i="1" dirty="0" smtClean="0">
                <a:solidFill>
                  <a:prstClr val="white"/>
                </a:solidFill>
                <a:cs typeface="맑은 고딕 Semilight" panose="020B0502040204020203" pitchFamily="50" charset="-127"/>
              </a:rPr>
              <a:t>EQUIREMENTS ANALYSIS</a:t>
            </a:r>
            <a:endParaRPr lang="en-US" altLang="ko-KR" sz="2400" b="1" i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06209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90825" y="2031740"/>
            <a:ext cx="538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직원은 백화점에 고용 되어있고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이름과 직원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번호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 구성되어 있다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960" y="4480576"/>
            <a:ext cx="5395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직원은 사이트를 통해 커뮤니티를 형성하고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IT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회사가 사이트를 관리한다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사이트는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ID(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와 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직원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번</a:t>
            </a:r>
            <a:r>
              <a:rPr lang="ko-KR" altLang="en-US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의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정보를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갖고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있다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IT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회사는 기업명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고유함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),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위치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대표자</a:t>
            </a:r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endParaRPr lang="en-US" altLang="ko-KR" dirty="0" smtClean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업무명으로 </a:t>
            </a:r>
            <a:r>
              <a:rPr lang="ko-KR" altLang="ko-KR" dirty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구성되어 있다</a:t>
            </a:r>
            <a:r>
              <a:rPr lang="en-US" altLang="ko-KR" dirty="0" smtClean="0">
                <a:solidFill>
                  <a:srgbClr val="282F3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solidFill>
                <a:srgbClr val="282F3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983101" y="2485577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백화점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7088353" y="2476264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직원</a:t>
            </a:r>
            <a:endParaRPr lang="ko-KR" altLang="en-US" sz="1200" dirty="0"/>
          </a:p>
        </p:txBody>
      </p:sp>
      <p:sp>
        <p:nvSpPr>
          <p:cNvPr id="52" name="다이아몬드 51"/>
          <p:cNvSpPr/>
          <p:nvPr/>
        </p:nvSpPr>
        <p:spPr>
          <a:xfrm>
            <a:off x="8201668" y="2433828"/>
            <a:ext cx="1001154" cy="524381"/>
          </a:xfrm>
          <a:prstGeom prst="diamon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고용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>
            <a:stCxn id="49" idx="1"/>
            <a:endCxn id="52" idx="3"/>
          </p:cNvCxnSpPr>
          <p:nvPr/>
        </p:nvCxnSpPr>
        <p:spPr>
          <a:xfrm flipH="1" flipV="1">
            <a:off x="9202822" y="2696019"/>
            <a:ext cx="780279" cy="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2" idx="1"/>
            <a:endCxn id="51" idx="3"/>
          </p:cNvCxnSpPr>
          <p:nvPr/>
        </p:nvCxnSpPr>
        <p:spPr>
          <a:xfrm flipH="1">
            <a:off x="7884100" y="2696019"/>
            <a:ext cx="317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7116742" y="1418925"/>
            <a:ext cx="660540" cy="39556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이름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383833" y="1974401"/>
            <a:ext cx="734617" cy="44578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직원 번호</a:t>
            </a:r>
            <a:endParaRPr lang="ko-KR" altLang="en-US" sz="11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직선 연결선 64"/>
          <p:cNvCxnSpPr>
            <a:stCxn id="61" idx="5"/>
            <a:endCxn id="51" idx="0"/>
          </p:cNvCxnSpPr>
          <p:nvPr/>
        </p:nvCxnSpPr>
        <p:spPr>
          <a:xfrm>
            <a:off x="7010868" y="2354906"/>
            <a:ext cx="475359" cy="121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0" idx="4"/>
            <a:endCxn id="51" idx="0"/>
          </p:cNvCxnSpPr>
          <p:nvPr/>
        </p:nvCxnSpPr>
        <p:spPr>
          <a:xfrm>
            <a:off x="7447012" y="1814485"/>
            <a:ext cx="39215" cy="66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200504" y="25354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928688" y="250206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9726841" y="4098561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직원</a:t>
            </a:r>
            <a:endParaRPr lang="ko-KR" altLang="en-US" sz="1200"/>
          </a:p>
        </p:txBody>
      </p:sp>
      <p:sp>
        <p:nvSpPr>
          <p:cNvPr id="91" name="직사각형 90"/>
          <p:cNvSpPr/>
          <p:nvPr/>
        </p:nvSpPr>
        <p:spPr>
          <a:xfrm>
            <a:off x="6575626" y="4950466"/>
            <a:ext cx="737284" cy="403367"/>
          </a:xfrm>
          <a:prstGeom prst="rect">
            <a:avLst/>
          </a:prstGeom>
          <a:ln w="50800" cmpd="dbl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사이트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200" dirty="0"/>
          </a:p>
        </p:txBody>
      </p:sp>
      <p:sp>
        <p:nvSpPr>
          <p:cNvPr id="92" name="직사각형 91"/>
          <p:cNvSpPr/>
          <p:nvPr/>
        </p:nvSpPr>
        <p:spPr>
          <a:xfrm>
            <a:off x="9714114" y="5899182"/>
            <a:ext cx="795747" cy="4395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IT</a:t>
            </a:r>
            <a:r>
              <a:rPr lang="ko-KR" altLang="en-US" sz="1200" dirty="0" smtClean="0"/>
              <a:t>회사</a:t>
            </a:r>
            <a:endParaRPr lang="ko-KR" altLang="en-US" sz="1200" dirty="0"/>
          </a:p>
        </p:txBody>
      </p:sp>
      <p:sp>
        <p:nvSpPr>
          <p:cNvPr id="93" name="다이아몬드 92"/>
          <p:cNvSpPr/>
          <p:nvPr/>
        </p:nvSpPr>
        <p:spPr>
          <a:xfrm>
            <a:off x="8023012" y="4434436"/>
            <a:ext cx="996129" cy="477678"/>
          </a:xfrm>
          <a:prstGeom prst="diamond">
            <a:avLst/>
          </a:prstGeom>
          <a:solidFill>
            <a:schemeClr val="bg1"/>
          </a:solidFill>
          <a:ln w="44450" cmpd="dbl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커뮤니티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다이아몬드 93"/>
          <p:cNvSpPr/>
          <p:nvPr/>
        </p:nvSpPr>
        <p:spPr>
          <a:xfrm>
            <a:off x="8712570" y="5127029"/>
            <a:ext cx="1126527" cy="593917"/>
          </a:xfrm>
          <a:prstGeom prst="diamon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/>
          <p:cNvCxnSpPr>
            <a:stCxn id="92" idx="1"/>
            <a:endCxn id="94" idx="2"/>
          </p:cNvCxnSpPr>
          <p:nvPr/>
        </p:nvCxnSpPr>
        <p:spPr>
          <a:xfrm flipH="1" flipV="1">
            <a:off x="9275834" y="5720946"/>
            <a:ext cx="438280" cy="39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4" idx="1"/>
            <a:endCxn id="91" idx="3"/>
          </p:cNvCxnSpPr>
          <p:nvPr/>
        </p:nvCxnSpPr>
        <p:spPr>
          <a:xfrm flipH="1" flipV="1">
            <a:off x="7312910" y="5152150"/>
            <a:ext cx="1399660" cy="271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1"/>
            <a:endCxn id="93" idx="3"/>
          </p:cNvCxnSpPr>
          <p:nvPr/>
        </p:nvCxnSpPr>
        <p:spPr>
          <a:xfrm flipH="1">
            <a:off x="9019141" y="4318316"/>
            <a:ext cx="707700" cy="35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3" idx="1"/>
            <a:endCxn id="91" idx="0"/>
          </p:cNvCxnSpPr>
          <p:nvPr/>
        </p:nvCxnSpPr>
        <p:spPr>
          <a:xfrm flipH="1">
            <a:off x="6944268" y="4673275"/>
            <a:ext cx="1078744" cy="277191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9696364" y="5516071"/>
            <a:ext cx="972803" cy="28338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업무명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0684241" y="5598320"/>
            <a:ext cx="897559" cy="28210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대표자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8267721" y="6017598"/>
            <a:ext cx="698271" cy="28338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위치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8094912" y="5582399"/>
            <a:ext cx="852331" cy="31535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>
                <a:solidFill>
                  <a:sysClr val="windowText" lastClr="000000"/>
                </a:solidFill>
              </a:rPr>
              <a:t>기업명</a:t>
            </a:r>
            <a:endParaRPr lang="ko-KR" altLang="en-US" sz="1100" u="sng" dirty="0">
              <a:solidFill>
                <a:sysClr val="windowText" lastClr="000000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6629657" y="5790831"/>
            <a:ext cx="524179" cy="26947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ID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11" name="직선 연결선 110"/>
          <p:cNvCxnSpPr>
            <a:stCxn id="91" idx="2"/>
            <a:endCxn id="110" idx="0"/>
          </p:cNvCxnSpPr>
          <p:nvPr/>
        </p:nvCxnSpPr>
        <p:spPr>
          <a:xfrm flipH="1">
            <a:off x="6891747" y="5353833"/>
            <a:ext cx="52521" cy="43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92" idx="1"/>
            <a:endCxn id="109" idx="5"/>
          </p:cNvCxnSpPr>
          <p:nvPr/>
        </p:nvCxnSpPr>
        <p:spPr>
          <a:xfrm flipH="1" flipV="1">
            <a:off x="8822422" y="5851575"/>
            <a:ext cx="891692" cy="26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08" idx="6"/>
            <a:endCxn id="92" idx="1"/>
          </p:cNvCxnSpPr>
          <p:nvPr/>
        </p:nvCxnSpPr>
        <p:spPr>
          <a:xfrm flipV="1">
            <a:off x="8965992" y="6118937"/>
            <a:ext cx="748122" cy="40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7" idx="4"/>
            <a:endCxn id="92" idx="3"/>
          </p:cNvCxnSpPr>
          <p:nvPr/>
        </p:nvCxnSpPr>
        <p:spPr>
          <a:xfrm flipH="1">
            <a:off x="10509861" y="5880427"/>
            <a:ext cx="623160" cy="23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06" idx="4"/>
            <a:endCxn id="92" idx="0"/>
          </p:cNvCxnSpPr>
          <p:nvPr/>
        </p:nvCxnSpPr>
        <p:spPr>
          <a:xfrm flipH="1">
            <a:off x="10111988" y="5799456"/>
            <a:ext cx="70778" cy="99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0" idx="4"/>
            <a:endCxn id="110" idx="4"/>
          </p:cNvCxnSpPr>
          <p:nvPr/>
        </p:nvCxnSpPr>
        <p:spPr>
          <a:xfrm>
            <a:off x="6891747" y="60603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329658" y="56804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555611" y="507533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9231965" y="427620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7580106" y="45649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00" name="직선 연결선 199"/>
          <p:cNvCxnSpPr/>
          <p:nvPr/>
        </p:nvCxnSpPr>
        <p:spPr>
          <a:xfrm>
            <a:off x="6764513" y="6013928"/>
            <a:ext cx="254468" cy="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2985</Words>
  <Application>Microsoft Office PowerPoint</Application>
  <PresentationFormat>와이드스크린</PresentationFormat>
  <Paragraphs>1737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8" baseType="lpstr">
      <vt:lpstr>KoPub돋움체 Bold</vt:lpstr>
      <vt:lpstr>제주고딕</vt:lpstr>
      <vt:lpstr>맑은 고딕</vt:lpstr>
      <vt:lpstr>나눔바른펜</vt:lpstr>
      <vt:lpstr>맑은 고딕 Semilight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권신영</cp:lastModifiedBy>
  <cp:revision>86</cp:revision>
  <dcterms:created xsi:type="dcterms:W3CDTF">2017-04-20T07:21:04Z</dcterms:created>
  <dcterms:modified xsi:type="dcterms:W3CDTF">2017-06-01T15:12:06Z</dcterms:modified>
</cp:coreProperties>
</file>