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Oswald" panose="020B0604020202020204" charset="0"/>
      <p:regular r:id="rId39"/>
      <p:bold r:id="rId40"/>
    </p:embeddedFont>
    <p:embeddedFont>
      <p:font typeface="Source Code Pr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e8c5f0d72_1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e8c5f0d72_1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e8c5f0d72_1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e8c5f0d72_1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e8c5f0d72_6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e8c5f0d72_6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e8c5f0d72_6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e8c5f0d72_6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Rofl Sean Curly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e8c5f0d72_6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e8c5f0d72_6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need a new survey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e8c5f0d72_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e8c5f0d72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e8c5f0d72_1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e8c5f0d72_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e8c5f0d72_17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e8c5f0d72_1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e8c5f0d72_17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e8c5f0d72_1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e8c5f0d72_17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e8c5f0d72_1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e8c5f0d72_6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e8c5f0d72_6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e8c5f0d72_17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e8c5f0d72_17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e8c5f0d72_17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e8c5f0d72_17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e8c5f0d72_6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e8c5f0d72_6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e8c5f0d72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e8c5f0d72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e8c5f0d72_1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e8c5f0d72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e8c5f0d72_9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e8c5f0d72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e8c5f0d72_6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e8c5f0d72_6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e8c5f0d72_6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e8c5f0d72_6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e8c5f0d72_6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e8c5f0d72_6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e8c5f0d72_6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e8c5f0d72_6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USER STORIES FALL INTO “MUST HAVE” CATEGORY, BC WE HAVEN’T THOUGHT OF ANY “EXCITERS”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e8c5f0d72_1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e8c5f0d72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value proposition? (from quickpik)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e8c5f0d72_6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e8c5f0d72_6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e8c5f0d72_5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e8c5f0d72_5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e8c5f0d72_5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e8c5f0d72_5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e8c5f0d72_6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e8c5f0d72_6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60 STORY POINTS COMPLETED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e8c5f0d72_5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e8c5f0d72_5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e8c5f0d72_6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e8c5f0d72_6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e8c5f0d72_1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e8c5f0d72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e8c5f0d72_5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e8c5f0d72_5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DON’T KNOW WHERE THIS SLIDE SHOULD GO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8c5f0d72_6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8c5f0d72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Possible: review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e8c5f0d72_6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e8c5f0d72_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Domain knowledge of the campus; first to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e8c5f0d72_6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e8c5f0d72_6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Behavioral: Those having trouble in class, </a:t>
            </a:r>
            <a:endParaRPr/>
          </a:p>
          <a:p>
            <a:pPr marL="0" lvl="0" indent="0" algn="l" rtl="0">
              <a:spcBef>
                <a:spcPts val="0"/>
              </a:spcBef>
              <a:spcAft>
                <a:spcPts val="0"/>
              </a:spcAft>
              <a:buNone/>
            </a:pPr>
            <a:r>
              <a:rPr lang="en"/>
              <a:t>Buyer Power: Students wants to find someone to study with in a convenient time and location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e8c5f0d72_6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e8c5f0d72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8c5f0d72_1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8c5f0d72_1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rgbClr val="C9DAF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Educational_technolog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s://en.wikipedia.org/wiki/Online_tutoring" TargetMode="External"/><Relationship Id="rId4" Type="http://schemas.openxmlformats.org/officeDocument/2006/relationships/hyperlink" Target="https://en.wikipedia.org/wiki/Educato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smartinsights.com/social-media-marketing/social-media-strategy/new-global-social-media-research/"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www.bizzsmartz.com/how-big-is-mobile-app-industry/" TargetMode="External"/><Relationship Id="rId4" Type="http://schemas.openxmlformats.org/officeDocument/2006/relationships/hyperlink" Target="http://techcrunch.com/2011/03/03/ask-around-ap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StudiBuddi</a:t>
            </a:r>
            <a:endParaRPr>
              <a:solidFill>
                <a:srgbClr val="000000"/>
              </a:solidFill>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rPr>
              <a:t>Sprint 0</a:t>
            </a:r>
            <a:endParaRPr sz="3000">
              <a:solidFill>
                <a:schemeClr val="dk1"/>
              </a:solidFill>
            </a:endParaRPr>
          </a:p>
          <a:p>
            <a:pPr marL="0" lvl="0" indent="0" algn="l" rtl="0">
              <a:spcBef>
                <a:spcPts val="0"/>
              </a:spcBef>
              <a:spcAft>
                <a:spcPts val="0"/>
              </a:spcAft>
              <a:buClr>
                <a:schemeClr val="dk1"/>
              </a:buClr>
              <a:buSzPts val="1100"/>
              <a:buFont typeface="Arial"/>
              <a:buNone/>
            </a:pPr>
            <a:endParaRPr sz="3000">
              <a:solidFill>
                <a:schemeClr val="dk1"/>
              </a:solidFill>
            </a:endParaRPr>
          </a:p>
          <a:p>
            <a:pPr marL="0" lvl="0" indent="0" algn="ctr" rtl="0">
              <a:spcBef>
                <a:spcPts val="0"/>
              </a:spcBef>
              <a:spcAft>
                <a:spcPts val="0"/>
              </a:spcAft>
              <a:buNone/>
            </a:pPr>
            <a:r>
              <a:rPr lang="en" sz="1800">
                <a:solidFill>
                  <a:srgbClr val="000000"/>
                </a:solidFill>
              </a:rPr>
              <a:t>Piratez</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Opportunities</a:t>
            </a:r>
            <a:endParaRPr/>
          </a:p>
        </p:txBody>
      </p:sp>
      <p:sp>
        <p:nvSpPr>
          <p:cNvPr id="117" name="Google Shape;117;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application could be expanded to other departments, we are using the CECS department as our small sample size</a:t>
            </a:r>
            <a:endParaRPr/>
          </a:p>
          <a:p>
            <a:pPr marL="457200" lvl="0" indent="-342900" algn="l" rtl="0">
              <a:spcBef>
                <a:spcPts val="0"/>
              </a:spcBef>
              <a:spcAft>
                <a:spcPts val="0"/>
              </a:spcAft>
              <a:buSzPts val="1800"/>
              <a:buChar char="●"/>
            </a:pPr>
            <a:r>
              <a:rPr lang="en"/>
              <a:t>After integrating to other departments, we can expand this to other universities</a:t>
            </a:r>
            <a:endParaRPr/>
          </a:p>
          <a:p>
            <a:pPr marL="457200" lvl="0" indent="-342900" algn="l" rtl="0">
              <a:spcBef>
                <a:spcPts val="0"/>
              </a:spcBef>
              <a:spcAft>
                <a:spcPts val="0"/>
              </a:spcAft>
              <a:buSzPts val="1800"/>
              <a:buChar char="●"/>
            </a:pPr>
            <a:r>
              <a:rPr lang="en"/>
              <a:t>The use of machine learning when suggesting locations for students to study together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Threats</a:t>
            </a:r>
            <a:endParaRPr/>
          </a:p>
        </p:txBody>
      </p:sp>
      <p:sp>
        <p:nvSpPr>
          <p:cNvPr id="123" name="Google Shape;123;p2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Quizlet is an app that many college students use to study and the amount of time and it easy for students to know what they do and do not understand about a topic in their class</a:t>
            </a:r>
            <a:endParaRPr/>
          </a:p>
          <a:p>
            <a:pPr marL="457200" lvl="0" indent="-342900" algn="l" rtl="0">
              <a:spcBef>
                <a:spcPts val="0"/>
              </a:spcBef>
              <a:spcAft>
                <a:spcPts val="0"/>
              </a:spcAft>
              <a:buSzPts val="1800"/>
              <a:buChar char="●"/>
            </a:pPr>
            <a:r>
              <a:rPr lang="en"/>
              <a:t>Shy students may not find the app approachable if they need help but are not able to reach out and ask for help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Justina Pickle, The Shy Student</a:t>
            </a:r>
            <a:endParaRPr/>
          </a:p>
        </p:txBody>
      </p:sp>
      <p:sp>
        <p:nvSpPr>
          <p:cNvPr id="129" name="Google Shape;129;p24"/>
          <p:cNvSpPr txBox="1">
            <a:spLocks noGrp="1"/>
          </p:cNvSpPr>
          <p:nvPr>
            <p:ph type="body" idx="1"/>
          </p:nvPr>
        </p:nvSpPr>
        <p:spPr>
          <a:xfrm>
            <a:off x="1872800" y="1152475"/>
            <a:ext cx="6959700" cy="38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Personal Background</a:t>
            </a:r>
            <a:endParaRPr sz="1400" b="1"/>
          </a:p>
          <a:p>
            <a:pPr marL="914400" lvl="0" indent="-317500" algn="l" rtl="0">
              <a:spcBef>
                <a:spcPts val="1600"/>
              </a:spcBef>
              <a:spcAft>
                <a:spcPts val="0"/>
              </a:spcAft>
              <a:buSzPts val="1400"/>
              <a:buChar char="●"/>
            </a:pPr>
            <a:r>
              <a:rPr lang="en" sz="1400"/>
              <a:t>20 Years old</a:t>
            </a:r>
            <a:endParaRPr sz="1400"/>
          </a:p>
          <a:p>
            <a:pPr marL="914400" lvl="0" indent="-317500" algn="l" rtl="0">
              <a:spcBef>
                <a:spcPts val="0"/>
              </a:spcBef>
              <a:spcAft>
                <a:spcPts val="0"/>
              </a:spcAft>
              <a:buSzPts val="1400"/>
              <a:buChar char="●"/>
            </a:pPr>
            <a:r>
              <a:rPr lang="en" sz="1400"/>
              <a:t>Full time student</a:t>
            </a:r>
            <a:endParaRPr sz="1400"/>
          </a:p>
          <a:p>
            <a:pPr marL="914400" lvl="0" indent="-317500" algn="l" rtl="0">
              <a:spcBef>
                <a:spcPts val="0"/>
              </a:spcBef>
              <a:spcAft>
                <a:spcPts val="0"/>
              </a:spcAft>
              <a:buSzPts val="1400"/>
              <a:buChar char="●"/>
            </a:pPr>
            <a:r>
              <a:rPr lang="en" sz="1400"/>
              <a:t>Part time job</a:t>
            </a:r>
            <a:endParaRPr sz="1400"/>
          </a:p>
          <a:p>
            <a:pPr marL="0" lvl="0" indent="0" algn="l" rtl="0">
              <a:spcBef>
                <a:spcPts val="1600"/>
              </a:spcBef>
              <a:spcAft>
                <a:spcPts val="0"/>
              </a:spcAft>
              <a:buNone/>
            </a:pPr>
            <a:r>
              <a:rPr lang="en" sz="1400" b="1"/>
              <a:t>Lifestyle</a:t>
            </a:r>
            <a:endParaRPr sz="1400" b="1"/>
          </a:p>
          <a:p>
            <a:pPr marL="914400" lvl="0" indent="-317500" algn="l" rtl="0">
              <a:spcBef>
                <a:spcPts val="1600"/>
              </a:spcBef>
              <a:spcAft>
                <a:spcPts val="0"/>
              </a:spcAft>
              <a:buSzPts val="1400"/>
              <a:buChar char="●"/>
            </a:pPr>
            <a:r>
              <a:rPr lang="en" sz="1400"/>
              <a:t>Has class every morning Monday - Friday</a:t>
            </a:r>
            <a:endParaRPr sz="1400"/>
          </a:p>
          <a:p>
            <a:pPr marL="914400" lvl="0" indent="-317500" algn="l" rtl="0">
              <a:spcBef>
                <a:spcPts val="0"/>
              </a:spcBef>
              <a:spcAft>
                <a:spcPts val="0"/>
              </a:spcAft>
              <a:buSzPts val="1400"/>
              <a:buChar char="●"/>
            </a:pPr>
            <a:r>
              <a:rPr lang="en" sz="1400"/>
              <a:t>Can only study in the afternoon</a:t>
            </a:r>
            <a:endParaRPr sz="1400"/>
          </a:p>
          <a:p>
            <a:pPr marL="0" lvl="0" indent="0" algn="l" rtl="0">
              <a:spcBef>
                <a:spcPts val="1600"/>
              </a:spcBef>
              <a:spcAft>
                <a:spcPts val="0"/>
              </a:spcAft>
              <a:buNone/>
            </a:pPr>
            <a:r>
              <a:rPr lang="en" sz="1400" b="1"/>
              <a:t>Challenges</a:t>
            </a:r>
            <a:endParaRPr sz="1400" b="1"/>
          </a:p>
          <a:p>
            <a:pPr marL="914400" lvl="0" indent="-317500" algn="l" rtl="0">
              <a:spcBef>
                <a:spcPts val="1600"/>
              </a:spcBef>
              <a:spcAft>
                <a:spcPts val="0"/>
              </a:spcAft>
              <a:buSzPts val="1400"/>
              <a:buChar char="●"/>
            </a:pPr>
            <a:r>
              <a:rPr lang="en" sz="1400"/>
              <a:t>Doesn’t have friends to study with</a:t>
            </a:r>
            <a:endParaRPr sz="1400"/>
          </a:p>
          <a:p>
            <a:pPr marL="914400" lvl="0" indent="-317500" algn="l" rtl="0">
              <a:spcBef>
                <a:spcPts val="0"/>
              </a:spcBef>
              <a:spcAft>
                <a:spcPts val="0"/>
              </a:spcAft>
              <a:buSzPts val="1400"/>
              <a:buChar char="●"/>
            </a:pPr>
            <a:r>
              <a:rPr lang="en" sz="1400"/>
              <a:t>Scared to approach new people</a:t>
            </a:r>
            <a:endParaRPr sz="1400"/>
          </a:p>
          <a:p>
            <a:pPr marL="914400" lvl="0" indent="-317500" algn="l" rtl="0">
              <a:spcBef>
                <a:spcPts val="0"/>
              </a:spcBef>
              <a:spcAft>
                <a:spcPts val="0"/>
              </a:spcAft>
              <a:buSzPts val="1400"/>
              <a:buChar char="●"/>
            </a:pPr>
            <a:r>
              <a:rPr lang="en" sz="1400"/>
              <a:t>Too shy to go to professor’s office hours</a:t>
            </a:r>
            <a:endParaRPr sz="1400"/>
          </a:p>
        </p:txBody>
      </p:sp>
      <p:pic>
        <p:nvPicPr>
          <p:cNvPr id="130" name="Google Shape;130;p24"/>
          <p:cNvPicPr preferRelativeResize="0"/>
          <p:nvPr/>
        </p:nvPicPr>
        <p:blipFill>
          <a:blip r:embed="rId3">
            <a:alphaModFix/>
          </a:blip>
          <a:stretch>
            <a:fillRect/>
          </a:stretch>
        </p:blipFill>
        <p:spPr>
          <a:xfrm>
            <a:off x="50400" y="1416250"/>
            <a:ext cx="1822399" cy="2732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Sean Curly, The New Student </a:t>
            </a:r>
            <a:endParaRPr/>
          </a:p>
        </p:txBody>
      </p:sp>
      <p:sp>
        <p:nvSpPr>
          <p:cNvPr id="136" name="Google Shape;136;p25"/>
          <p:cNvSpPr txBox="1">
            <a:spLocks noGrp="1"/>
          </p:cNvSpPr>
          <p:nvPr>
            <p:ph type="body" idx="1"/>
          </p:nvPr>
        </p:nvSpPr>
        <p:spPr>
          <a:xfrm>
            <a:off x="2109350" y="1193400"/>
            <a:ext cx="6960600" cy="39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Personal Background</a:t>
            </a:r>
            <a:endParaRPr sz="1400" b="1"/>
          </a:p>
          <a:p>
            <a:pPr marL="914400" lvl="0" indent="-317500" algn="l" rtl="0">
              <a:spcBef>
                <a:spcPts val="1600"/>
              </a:spcBef>
              <a:spcAft>
                <a:spcPts val="0"/>
              </a:spcAft>
              <a:buSzPts val="1400"/>
              <a:buChar char="●"/>
            </a:pPr>
            <a:r>
              <a:rPr lang="en" sz="1400"/>
              <a:t>18 Years old</a:t>
            </a:r>
            <a:endParaRPr sz="1400"/>
          </a:p>
          <a:p>
            <a:pPr marL="914400" lvl="0" indent="-317500" algn="l" rtl="0">
              <a:spcBef>
                <a:spcPts val="0"/>
              </a:spcBef>
              <a:spcAft>
                <a:spcPts val="0"/>
              </a:spcAft>
              <a:buSzPts val="1400"/>
              <a:buChar char="●"/>
            </a:pPr>
            <a:r>
              <a:rPr lang="en" sz="1400"/>
              <a:t>Full time Student</a:t>
            </a:r>
            <a:endParaRPr sz="1400"/>
          </a:p>
          <a:p>
            <a:pPr marL="914400" lvl="0" indent="-317500" algn="l" rtl="0">
              <a:spcBef>
                <a:spcPts val="0"/>
              </a:spcBef>
              <a:spcAft>
                <a:spcPts val="0"/>
              </a:spcAft>
              <a:buSzPts val="1400"/>
              <a:buChar char="●"/>
            </a:pPr>
            <a:r>
              <a:rPr lang="en" sz="1400"/>
              <a:t>Transferred from a community college</a:t>
            </a:r>
            <a:endParaRPr sz="1400"/>
          </a:p>
          <a:p>
            <a:pPr marL="0" lvl="0" indent="0" algn="l" rtl="0">
              <a:spcBef>
                <a:spcPts val="1600"/>
              </a:spcBef>
              <a:spcAft>
                <a:spcPts val="0"/>
              </a:spcAft>
              <a:buNone/>
            </a:pPr>
            <a:r>
              <a:rPr lang="en" sz="1400" b="1"/>
              <a:t>Lifestyle</a:t>
            </a:r>
            <a:endParaRPr sz="1400" b="1"/>
          </a:p>
          <a:p>
            <a:pPr marL="914400" lvl="0" indent="-317500" algn="l" rtl="0">
              <a:spcBef>
                <a:spcPts val="1600"/>
              </a:spcBef>
              <a:spcAft>
                <a:spcPts val="0"/>
              </a:spcAft>
              <a:buSzPts val="1400"/>
              <a:buChar char="●"/>
            </a:pPr>
            <a:r>
              <a:rPr lang="en" sz="1400"/>
              <a:t>Has class Monday - Thursday</a:t>
            </a:r>
            <a:endParaRPr sz="1400"/>
          </a:p>
          <a:p>
            <a:pPr marL="914400" lvl="0" indent="-317500" algn="l" rtl="0">
              <a:spcBef>
                <a:spcPts val="0"/>
              </a:spcBef>
              <a:spcAft>
                <a:spcPts val="0"/>
              </a:spcAft>
              <a:buSzPts val="1400"/>
              <a:buChar char="●"/>
            </a:pPr>
            <a:r>
              <a:rPr lang="en" sz="1400"/>
              <a:t>Bad time management skills</a:t>
            </a:r>
            <a:endParaRPr sz="1400"/>
          </a:p>
          <a:p>
            <a:pPr marL="0" lvl="0" indent="0" algn="l" rtl="0">
              <a:spcBef>
                <a:spcPts val="1600"/>
              </a:spcBef>
              <a:spcAft>
                <a:spcPts val="0"/>
              </a:spcAft>
              <a:buNone/>
            </a:pPr>
            <a:r>
              <a:rPr lang="en" sz="1400" b="1"/>
              <a:t>Challenges</a:t>
            </a:r>
            <a:endParaRPr sz="1400" b="1"/>
          </a:p>
          <a:p>
            <a:pPr marL="914400" lvl="0" indent="-317500" algn="l" rtl="0">
              <a:spcBef>
                <a:spcPts val="1600"/>
              </a:spcBef>
              <a:spcAft>
                <a:spcPts val="0"/>
              </a:spcAft>
              <a:buSzPts val="1400"/>
              <a:buChar char="●"/>
            </a:pPr>
            <a:r>
              <a:rPr lang="en" sz="1400"/>
              <a:t>Can’t set a time to study</a:t>
            </a:r>
            <a:endParaRPr sz="1400"/>
          </a:p>
          <a:p>
            <a:pPr marL="914400" lvl="0" indent="-317500" algn="l" rtl="0">
              <a:spcBef>
                <a:spcPts val="0"/>
              </a:spcBef>
              <a:spcAft>
                <a:spcPts val="0"/>
              </a:spcAft>
              <a:buSzPts val="1400"/>
              <a:buChar char="●"/>
            </a:pPr>
            <a:r>
              <a:rPr lang="en" sz="1400"/>
              <a:t>Doesn’t know where to study at</a:t>
            </a:r>
            <a:endParaRPr sz="1400"/>
          </a:p>
          <a:p>
            <a:pPr marL="914400" lvl="0" indent="-317500" algn="l" rtl="0">
              <a:spcBef>
                <a:spcPts val="0"/>
              </a:spcBef>
              <a:spcAft>
                <a:spcPts val="0"/>
              </a:spcAft>
              <a:buSzPts val="1400"/>
              <a:buChar char="●"/>
            </a:pPr>
            <a:r>
              <a:rPr lang="en" sz="1400"/>
              <a:t>Doesn’t know many other students in his classes</a:t>
            </a:r>
            <a:endParaRPr sz="1400"/>
          </a:p>
          <a:p>
            <a:pPr marL="0" lvl="0" indent="0" algn="l" rtl="0">
              <a:spcBef>
                <a:spcPts val="1600"/>
              </a:spcBef>
              <a:spcAft>
                <a:spcPts val="1600"/>
              </a:spcAft>
              <a:buNone/>
            </a:pPr>
            <a:endParaRPr/>
          </a:p>
        </p:txBody>
      </p:sp>
      <p:pic>
        <p:nvPicPr>
          <p:cNvPr id="137" name="Google Shape;137;p25" descr="Image result for college student picture"/>
          <p:cNvPicPr preferRelativeResize="0"/>
          <p:nvPr/>
        </p:nvPicPr>
        <p:blipFill>
          <a:blip r:embed="rId3">
            <a:alphaModFix/>
          </a:blip>
          <a:stretch>
            <a:fillRect/>
          </a:stretch>
        </p:blipFill>
        <p:spPr>
          <a:xfrm>
            <a:off x="114600" y="1539700"/>
            <a:ext cx="1994750" cy="184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Primary Market Research</a:t>
            </a:r>
            <a:endParaRPr/>
          </a:p>
        </p:txBody>
      </p:sp>
      <p:sp>
        <p:nvSpPr>
          <p:cNvPr id="143" name="Google Shape;143;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Surveys posted to Reddit and given to my tutoring students (mostly 1st and 2nd year engineering majors)</a:t>
            </a:r>
            <a:endParaRPr/>
          </a:p>
          <a:p>
            <a:pPr marL="457200" lvl="0" indent="-342900" algn="l" rtl="0">
              <a:spcBef>
                <a:spcPts val="0"/>
              </a:spcBef>
              <a:spcAft>
                <a:spcPts val="0"/>
              </a:spcAft>
              <a:buSzPts val="1800"/>
              <a:buChar char="●"/>
            </a:pPr>
            <a:r>
              <a:rPr lang="en"/>
              <a:t>10 Questions + 2 Demographic &amp; 2 Free response sections</a:t>
            </a:r>
            <a:endParaRPr/>
          </a:p>
          <a:p>
            <a:pPr marL="457200" lvl="0" indent="-342900" algn="l" rtl="0">
              <a:spcBef>
                <a:spcPts val="0"/>
              </a:spcBef>
              <a:spcAft>
                <a:spcPts val="0"/>
              </a:spcAft>
              <a:buSzPts val="1800"/>
              <a:buChar char="●"/>
            </a:pPr>
            <a:r>
              <a:rPr lang="en"/>
              <a:t>Demographic Questions: Asked age and whether they have been or are currently in college</a:t>
            </a:r>
            <a:endParaRPr/>
          </a:p>
          <a:p>
            <a:pPr marL="457200" lvl="0" indent="-342900" algn="l" rtl="0">
              <a:spcBef>
                <a:spcPts val="0"/>
              </a:spcBef>
              <a:spcAft>
                <a:spcPts val="0"/>
              </a:spcAft>
              <a:buSzPts val="1800"/>
              <a:buChar char="●"/>
            </a:pPr>
            <a:r>
              <a:rPr lang="en"/>
              <a:t>Other questions all pertaining to user needs and application specifics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Primary Market Research Results - Demographics</a:t>
            </a:r>
            <a:endParaRPr/>
          </a:p>
        </p:txBody>
      </p:sp>
      <p:sp>
        <p:nvSpPr>
          <p:cNvPr id="149" name="Google Shape;149;p27"/>
          <p:cNvSpPr txBox="1">
            <a:spLocks noGrp="1"/>
          </p:cNvSpPr>
          <p:nvPr>
            <p:ph type="body" idx="1"/>
          </p:nvPr>
        </p:nvSpPr>
        <p:spPr>
          <a:xfrm>
            <a:off x="12955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Average age: 20, Median: 19</a:t>
            </a:r>
            <a:endParaRPr/>
          </a:p>
        </p:txBody>
      </p:sp>
      <p:pic>
        <p:nvPicPr>
          <p:cNvPr id="150" name="Google Shape;150;p27" descr="Forms response chart. Question title: Your Age?. Number of responses: 22 responses."/>
          <p:cNvPicPr preferRelativeResize="0"/>
          <p:nvPr/>
        </p:nvPicPr>
        <p:blipFill>
          <a:blip r:embed="rId3">
            <a:alphaModFix/>
          </a:blip>
          <a:stretch>
            <a:fillRect/>
          </a:stretch>
        </p:blipFill>
        <p:spPr>
          <a:xfrm>
            <a:off x="0" y="2043600"/>
            <a:ext cx="6345211" cy="3099900"/>
          </a:xfrm>
          <a:prstGeom prst="rect">
            <a:avLst/>
          </a:prstGeom>
          <a:noFill/>
          <a:ln>
            <a:noFill/>
          </a:ln>
        </p:spPr>
      </p:pic>
      <p:pic>
        <p:nvPicPr>
          <p:cNvPr id="151" name="Google Shape;151;p27" descr="Forms response chart. Question title: Are you/were you a college student?. Number of responses: 22 responses."/>
          <p:cNvPicPr preferRelativeResize="0"/>
          <p:nvPr/>
        </p:nvPicPr>
        <p:blipFill rotWithShape="1">
          <a:blip r:embed="rId4">
            <a:alphaModFix/>
          </a:blip>
          <a:srcRect l="2534" r="30062"/>
          <a:stretch/>
        </p:blipFill>
        <p:spPr>
          <a:xfrm>
            <a:off x="4572000" y="1053750"/>
            <a:ext cx="4572000" cy="293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descr="Forms response chart. Question title: Have you ever felt lost in a class with nobody to contact?. Number of responses: 22 responses."/>
          <p:cNvPicPr preferRelativeResize="0"/>
          <p:nvPr/>
        </p:nvPicPr>
        <p:blipFill rotWithShape="1">
          <a:blip r:embed="rId3">
            <a:alphaModFix/>
          </a:blip>
          <a:srcRect l="2218" r="27364" b="7347"/>
          <a:stretch/>
        </p:blipFill>
        <p:spPr>
          <a:xfrm>
            <a:off x="0" y="0"/>
            <a:ext cx="5449874" cy="3099900"/>
          </a:xfrm>
          <a:prstGeom prst="rect">
            <a:avLst/>
          </a:prstGeom>
          <a:noFill/>
          <a:ln>
            <a:noFill/>
          </a:ln>
        </p:spPr>
      </p:pic>
      <p:pic>
        <p:nvPicPr>
          <p:cNvPr id="157" name="Google Shape;157;p28" descr="Forms response chart. Question title: Have you ever wished you had a study partner for a difficult class?. Number of responses: 22 responses."/>
          <p:cNvPicPr preferRelativeResize="0"/>
          <p:nvPr/>
        </p:nvPicPr>
        <p:blipFill rotWithShape="1">
          <a:blip r:embed="rId4">
            <a:alphaModFix/>
          </a:blip>
          <a:srcRect l="2714" t="8104" r="27496" b="7826"/>
          <a:stretch/>
        </p:blipFill>
        <p:spPr>
          <a:xfrm>
            <a:off x="3493300" y="2200775"/>
            <a:ext cx="5650699" cy="294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Primary Market Research Results - 3</a:t>
            </a:r>
            <a:endParaRPr/>
          </a:p>
        </p:txBody>
      </p:sp>
      <p:pic>
        <p:nvPicPr>
          <p:cNvPr id="163" name="Google Shape;163;p29" descr="Forms response chart. Question title: Have you ever taken a class without knowing anyone in it on the first day?. Number of responses: 22 responses."/>
          <p:cNvPicPr preferRelativeResize="0"/>
          <p:nvPr/>
        </p:nvPicPr>
        <p:blipFill rotWithShape="1">
          <a:blip r:embed="rId3">
            <a:alphaModFix/>
          </a:blip>
          <a:srcRect l="2786" t="7800" r="21277"/>
          <a:stretch/>
        </p:blipFill>
        <p:spPr>
          <a:xfrm>
            <a:off x="0" y="0"/>
            <a:ext cx="6349375" cy="3332550"/>
          </a:xfrm>
          <a:prstGeom prst="rect">
            <a:avLst/>
          </a:prstGeom>
          <a:noFill/>
          <a:ln>
            <a:noFill/>
          </a:ln>
        </p:spPr>
      </p:pic>
      <p:pic>
        <p:nvPicPr>
          <p:cNvPr id="164" name="Google Shape;164;p29" descr="Forms response chart. Question title: Have you ever been scared/shy to ask for help from a professor or a tutor?. Number of responses: 22 responses."/>
          <p:cNvPicPr preferRelativeResize="0"/>
          <p:nvPr/>
        </p:nvPicPr>
        <p:blipFill rotWithShape="1">
          <a:blip r:embed="rId4">
            <a:alphaModFix/>
          </a:blip>
          <a:srcRect l="2437" t="7040" r="21626" b="8939"/>
          <a:stretch/>
        </p:blipFill>
        <p:spPr>
          <a:xfrm>
            <a:off x="3475675" y="2432450"/>
            <a:ext cx="5668325" cy="271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Primary Market Research Results - 3</a:t>
            </a:r>
            <a:endParaRPr/>
          </a:p>
        </p:txBody>
      </p:sp>
      <p:pic>
        <p:nvPicPr>
          <p:cNvPr id="170" name="Google Shape;170;p30" descr="Forms response chart. Question title: Would you be comfortable meeting with someone in public to study?. Number of responses: 22 responses."/>
          <p:cNvPicPr preferRelativeResize="0"/>
          <p:nvPr/>
        </p:nvPicPr>
        <p:blipFill rotWithShape="1">
          <a:blip r:embed="rId3">
            <a:alphaModFix/>
          </a:blip>
          <a:srcRect l="2932" t="7589" r="26754" b="9464"/>
          <a:stretch/>
        </p:blipFill>
        <p:spPr>
          <a:xfrm>
            <a:off x="0" y="0"/>
            <a:ext cx="5796701" cy="2956312"/>
          </a:xfrm>
          <a:prstGeom prst="rect">
            <a:avLst/>
          </a:prstGeom>
          <a:noFill/>
          <a:ln>
            <a:noFill/>
          </a:ln>
        </p:spPr>
      </p:pic>
      <p:pic>
        <p:nvPicPr>
          <p:cNvPr id="171" name="Google Shape;171;p30" descr="Forms response chart. Question title: Do you know all of the study spaces on your campus?. Number of responses: 22 responses."/>
          <p:cNvPicPr preferRelativeResize="0"/>
          <p:nvPr/>
        </p:nvPicPr>
        <p:blipFill rotWithShape="1">
          <a:blip r:embed="rId4">
            <a:alphaModFix/>
          </a:blip>
          <a:srcRect l="3136" t="6984" r="28073" b="10062"/>
          <a:stretch/>
        </p:blipFill>
        <p:spPr>
          <a:xfrm>
            <a:off x="3472948" y="2187200"/>
            <a:ext cx="5671051" cy="295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Primary Market Research Results - Preferred Platform</a:t>
            </a:r>
            <a:endParaRPr/>
          </a:p>
        </p:txBody>
      </p:sp>
      <p:sp>
        <p:nvSpPr>
          <p:cNvPr id="177" name="Google Shape;177;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Large market segment for those who would prefer a mobile app or mobile-friendly website</a:t>
            </a:r>
            <a:endParaRPr/>
          </a:p>
        </p:txBody>
      </p:sp>
      <p:pic>
        <p:nvPicPr>
          <p:cNvPr id="178" name="Google Shape;178;p31" descr="Forms response chart. Question title: What would be your preferred platform(s) to use?. Number of responses: 22 responses."/>
          <p:cNvPicPr preferRelativeResize="0"/>
          <p:nvPr/>
        </p:nvPicPr>
        <p:blipFill rotWithShape="1">
          <a:blip r:embed="rId3">
            <a:alphaModFix/>
          </a:blip>
          <a:srcRect b="37292"/>
          <a:stretch/>
        </p:blipFill>
        <p:spPr>
          <a:xfrm>
            <a:off x="27988" y="2359388"/>
            <a:ext cx="9088025" cy="278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User Need</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College students need the ability to</a:t>
            </a:r>
            <a:endParaRPr sz="2400"/>
          </a:p>
          <a:p>
            <a:pPr marL="914400" lvl="1" indent="-342900" algn="l" rtl="0">
              <a:spcBef>
                <a:spcPts val="0"/>
              </a:spcBef>
              <a:spcAft>
                <a:spcPts val="0"/>
              </a:spcAft>
              <a:buSzPts val="1800"/>
              <a:buChar char="○"/>
            </a:pPr>
            <a:r>
              <a:rPr lang="en" sz="1800"/>
              <a:t>receive help in their courses</a:t>
            </a:r>
            <a:endParaRPr sz="1800"/>
          </a:p>
          <a:p>
            <a:pPr marL="914400" lvl="1" indent="-342900" algn="l" rtl="0">
              <a:spcBef>
                <a:spcPts val="0"/>
              </a:spcBef>
              <a:spcAft>
                <a:spcPts val="0"/>
              </a:spcAft>
              <a:buSzPts val="1800"/>
              <a:buChar char="○"/>
            </a:pPr>
            <a:r>
              <a:rPr lang="en" sz="1800"/>
              <a:t>develop quality studying habits</a:t>
            </a:r>
            <a:endParaRPr sz="1800"/>
          </a:p>
          <a:p>
            <a:pPr marL="914400" lvl="1" indent="-342900" algn="l" rtl="0">
              <a:lnSpc>
                <a:spcPct val="200000"/>
              </a:lnSpc>
              <a:spcBef>
                <a:spcPts val="0"/>
              </a:spcBef>
              <a:spcAft>
                <a:spcPts val="0"/>
              </a:spcAft>
              <a:buSzPts val="1800"/>
              <a:buChar char="○"/>
            </a:pPr>
            <a:r>
              <a:rPr lang="en" sz="1800"/>
              <a:t>expand their network amongst students</a:t>
            </a:r>
            <a:endParaRPr sz="1800"/>
          </a:p>
          <a:p>
            <a:pPr marL="457200" lvl="0" indent="-342900" algn="l" rtl="0">
              <a:lnSpc>
                <a:spcPct val="115000"/>
              </a:lnSpc>
              <a:spcBef>
                <a:spcPts val="0"/>
              </a:spcBef>
              <a:spcAft>
                <a:spcPts val="0"/>
              </a:spcAft>
              <a:buSzPts val="1800"/>
              <a:buChar char="●"/>
            </a:pPr>
            <a:r>
              <a:rPr lang="en"/>
              <a:t>To obtain this</a:t>
            </a:r>
            <a:endParaRPr/>
          </a:p>
          <a:p>
            <a:pPr marL="914400" lvl="1" indent="-342900" algn="l" rtl="0">
              <a:lnSpc>
                <a:spcPct val="115000"/>
              </a:lnSpc>
              <a:spcBef>
                <a:spcPts val="0"/>
              </a:spcBef>
              <a:spcAft>
                <a:spcPts val="0"/>
              </a:spcAft>
              <a:buSzPts val="1800"/>
              <a:buChar char="○"/>
            </a:pPr>
            <a:r>
              <a:rPr lang="en" sz="1800"/>
              <a:t>In a comforting manner</a:t>
            </a:r>
            <a:endParaRPr sz="1800"/>
          </a:p>
          <a:p>
            <a:pPr marL="914400" lvl="1" indent="-342900" algn="l" rtl="0">
              <a:lnSpc>
                <a:spcPct val="115000"/>
              </a:lnSpc>
              <a:spcBef>
                <a:spcPts val="0"/>
              </a:spcBef>
              <a:spcAft>
                <a:spcPts val="0"/>
              </a:spcAft>
              <a:buSzPts val="1800"/>
              <a:buChar char="○"/>
            </a:pPr>
            <a:r>
              <a:rPr lang="en" sz="1800"/>
              <a:t>With support and motivation</a:t>
            </a:r>
            <a:endParaRPr sz="1800"/>
          </a:p>
          <a:p>
            <a:pPr marL="914400" lvl="1" indent="-342900" algn="l" rtl="0">
              <a:spcBef>
                <a:spcPts val="0"/>
              </a:spcBef>
              <a:spcAft>
                <a:spcPts val="0"/>
              </a:spcAft>
              <a:buSzPts val="1800"/>
              <a:buChar char="○"/>
            </a:pPr>
            <a:r>
              <a:rPr lang="en" sz="1800"/>
              <a:t>Safely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4" name="Google Shape;184;p32" descr="Forms response chart. Question title: Likeliness you would use this app?. Number of responses: 22 responses."/>
          <p:cNvPicPr preferRelativeResize="0"/>
          <p:nvPr/>
        </p:nvPicPr>
        <p:blipFill>
          <a:blip r:embed="rId3">
            <a:alphaModFix/>
          </a:blip>
          <a:stretch>
            <a:fillRect/>
          </a:stretch>
        </p:blipFill>
        <p:spPr>
          <a:xfrm>
            <a:off x="0" y="676275"/>
            <a:ext cx="9144000" cy="446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Primary Market Research - Additional Features Requested</a:t>
            </a:r>
            <a:endParaRPr/>
          </a:p>
        </p:txBody>
      </p:sp>
      <p:sp>
        <p:nvSpPr>
          <p:cNvPr id="190" name="Google Shape;190;p3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Calendar-type features (i.e. blocking out times when in class, meeting scheduling)</a:t>
            </a:r>
            <a:endParaRPr sz="2000"/>
          </a:p>
          <a:p>
            <a:pPr marL="457200" lvl="0" indent="-355600" algn="l" rtl="0">
              <a:spcBef>
                <a:spcPts val="0"/>
              </a:spcBef>
              <a:spcAft>
                <a:spcPts val="0"/>
              </a:spcAft>
              <a:buSzPts val="2000"/>
              <a:buChar char="●"/>
            </a:pPr>
            <a:r>
              <a:rPr lang="en" sz="2000"/>
              <a:t>Notifications from the app/webapp</a:t>
            </a:r>
            <a:endParaRPr sz="2000"/>
          </a:p>
          <a:p>
            <a:pPr marL="457200" lvl="0" indent="-355600" algn="l" rtl="0">
              <a:spcBef>
                <a:spcPts val="0"/>
              </a:spcBef>
              <a:spcAft>
                <a:spcPts val="0"/>
              </a:spcAft>
              <a:buSzPts val="2000"/>
              <a:buChar char="●"/>
            </a:pPr>
            <a:r>
              <a:rPr lang="en" sz="2000"/>
              <a:t>Timer features to track your studying</a:t>
            </a:r>
            <a:endParaRPr sz="2000"/>
          </a:p>
          <a:p>
            <a:pPr marL="457200" lvl="0" indent="-355600" algn="l" rtl="0">
              <a:spcBef>
                <a:spcPts val="0"/>
              </a:spcBef>
              <a:spcAft>
                <a:spcPts val="0"/>
              </a:spcAft>
              <a:buSzPts val="2000"/>
              <a:buChar char="●"/>
            </a:pPr>
            <a:r>
              <a:rPr lang="en" sz="2000"/>
              <a:t>Some aspect of social features (profile with your preferred/current subjects) </a:t>
            </a:r>
            <a:endParaRPr sz="2000"/>
          </a:p>
          <a:p>
            <a:pPr marL="457200" lvl="0" indent="-355600" algn="l" rtl="0">
              <a:spcBef>
                <a:spcPts val="0"/>
              </a:spcBef>
              <a:spcAft>
                <a:spcPts val="0"/>
              </a:spcAft>
              <a:buSzPts val="2000"/>
              <a:buChar char="●"/>
            </a:pPr>
            <a:r>
              <a:rPr lang="en" sz="2000"/>
              <a:t>Cross-platform support</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Secondary Market Research</a:t>
            </a:r>
            <a:endParaRPr/>
          </a:p>
        </p:txBody>
      </p:sp>
      <p:sp>
        <p:nvSpPr>
          <p:cNvPr id="196" name="Google Shape;196;p3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000000"/>
              </a:buClr>
              <a:buSzPts val="1200"/>
              <a:buChar char="●"/>
            </a:pPr>
            <a:r>
              <a:rPr lang="en" sz="1350">
                <a:solidFill>
                  <a:srgbClr val="333333"/>
                </a:solidFill>
                <a:highlight>
                  <a:srgbClr val="C9DAF8"/>
                </a:highlight>
              </a:rPr>
              <a:t>The global Application Platform market is valued at USD 3.23 billion by the end of 2024, growing at a CAGR of 4.83% during 2020-2024. </a:t>
            </a:r>
            <a:endParaRPr sz="1200">
              <a:solidFill>
                <a:srgbClr val="000000"/>
              </a:solidFill>
              <a:highlight>
                <a:srgbClr val="C9DAF8"/>
              </a:highlight>
            </a:endParaRPr>
          </a:p>
          <a:p>
            <a:pPr marL="457200" lvl="0" indent="-304800" algn="l" rtl="0">
              <a:lnSpc>
                <a:spcPct val="200000"/>
              </a:lnSpc>
              <a:spcBef>
                <a:spcPts val="0"/>
              </a:spcBef>
              <a:spcAft>
                <a:spcPts val="0"/>
              </a:spcAft>
              <a:buClr>
                <a:srgbClr val="000000"/>
              </a:buClr>
              <a:buSzPts val="1200"/>
              <a:buChar char="●"/>
            </a:pPr>
            <a:r>
              <a:rPr lang="en" sz="1200">
                <a:solidFill>
                  <a:srgbClr val="153043"/>
                </a:solidFill>
                <a:highlight>
                  <a:srgbClr val="C9DAF8"/>
                </a:highlight>
              </a:rPr>
              <a:t> The rapid application development market size is expected to grow from USD 7.8 billion in 2018 to USD 46.2 billion by 2023, at a Compound Annual Growth Rate (CAGR) of 42.9% during the forecast period.</a:t>
            </a:r>
            <a:endParaRPr sz="1200">
              <a:solidFill>
                <a:srgbClr val="000000"/>
              </a:solidFill>
              <a:highlight>
                <a:srgbClr val="C9DAF8"/>
              </a:highlight>
            </a:endParaRPr>
          </a:p>
          <a:p>
            <a:pPr marL="457200" lvl="0" indent="-304800" algn="l" rtl="0">
              <a:lnSpc>
                <a:spcPct val="200000"/>
              </a:lnSpc>
              <a:spcBef>
                <a:spcPts val="0"/>
              </a:spcBef>
              <a:spcAft>
                <a:spcPts val="0"/>
              </a:spcAft>
              <a:buClr>
                <a:srgbClr val="000000"/>
              </a:buClr>
              <a:buSzPts val="1200"/>
              <a:buChar char="●"/>
            </a:pPr>
            <a:r>
              <a:rPr lang="en" sz="1200">
                <a:solidFill>
                  <a:srgbClr val="000000"/>
                </a:solidFill>
              </a:rPr>
              <a:t>Two main study help web Chegg.com has </a:t>
            </a:r>
            <a:r>
              <a:rPr lang="en" sz="1200">
                <a:solidFill>
                  <a:srgbClr val="222222"/>
                </a:solidFill>
                <a:highlight>
                  <a:srgbClr val="C9DAF8"/>
                </a:highlight>
              </a:rPr>
              <a:t>reported 2.23 million subscribers at 2019</a:t>
            </a:r>
            <a:r>
              <a:rPr lang="en" sz="1200">
                <a:solidFill>
                  <a:srgbClr val="000000"/>
                </a:solidFill>
                <a:highlight>
                  <a:srgbClr val="C9DAF8"/>
                </a:highlight>
              </a:rPr>
              <a:t> and Coursehero.com says you can study 30 million course-specific resources in their website</a:t>
            </a:r>
            <a:endParaRPr sz="1200">
              <a:solidFill>
                <a:srgbClr val="000000"/>
              </a:solidFill>
              <a:highlight>
                <a:srgbClr val="C9DAF8"/>
              </a:highlight>
            </a:endParaRPr>
          </a:p>
          <a:p>
            <a:pPr marL="457200" lvl="0" indent="0" algn="l" rtl="0">
              <a:lnSpc>
                <a:spcPct val="200000"/>
              </a:lnSpc>
              <a:spcBef>
                <a:spcPts val="0"/>
              </a:spcBef>
              <a:spcAft>
                <a:spcPts val="0"/>
              </a:spcAft>
              <a:buNone/>
            </a:pPr>
            <a:endParaRPr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Most Significant Competitor: GoConqr</a:t>
            </a:r>
            <a:endParaRPr/>
          </a:p>
        </p:txBody>
      </p:sp>
      <p:sp>
        <p:nvSpPr>
          <p:cNvPr id="202" name="Google Shape;202;p3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Strengths</a:t>
            </a:r>
            <a:endParaRPr/>
          </a:p>
          <a:p>
            <a:pPr marL="914400" lvl="1" indent="-317500" algn="l" rtl="0">
              <a:lnSpc>
                <a:spcPct val="115000"/>
              </a:lnSpc>
              <a:spcBef>
                <a:spcPts val="0"/>
              </a:spcBef>
              <a:spcAft>
                <a:spcPts val="0"/>
              </a:spcAft>
              <a:buSzPts val="1400"/>
              <a:buChar char="○"/>
            </a:pPr>
            <a:r>
              <a:rPr lang="en"/>
              <a:t>Offers many features that allow students to receive instant help on a wide range of topics</a:t>
            </a:r>
            <a:endParaRPr/>
          </a:p>
          <a:p>
            <a:pPr marL="1371600" lvl="2" indent="-317500" algn="l" rtl="0">
              <a:lnSpc>
                <a:spcPct val="115000"/>
              </a:lnSpc>
              <a:spcBef>
                <a:spcPts val="0"/>
              </a:spcBef>
              <a:spcAft>
                <a:spcPts val="0"/>
              </a:spcAft>
              <a:buSzPts val="1400"/>
              <a:buChar char="■"/>
            </a:pPr>
            <a:r>
              <a:rPr lang="en"/>
              <a:t>Mind Maps</a:t>
            </a:r>
            <a:endParaRPr/>
          </a:p>
          <a:p>
            <a:pPr marL="1371600" lvl="2" indent="-317500" algn="l" rtl="0">
              <a:lnSpc>
                <a:spcPct val="115000"/>
              </a:lnSpc>
              <a:spcBef>
                <a:spcPts val="0"/>
              </a:spcBef>
              <a:spcAft>
                <a:spcPts val="0"/>
              </a:spcAft>
              <a:buSzPts val="1400"/>
              <a:buChar char="■"/>
            </a:pPr>
            <a:r>
              <a:rPr lang="en"/>
              <a:t>Study Planner</a:t>
            </a:r>
            <a:endParaRPr/>
          </a:p>
          <a:p>
            <a:pPr marL="1371600" lvl="2" indent="-317500" algn="l" rtl="0">
              <a:lnSpc>
                <a:spcPct val="115000"/>
              </a:lnSpc>
              <a:spcBef>
                <a:spcPts val="0"/>
              </a:spcBef>
              <a:spcAft>
                <a:spcPts val="0"/>
              </a:spcAft>
              <a:buSzPts val="1400"/>
              <a:buChar char="■"/>
            </a:pPr>
            <a:r>
              <a:rPr lang="en"/>
              <a:t>Library</a:t>
            </a:r>
            <a:endParaRPr/>
          </a:p>
          <a:p>
            <a:pPr marL="914400" lvl="1" indent="-317500" algn="l" rtl="0">
              <a:lnSpc>
                <a:spcPct val="200000"/>
              </a:lnSpc>
              <a:spcBef>
                <a:spcPts val="0"/>
              </a:spcBef>
              <a:spcAft>
                <a:spcPts val="0"/>
              </a:spcAft>
              <a:buSzPts val="1400"/>
              <a:buChar char="○"/>
            </a:pPr>
            <a:r>
              <a:rPr lang="en"/>
              <a:t>“Learning Groups” enable people to connect over the same topic</a:t>
            </a:r>
            <a:endParaRPr/>
          </a:p>
          <a:p>
            <a:pPr marL="457200" lvl="0" indent="-342900" algn="l" rtl="0">
              <a:lnSpc>
                <a:spcPct val="115000"/>
              </a:lnSpc>
              <a:spcBef>
                <a:spcPts val="0"/>
              </a:spcBef>
              <a:spcAft>
                <a:spcPts val="0"/>
              </a:spcAft>
              <a:buSzPts val="1800"/>
              <a:buChar char="●"/>
            </a:pPr>
            <a:r>
              <a:rPr lang="en"/>
              <a:t>Weaknesses</a:t>
            </a:r>
            <a:endParaRPr/>
          </a:p>
          <a:p>
            <a:pPr marL="914400" lvl="1" indent="-317500" algn="l" rtl="0">
              <a:lnSpc>
                <a:spcPct val="115000"/>
              </a:lnSpc>
              <a:spcBef>
                <a:spcPts val="0"/>
              </a:spcBef>
              <a:spcAft>
                <a:spcPts val="0"/>
              </a:spcAft>
              <a:buSzPts val="1400"/>
              <a:buChar char="○"/>
            </a:pPr>
            <a:r>
              <a:rPr lang="en"/>
              <a:t>Don’t go the extra mile to allow people to meet and study in real life</a:t>
            </a:r>
            <a:endParaRPr/>
          </a:p>
          <a:p>
            <a:pPr marL="914400" lvl="1" indent="-317500" algn="l" rtl="0">
              <a:lnSpc>
                <a:spcPct val="115000"/>
              </a:lnSpc>
              <a:spcBef>
                <a:spcPts val="0"/>
              </a:spcBef>
              <a:spcAft>
                <a:spcPts val="0"/>
              </a:spcAft>
              <a:buSzPts val="1400"/>
              <a:buChar char="○"/>
            </a:pPr>
            <a:r>
              <a:rPr lang="en"/>
              <a:t>Lots of manual work required by the user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Competitors</a:t>
            </a:r>
            <a:endParaRPr/>
          </a:p>
        </p:txBody>
      </p:sp>
      <p:sp>
        <p:nvSpPr>
          <p:cNvPr id="208" name="Google Shape;208;p36"/>
          <p:cNvSpPr txBox="1">
            <a:spLocks noGrp="1"/>
          </p:cNvSpPr>
          <p:nvPr>
            <p:ph type="body" idx="1"/>
          </p:nvPr>
        </p:nvSpPr>
        <p:spPr>
          <a:xfrm>
            <a:off x="311700" y="1430225"/>
            <a:ext cx="8520600" cy="3099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200" b="1">
                <a:solidFill>
                  <a:srgbClr val="000000"/>
                </a:solidFill>
                <a:latin typeface="Arial"/>
                <a:ea typeface="Arial"/>
                <a:cs typeface="Arial"/>
                <a:sym typeface="Arial"/>
              </a:rPr>
              <a:t> </a:t>
            </a:r>
            <a:r>
              <a:rPr lang="en" b="1">
                <a:solidFill>
                  <a:srgbClr val="000000"/>
                </a:solidFill>
                <a:latin typeface="Arial"/>
                <a:ea typeface="Arial"/>
                <a:cs typeface="Arial"/>
                <a:sym typeface="Arial"/>
              </a:rPr>
              <a:t>“</a:t>
            </a:r>
            <a:r>
              <a:rPr lang="en">
                <a:solidFill>
                  <a:srgbClr val="000000"/>
                </a:solidFill>
              </a:rPr>
              <a:t>Ask Around” App</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sz="1800"/>
              <a:t>Strengths</a:t>
            </a:r>
            <a:endParaRPr sz="1800"/>
          </a:p>
          <a:p>
            <a:pPr marL="1371600" lvl="2" indent="-317500" algn="l" rtl="0">
              <a:lnSpc>
                <a:spcPct val="150000"/>
              </a:lnSpc>
              <a:spcBef>
                <a:spcPts val="0"/>
              </a:spcBef>
              <a:spcAft>
                <a:spcPts val="0"/>
              </a:spcAft>
              <a:buClr>
                <a:srgbClr val="000000"/>
              </a:buClr>
              <a:buSzPts val="1400"/>
              <a:buChar char="■"/>
            </a:pPr>
            <a:r>
              <a:rPr lang="en">
                <a:solidFill>
                  <a:srgbClr val="000000"/>
                </a:solidFill>
              </a:rPr>
              <a:t>Allow user ask question at specific location</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000000"/>
                </a:solidFill>
              </a:rPr>
              <a:t>Can limit the range of who can see the question</a:t>
            </a:r>
            <a:endParaRPr>
              <a:solidFill>
                <a:srgbClr val="000000"/>
              </a:solidFill>
            </a:endParaRPr>
          </a:p>
          <a:p>
            <a:pPr marL="914400" lvl="1" indent="-342900" algn="l" rtl="0">
              <a:lnSpc>
                <a:spcPct val="150000"/>
              </a:lnSpc>
              <a:spcBef>
                <a:spcPts val="0"/>
              </a:spcBef>
              <a:spcAft>
                <a:spcPts val="0"/>
              </a:spcAft>
              <a:buClr>
                <a:srgbClr val="000000"/>
              </a:buClr>
              <a:buSzPts val="1800"/>
              <a:buChar char="○"/>
            </a:pPr>
            <a:r>
              <a:rPr lang="en" sz="1800">
                <a:solidFill>
                  <a:srgbClr val="000000"/>
                </a:solidFill>
              </a:rPr>
              <a:t>Weakness</a:t>
            </a:r>
            <a:endParaRPr sz="1800">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000000"/>
                </a:solidFill>
              </a:rPr>
              <a:t>Lack of subject and classification</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000000"/>
                </a:solidFill>
              </a:rPr>
              <a:t>Not for specific group of people</a:t>
            </a:r>
            <a:endParaRPr>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Competitors</a:t>
            </a:r>
            <a:endParaRPr/>
          </a:p>
        </p:txBody>
      </p:sp>
      <p:sp>
        <p:nvSpPr>
          <p:cNvPr id="214" name="Google Shape;214;p3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BuddyUp (web)</a:t>
            </a:r>
            <a:endParaRPr/>
          </a:p>
          <a:p>
            <a:pPr marL="914400" lvl="1" indent="-317500" algn="l" rtl="0">
              <a:spcBef>
                <a:spcPts val="0"/>
              </a:spcBef>
              <a:spcAft>
                <a:spcPts val="0"/>
              </a:spcAft>
              <a:buSzPts val="1400"/>
              <a:buChar char="○"/>
            </a:pPr>
            <a:r>
              <a:rPr lang="en"/>
              <a:t>Used to be Social studying app that enables users to private message and create study groups</a:t>
            </a:r>
            <a:endParaRPr/>
          </a:p>
          <a:p>
            <a:pPr marL="914400" lvl="1" indent="-317500" algn="l" rtl="0">
              <a:spcBef>
                <a:spcPts val="0"/>
              </a:spcBef>
              <a:spcAft>
                <a:spcPts val="0"/>
              </a:spcAft>
              <a:buSzPts val="1400"/>
              <a:buChar char="○"/>
            </a:pPr>
            <a:r>
              <a:rPr lang="en"/>
              <a:t>Now they are focused on group people for event</a:t>
            </a:r>
            <a:endParaRPr/>
          </a:p>
          <a:p>
            <a:pPr marL="457200" lvl="0" indent="-342900" algn="l" rtl="0">
              <a:spcBef>
                <a:spcPts val="0"/>
              </a:spcBef>
              <a:spcAft>
                <a:spcPts val="0"/>
              </a:spcAft>
              <a:buSzPts val="1800"/>
              <a:buChar char="●"/>
            </a:pPr>
            <a:r>
              <a:rPr lang="en"/>
              <a:t>HoopMaps</a:t>
            </a:r>
            <a:endParaRPr/>
          </a:p>
          <a:p>
            <a:pPr marL="914400" lvl="1" indent="-317500" algn="l" rtl="0">
              <a:spcBef>
                <a:spcPts val="0"/>
              </a:spcBef>
              <a:spcAft>
                <a:spcPts val="0"/>
              </a:spcAft>
              <a:buSzPts val="1400"/>
              <a:buChar char="○"/>
            </a:pPr>
            <a:r>
              <a:rPr lang="en"/>
              <a:t>Matchmaking app for basketball</a:t>
            </a:r>
            <a:endParaRPr/>
          </a:p>
          <a:p>
            <a:pPr marL="457200" lvl="0" indent="-342900" algn="l" rtl="0">
              <a:spcBef>
                <a:spcPts val="0"/>
              </a:spcBef>
              <a:spcAft>
                <a:spcPts val="0"/>
              </a:spcAft>
              <a:buSzPts val="1800"/>
              <a:buChar char="●"/>
            </a:pPr>
            <a:r>
              <a:rPr lang="en"/>
              <a:t>Schedule and productivity apps</a:t>
            </a:r>
            <a:endParaRPr/>
          </a:p>
          <a:p>
            <a:pPr marL="914400" lvl="1" indent="-317500" algn="l" rtl="0">
              <a:spcBef>
                <a:spcPts val="0"/>
              </a:spcBef>
              <a:spcAft>
                <a:spcPts val="0"/>
              </a:spcAft>
              <a:buSzPts val="1400"/>
              <a:buChar char="○"/>
            </a:pPr>
            <a:r>
              <a:rPr lang="en"/>
              <a:t>Google Calendar</a:t>
            </a:r>
            <a:endParaRPr/>
          </a:p>
          <a:p>
            <a:pPr marL="914400" lvl="1" indent="-317500" algn="l" rtl="0">
              <a:spcBef>
                <a:spcPts val="0"/>
              </a:spcBef>
              <a:spcAft>
                <a:spcPts val="0"/>
              </a:spcAft>
              <a:buSzPts val="1400"/>
              <a:buChar char="○"/>
            </a:pPr>
            <a:r>
              <a:rPr lang="en"/>
              <a:t>ZenDay</a:t>
            </a:r>
            <a:endParaRPr/>
          </a:p>
          <a:p>
            <a:pPr marL="914400" lvl="1" indent="-317500" algn="l" rtl="0">
              <a:spcBef>
                <a:spcPts val="0"/>
              </a:spcBef>
              <a:spcAft>
                <a:spcPts val="0"/>
              </a:spcAft>
              <a:buSzPts val="1400"/>
              <a:buChar char="○"/>
            </a:pPr>
            <a:r>
              <a:rPr lang="en"/>
              <a:t>Any.do</a:t>
            </a:r>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Competitors</a:t>
            </a:r>
            <a:endParaRPr/>
          </a:p>
        </p:txBody>
      </p:sp>
      <p:sp>
        <p:nvSpPr>
          <p:cNvPr id="220" name="Google Shape;220;p38"/>
          <p:cNvSpPr txBox="1">
            <a:spLocks noGrp="1"/>
          </p:cNvSpPr>
          <p:nvPr>
            <p:ph type="body" idx="1"/>
          </p:nvPr>
        </p:nvSpPr>
        <p:spPr>
          <a:xfrm>
            <a:off x="263450" y="1324075"/>
            <a:ext cx="8520600" cy="30999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b="1">
                <a:solidFill>
                  <a:srgbClr val="000000"/>
                </a:solidFill>
                <a:highlight>
                  <a:srgbClr val="C9DAF8"/>
                </a:highlight>
              </a:rPr>
              <a:t>Quizlet:</a:t>
            </a:r>
            <a:r>
              <a:rPr lang="en" sz="1200">
                <a:solidFill>
                  <a:srgbClr val="333333"/>
                </a:solidFill>
                <a:highlight>
                  <a:srgbClr val="C9DAF8"/>
                </a:highlight>
              </a:rPr>
              <a:t>Users can create “sets” in any subject under the sun, and based on the set the website will generate flashcards, quizzes, practice tests, matching games, and even auditory tools.</a:t>
            </a:r>
            <a:endParaRPr sz="1200">
              <a:solidFill>
                <a:srgbClr val="000000"/>
              </a:solidFill>
              <a:highlight>
                <a:srgbClr val="C9DAF8"/>
              </a:highlight>
            </a:endParaRPr>
          </a:p>
          <a:p>
            <a:pPr marL="457200" lvl="0" indent="-304800" algn="l" rtl="0">
              <a:lnSpc>
                <a:spcPct val="150000"/>
              </a:lnSpc>
              <a:spcBef>
                <a:spcPts val="0"/>
              </a:spcBef>
              <a:spcAft>
                <a:spcPts val="0"/>
              </a:spcAft>
              <a:buClr>
                <a:srgbClr val="000000"/>
              </a:buClr>
              <a:buSzPts val="1200"/>
              <a:buChar char="●"/>
            </a:pPr>
            <a:r>
              <a:rPr lang="en" sz="1200" b="1">
                <a:solidFill>
                  <a:srgbClr val="000000"/>
                </a:solidFill>
                <a:highlight>
                  <a:srgbClr val="C9DAF8"/>
                </a:highlight>
              </a:rPr>
              <a:t>StudyBlue</a:t>
            </a:r>
            <a:r>
              <a:rPr lang="en" sz="1200">
                <a:solidFill>
                  <a:srgbClr val="000000"/>
                </a:solidFill>
                <a:highlight>
                  <a:srgbClr val="C9DAF8"/>
                </a:highlight>
              </a:rPr>
              <a:t>: </a:t>
            </a:r>
            <a:r>
              <a:rPr lang="en" sz="1200">
                <a:solidFill>
                  <a:srgbClr val="333333"/>
                </a:solidFill>
                <a:highlight>
                  <a:srgbClr val="C9DAF8"/>
                </a:highlight>
              </a:rPr>
              <a:t>Collaboration is the name of the game for this website. StudyBlue connects students through similar learning goals and subjects, allowing them to share and access flashcards, study guides, and more.</a:t>
            </a:r>
            <a:r>
              <a:rPr lang="en" sz="1200">
                <a:solidFill>
                  <a:srgbClr val="000000"/>
                </a:solidFill>
                <a:highlight>
                  <a:srgbClr val="C9DAF8"/>
                </a:highlight>
              </a:rPr>
              <a:t> </a:t>
            </a:r>
            <a:endParaRPr sz="1200">
              <a:solidFill>
                <a:srgbClr val="000000"/>
              </a:solidFill>
              <a:highlight>
                <a:srgbClr val="C9DAF8"/>
              </a:highlight>
            </a:endParaRPr>
          </a:p>
          <a:p>
            <a:pPr marL="457200" lvl="0" indent="-304800" algn="l" rtl="0">
              <a:lnSpc>
                <a:spcPct val="150000"/>
              </a:lnSpc>
              <a:spcBef>
                <a:spcPts val="0"/>
              </a:spcBef>
              <a:spcAft>
                <a:spcPts val="0"/>
              </a:spcAft>
              <a:buClr>
                <a:srgbClr val="000000"/>
              </a:buClr>
              <a:buSzPts val="1200"/>
              <a:buChar char="●"/>
            </a:pPr>
            <a:r>
              <a:rPr lang="en" sz="1200" b="1">
                <a:solidFill>
                  <a:srgbClr val="000000"/>
                </a:solidFill>
                <a:highlight>
                  <a:srgbClr val="C9DAF8"/>
                </a:highlight>
              </a:rPr>
              <a:t>Course Hero: </a:t>
            </a:r>
            <a:r>
              <a:rPr lang="en" sz="1200">
                <a:solidFill>
                  <a:srgbClr val="000000"/>
                </a:solidFill>
                <a:highlight>
                  <a:srgbClr val="C9DAF8"/>
                </a:highlight>
              </a:rPr>
              <a:t>Course Hero is an </a:t>
            </a:r>
            <a:r>
              <a:rPr lang="en" sz="1200">
                <a:solidFill>
                  <a:srgbClr val="000000"/>
                </a:solidFill>
                <a:highlight>
                  <a:srgbClr val="C9DAF8"/>
                </a:highlight>
                <a:uFill>
                  <a:noFill/>
                </a:uFill>
                <a:hlinkClick r:id="rId3"/>
              </a:rPr>
              <a:t>education technology</a:t>
            </a:r>
            <a:r>
              <a:rPr lang="en" sz="1200">
                <a:solidFill>
                  <a:srgbClr val="000000"/>
                </a:solidFill>
                <a:highlight>
                  <a:srgbClr val="C9DAF8"/>
                </a:highlight>
              </a:rPr>
              <a:t> website company, which operates an online learning platform for students to access course-specific study resources contributed by a community of students and </a:t>
            </a:r>
            <a:r>
              <a:rPr lang="en" sz="1200">
                <a:solidFill>
                  <a:srgbClr val="000000"/>
                </a:solidFill>
                <a:highlight>
                  <a:srgbClr val="C9DAF8"/>
                </a:highlight>
                <a:uFill>
                  <a:noFill/>
                </a:uFill>
                <a:hlinkClick r:id="rId4"/>
              </a:rPr>
              <a:t>educators</a:t>
            </a:r>
            <a:r>
              <a:rPr lang="en" sz="1200">
                <a:solidFill>
                  <a:srgbClr val="000000"/>
                </a:solidFill>
                <a:highlight>
                  <a:srgbClr val="C9DAF8"/>
                </a:highlight>
              </a:rPr>
              <a:t>.</a:t>
            </a:r>
            <a:endParaRPr sz="1200">
              <a:solidFill>
                <a:srgbClr val="000000"/>
              </a:solidFill>
              <a:highlight>
                <a:srgbClr val="C9DAF8"/>
              </a:highlight>
            </a:endParaRPr>
          </a:p>
          <a:p>
            <a:pPr marL="457200" marR="177800" lvl="0" indent="-304800" algn="l" rtl="0">
              <a:lnSpc>
                <a:spcPct val="122222"/>
              </a:lnSpc>
              <a:spcBef>
                <a:spcPts val="0"/>
              </a:spcBef>
              <a:spcAft>
                <a:spcPts val="0"/>
              </a:spcAft>
              <a:buSzPts val="1200"/>
              <a:buChar char="●"/>
            </a:pPr>
            <a:r>
              <a:rPr lang="en" sz="1200" b="1">
                <a:solidFill>
                  <a:srgbClr val="000000"/>
                </a:solidFill>
                <a:highlight>
                  <a:srgbClr val="C9DAF8"/>
                </a:highlight>
              </a:rPr>
              <a:t>Chegg: </a:t>
            </a:r>
            <a:r>
              <a:rPr lang="en" sz="1200">
                <a:solidFill>
                  <a:srgbClr val="222222"/>
                </a:solidFill>
                <a:highlight>
                  <a:srgbClr val="C9DAF8"/>
                </a:highlight>
              </a:rPr>
              <a:t>Chegg provides digital and physical textbook rentals, </a:t>
            </a:r>
            <a:r>
              <a:rPr lang="en" sz="1200">
                <a:solidFill>
                  <a:srgbClr val="0B0080"/>
                </a:solidFill>
                <a:highlight>
                  <a:srgbClr val="C9DAF8"/>
                </a:highlight>
                <a:uFill>
                  <a:noFill/>
                </a:uFill>
                <a:hlinkClick r:id="rId5"/>
              </a:rPr>
              <a:t>online tutoring</a:t>
            </a:r>
            <a:r>
              <a:rPr lang="en" sz="1200">
                <a:solidFill>
                  <a:srgbClr val="222222"/>
                </a:solidFill>
                <a:highlight>
                  <a:srgbClr val="C9DAF8"/>
                </a:highlight>
              </a:rPr>
              <a:t>, and other student services</a:t>
            </a:r>
            <a:endParaRPr sz="1200">
              <a:solidFill>
                <a:srgbClr val="222222"/>
              </a:solidFill>
              <a:highlight>
                <a:srgbClr val="C9DAF8"/>
              </a:highlight>
            </a:endParaRPr>
          </a:p>
          <a:p>
            <a:pPr marL="0" marR="177800" lvl="0" indent="0" algn="l" rtl="0">
              <a:lnSpc>
                <a:spcPct val="122222"/>
              </a:lnSpc>
              <a:spcBef>
                <a:spcPts val="0"/>
              </a:spcBef>
              <a:spcAft>
                <a:spcPts val="0"/>
              </a:spcAft>
              <a:buNone/>
            </a:pPr>
            <a:endParaRPr sz="1200" b="1">
              <a:solidFill>
                <a:srgbClr val="000000"/>
              </a:solidFill>
              <a:highlight>
                <a:srgbClr val="F5F5F5"/>
              </a:highlight>
              <a:latin typeface="Arial"/>
              <a:ea typeface="Arial"/>
              <a:cs typeface="Arial"/>
              <a:sym typeface="Arial"/>
            </a:endParaRPr>
          </a:p>
          <a:p>
            <a:pPr marL="0" lvl="0" indent="0" algn="l" rtl="0">
              <a:lnSpc>
                <a:spcPct val="200000"/>
              </a:lnSpc>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Secondary Market Links</a:t>
            </a:r>
            <a:endParaRPr/>
          </a:p>
        </p:txBody>
      </p:sp>
      <p:sp>
        <p:nvSpPr>
          <p:cNvPr id="226" name="Google Shape;226;p39"/>
          <p:cNvSpPr txBox="1">
            <a:spLocks noGrp="1"/>
          </p:cNvSpPr>
          <p:nvPr>
            <p:ph type="body" idx="1"/>
          </p:nvPr>
        </p:nvSpPr>
        <p:spPr>
          <a:xfrm>
            <a:off x="311700" y="1275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C9DAF8"/>
                </a:highlight>
                <a:latin typeface="Arial"/>
                <a:ea typeface="Arial"/>
                <a:cs typeface="Arial"/>
                <a:sym typeface="Arial"/>
              </a:rPr>
              <a:t>By. “Application Platform Market Size, Share 2020 Global Industry Trends, Demand, Growth Opportunities, Industry Revenue, Future and Business Analysis by Forecast – 2024.” </a:t>
            </a:r>
            <a:r>
              <a:rPr lang="en" sz="1200" i="1">
                <a:solidFill>
                  <a:srgbClr val="333333"/>
                </a:solidFill>
                <a:highlight>
                  <a:srgbClr val="C9DAF8"/>
                </a:highlight>
                <a:latin typeface="Arial"/>
                <a:ea typeface="Arial"/>
                <a:cs typeface="Arial"/>
                <a:sym typeface="Arial"/>
              </a:rPr>
              <a:t>MarketWatch</a:t>
            </a:r>
            <a:r>
              <a:rPr lang="en" sz="1200">
                <a:solidFill>
                  <a:srgbClr val="333333"/>
                </a:solidFill>
                <a:highlight>
                  <a:srgbClr val="C9DAF8"/>
                </a:highlight>
                <a:latin typeface="Arial"/>
                <a:ea typeface="Arial"/>
                <a:cs typeface="Arial"/>
                <a:sym typeface="Arial"/>
              </a:rPr>
              <a:t>, 2 Jan. 2020, </a:t>
            </a:r>
            <a:r>
              <a:rPr lang="en" sz="1200" u="sng">
                <a:solidFill>
                  <a:srgbClr val="4A86E8"/>
                </a:solidFill>
                <a:highlight>
                  <a:srgbClr val="C9DAF8"/>
                </a:highlight>
                <a:latin typeface="Arial"/>
                <a:ea typeface="Arial"/>
                <a:cs typeface="Arial"/>
                <a:sym typeface="Arial"/>
              </a:rPr>
              <a:t>www.marketwatch.com/press-release/application-platform-market-size-share-2020-global-industry-trends-demand-growth-opportunities-industry-revenue-future-and-business-analysis-by-forecast-2024-2020-01-02.</a:t>
            </a:r>
            <a:endParaRPr sz="1200" u="sng">
              <a:solidFill>
                <a:srgbClr val="4A86E8"/>
              </a:solidFill>
              <a:highlight>
                <a:srgbClr val="C9DAF8"/>
              </a:highlight>
              <a:latin typeface="Arial"/>
              <a:ea typeface="Arial"/>
              <a:cs typeface="Arial"/>
              <a:sym typeface="Arial"/>
            </a:endParaRPr>
          </a:p>
          <a:p>
            <a:pPr marL="0" lvl="0" indent="0" algn="l" rtl="0">
              <a:spcBef>
                <a:spcPts val="0"/>
              </a:spcBef>
              <a:spcAft>
                <a:spcPts val="0"/>
              </a:spcAft>
              <a:buNone/>
            </a:pPr>
            <a:r>
              <a:rPr lang="en" sz="1200">
                <a:solidFill>
                  <a:srgbClr val="333333"/>
                </a:solidFill>
                <a:latin typeface="Arial"/>
                <a:ea typeface="Arial"/>
                <a:cs typeface="Arial"/>
                <a:sym typeface="Arial"/>
              </a:rPr>
              <a:t>Carter, Joanna, and Gavin Llewellyn. “Global Social Media Research Summary 2019.” </a:t>
            </a:r>
            <a:r>
              <a:rPr lang="en" sz="1200" i="1">
                <a:solidFill>
                  <a:srgbClr val="333333"/>
                </a:solidFill>
                <a:latin typeface="Arial"/>
                <a:ea typeface="Arial"/>
                <a:cs typeface="Arial"/>
                <a:sym typeface="Arial"/>
              </a:rPr>
              <a:t>Smart Insights</a:t>
            </a:r>
            <a:r>
              <a:rPr lang="en" sz="1200">
                <a:solidFill>
                  <a:srgbClr val="333333"/>
                </a:solidFill>
                <a:latin typeface="Arial"/>
                <a:ea typeface="Arial"/>
                <a:cs typeface="Arial"/>
                <a:sym typeface="Arial"/>
              </a:rPr>
              <a:t>, 25 Oct. 2019, </a:t>
            </a:r>
            <a:r>
              <a:rPr lang="en" sz="1200" u="sng">
                <a:solidFill>
                  <a:srgbClr val="4A86E8"/>
                </a:solidFill>
                <a:latin typeface="Arial"/>
                <a:ea typeface="Arial"/>
                <a:cs typeface="Arial"/>
                <a:sym typeface="Arial"/>
                <a:hlinkClick r:id="rId3"/>
              </a:rPr>
              <a:t>www.smartinsights.com/social-media-marketing/social-media-strategy/new-global-social-media-research/</a:t>
            </a:r>
            <a:r>
              <a:rPr lang="en" sz="1200">
                <a:solidFill>
                  <a:srgbClr val="4A86E8"/>
                </a:solidFill>
                <a:latin typeface="Arial"/>
                <a:ea typeface="Arial"/>
                <a:cs typeface="Arial"/>
                <a:sym typeface="Arial"/>
              </a:rPr>
              <a:t>.</a:t>
            </a:r>
            <a:endParaRPr sz="1200">
              <a:solidFill>
                <a:srgbClr val="4A86E8"/>
              </a:solidFill>
              <a:latin typeface="Arial"/>
              <a:ea typeface="Arial"/>
              <a:cs typeface="Arial"/>
              <a:sym typeface="Arial"/>
            </a:endParaRPr>
          </a:p>
          <a:p>
            <a:pPr marL="0" lvl="0" indent="0" algn="l" rtl="0">
              <a:spcBef>
                <a:spcPts val="0"/>
              </a:spcBef>
              <a:spcAft>
                <a:spcPts val="0"/>
              </a:spcAft>
              <a:buNone/>
            </a:pPr>
            <a:r>
              <a:rPr lang="en" sz="1200">
                <a:solidFill>
                  <a:srgbClr val="333333"/>
                </a:solidFill>
                <a:highlight>
                  <a:srgbClr val="C9DAF8"/>
                </a:highlight>
                <a:latin typeface="Arial"/>
                <a:ea typeface="Arial"/>
                <a:cs typeface="Arial"/>
                <a:sym typeface="Arial"/>
              </a:rPr>
              <a:t>“Application Platform Market.” </a:t>
            </a:r>
            <a:r>
              <a:rPr lang="en" sz="1200" i="1">
                <a:solidFill>
                  <a:srgbClr val="333333"/>
                </a:solidFill>
                <a:highlight>
                  <a:srgbClr val="C9DAF8"/>
                </a:highlight>
                <a:latin typeface="Arial"/>
                <a:ea typeface="Arial"/>
                <a:cs typeface="Arial"/>
                <a:sym typeface="Arial"/>
              </a:rPr>
              <a:t>Market Research Firm</a:t>
            </a:r>
            <a:r>
              <a:rPr lang="en" sz="1200">
                <a:solidFill>
                  <a:srgbClr val="333333"/>
                </a:solidFill>
                <a:highlight>
                  <a:srgbClr val="C9DAF8"/>
                </a:highlight>
                <a:latin typeface="Arial"/>
                <a:ea typeface="Arial"/>
                <a:cs typeface="Arial"/>
                <a:sym typeface="Arial"/>
              </a:rPr>
              <a:t>, </a:t>
            </a:r>
            <a:r>
              <a:rPr lang="en" sz="1200" u="sng">
                <a:solidFill>
                  <a:srgbClr val="4A86E8"/>
                </a:solidFill>
                <a:highlight>
                  <a:srgbClr val="C9DAF8"/>
                </a:highlight>
                <a:latin typeface="Arial"/>
                <a:ea typeface="Arial"/>
                <a:cs typeface="Arial"/>
                <a:sym typeface="Arial"/>
              </a:rPr>
              <a:t>www.marketsandmarkets.com/Market-Reports/application-platform-market-28942023.html.</a:t>
            </a:r>
            <a:endParaRPr sz="1200" u="sng">
              <a:solidFill>
                <a:srgbClr val="4A86E8"/>
              </a:solidFill>
              <a:highlight>
                <a:srgbClr val="C9DAF8"/>
              </a:highlight>
              <a:latin typeface="Arial"/>
              <a:ea typeface="Arial"/>
              <a:cs typeface="Arial"/>
              <a:sym typeface="Arial"/>
            </a:endParaRPr>
          </a:p>
          <a:p>
            <a:pPr marL="0" lvl="0" indent="0" algn="l" rtl="0">
              <a:spcBef>
                <a:spcPts val="0"/>
              </a:spcBef>
              <a:spcAft>
                <a:spcPts val="0"/>
              </a:spcAft>
              <a:buNone/>
            </a:pPr>
            <a:r>
              <a:rPr lang="en" sz="1200">
                <a:solidFill>
                  <a:srgbClr val="333333"/>
                </a:solidFill>
                <a:highlight>
                  <a:srgbClr val="C9DAF8"/>
                </a:highlight>
                <a:latin typeface="Arial"/>
                <a:ea typeface="Arial"/>
                <a:cs typeface="Arial"/>
                <a:sym typeface="Arial"/>
              </a:rPr>
              <a:t>“Chegg Reports Q2 2019 Financial Results and Raises Full Year 2019 Guidance.” </a:t>
            </a:r>
            <a:r>
              <a:rPr lang="en" sz="1200" i="1">
                <a:solidFill>
                  <a:srgbClr val="333333"/>
                </a:solidFill>
                <a:highlight>
                  <a:srgbClr val="C9DAF8"/>
                </a:highlight>
                <a:latin typeface="Arial"/>
                <a:ea typeface="Arial"/>
                <a:cs typeface="Arial"/>
                <a:sym typeface="Arial"/>
              </a:rPr>
              <a:t>Yahoo! Finance</a:t>
            </a:r>
            <a:r>
              <a:rPr lang="en" sz="1200">
                <a:solidFill>
                  <a:srgbClr val="333333"/>
                </a:solidFill>
                <a:highlight>
                  <a:srgbClr val="C9DAF8"/>
                </a:highlight>
                <a:latin typeface="Arial"/>
                <a:ea typeface="Arial"/>
                <a:cs typeface="Arial"/>
                <a:sym typeface="Arial"/>
              </a:rPr>
              <a:t>, Yahoo!, 29 July 2019, </a:t>
            </a:r>
            <a:r>
              <a:rPr lang="en" sz="1200" u="sng">
                <a:solidFill>
                  <a:srgbClr val="4A86E8"/>
                </a:solidFill>
                <a:highlight>
                  <a:srgbClr val="C9DAF8"/>
                </a:highlight>
                <a:latin typeface="Arial"/>
                <a:ea typeface="Arial"/>
                <a:cs typeface="Arial"/>
                <a:sym typeface="Arial"/>
              </a:rPr>
              <a:t>finance.yahoo.com/news/chegg-reports-q2-2019-financial-200500912.html.</a:t>
            </a:r>
            <a:endParaRPr sz="1200" u="sng">
              <a:solidFill>
                <a:srgbClr val="4A86E8"/>
              </a:solidFill>
              <a:highlight>
                <a:srgbClr val="C9DAF8"/>
              </a:highlight>
              <a:latin typeface="Arial"/>
              <a:ea typeface="Arial"/>
              <a:cs typeface="Arial"/>
              <a:sym typeface="Arial"/>
            </a:endParaRPr>
          </a:p>
          <a:p>
            <a:pPr marL="0" lvl="0" indent="0" algn="l" rtl="0">
              <a:spcBef>
                <a:spcPts val="0"/>
              </a:spcBef>
              <a:spcAft>
                <a:spcPts val="0"/>
              </a:spcAft>
              <a:buNone/>
            </a:pPr>
            <a:r>
              <a:rPr lang="en" sz="1200">
                <a:solidFill>
                  <a:srgbClr val="333333"/>
                </a:solidFill>
                <a:highlight>
                  <a:srgbClr val="C9DAF8"/>
                </a:highlight>
                <a:latin typeface="Arial"/>
                <a:ea typeface="Arial"/>
                <a:cs typeface="Arial"/>
                <a:sym typeface="Arial"/>
              </a:rPr>
              <a:t>Siegler, MG. “An Unlikely Entrant In The Location App Race At SXSW: Ask.com.” </a:t>
            </a:r>
            <a:r>
              <a:rPr lang="en" sz="1200" i="1">
                <a:solidFill>
                  <a:srgbClr val="333333"/>
                </a:solidFill>
                <a:highlight>
                  <a:srgbClr val="C9DAF8"/>
                </a:highlight>
                <a:latin typeface="Arial"/>
                <a:ea typeface="Arial"/>
                <a:cs typeface="Arial"/>
                <a:sym typeface="Arial"/>
              </a:rPr>
              <a:t>TechCrunch</a:t>
            </a:r>
            <a:r>
              <a:rPr lang="en" sz="1200">
                <a:solidFill>
                  <a:srgbClr val="333333"/>
                </a:solidFill>
                <a:highlight>
                  <a:srgbClr val="C9DAF8"/>
                </a:highlight>
                <a:latin typeface="Arial"/>
                <a:ea typeface="Arial"/>
                <a:cs typeface="Arial"/>
                <a:sym typeface="Arial"/>
              </a:rPr>
              <a:t>, TechCrunch, 3 Mar. 2011, </a:t>
            </a:r>
            <a:r>
              <a:rPr lang="en" sz="1200" u="sng">
                <a:solidFill>
                  <a:srgbClr val="4A86E8"/>
                </a:solidFill>
                <a:highlight>
                  <a:srgbClr val="C9DAF8"/>
                </a:highlight>
                <a:latin typeface="Arial"/>
                <a:ea typeface="Arial"/>
                <a:cs typeface="Arial"/>
                <a:sym typeface="Arial"/>
                <a:hlinkClick r:id="rId4"/>
              </a:rPr>
              <a:t>techcrunch.com/2011/03/03/ask-around-app/</a:t>
            </a:r>
            <a:r>
              <a:rPr lang="en" sz="1200">
                <a:solidFill>
                  <a:srgbClr val="4A86E8"/>
                </a:solidFill>
                <a:highlight>
                  <a:srgbClr val="C9DAF8"/>
                </a:highlight>
                <a:latin typeface="Arial"/>
                <a:ea typeface="Arial"/>
                <a:cs typeface="Arial"/>
                <a:sym typeface="Arial"/>
              </a:rPr>
              <a:t>.</a:t>
            </a:r>
            <a:endParaRPr sz="1200">
              <a:solidFill>
                <a:srgbClr val="4A86E8"/>
              </a:solidFill>
              <a:highlight>
                <a:srgbClr val="C9DAF8"/>
              </a:highlight>
              <a:latin typeface="Arial"/>
              <a:ea typeface="Arial"/>
              <a:cs typeface="Arial"/>
              <a:sym typeface="Arial"/>
            </a:endParaRPr>
          </a:p>
          <a:p>
            <a:pPr marL="0" lvl="0" indent="0" algn="l" rtl="0">
              <a:spcBef>
                <a:spcPts val="0"/>
              </a:spcBef>
              <a:spcAft>
                <a:spcPts val="0"/>
              </a:spcAft>
              <a:buNone/>
            </a:pPr>
            <a:r>
              <a:rPr lang="en" sz="1200">
                <a:solidFill>
                  <a:srgbClr val="333333"/>
                </a:solidFill>
                <a:latin typeface="Arial"/>
                <a:ea typeface="Arial"/>
                <a:cs typeface="Arial"/>
                <a:sym typeface="Arial"/>
              </a:rPr>
              <a:t>Admin. “How Big Is Mobile App Industry?” </a:t>
            </a:r>
            <a:r>
              <a:rPr lang="en" sz="1200" i="1">
                <a:solidFill>
                  <a:srgbClr val="333333"/>
                </a:solidFill>
                <a:latin typeface="Arial"/>
                <a:ea typeface="Arial"/>
                <a:cs typeface="Arial"/>
                <a:sym typeface="Arial"/>
              </a:rPr>
              <a:t>BizzSmartz</a:t>
            </a:r>
            <a:r>
              <a:rPr lang="en" sz="1200">
                <a:solidFill>
                  <a:srgbClr val="333333"/>
                </a:solidFill>
                <a:latin typeface="Arial"/>
                <a:ea typeface="Arial"/>
                <a:cs typeface="Arial"/>
                <a:sym typeface="Arial"/>
              </a:rPr>
              <a:t>, 18 Mar. 2019, </a:t>
            </a:r>
            <a:r>
              <a:rPr lang="en" sz="1200" u="sng">
                <a:solidFill>
                  <a:srgbClr val="4A86E8"/>
                </a:solidFill>
                <a:latin typeface="Arial"/>
                <a:ea typeface="Arial"/>
                <a:cs typeface="Arial"/>
                <a:sym typeface="Arial"/>
                <a:hlinkClick r:id="rId5"/>
              </a:rPr>
              <a:t>www.bizzsmartz.com/how-big-is-mobile-app-industry/.</a:t>
            </a:r>
            <a:endParaRPr sz="1200">
              <a:solidFill>
                <a:srgbClr val="4A86E8"/>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Sprint Goal</a:t>
            </a:r>
            <a:endParaRPr/>
          </a:p>
        </p:txBody>
      </p:sp>
      <p:pic>
        <p:nvPicPr>
          <p:cNvPr id="232" name="Google Shape;232;p40"/>
          <p:cNvPicPr preferRelativeResize="0"/>
          <p:nvPr/>
        </p:nvPicPr>
        <p:blipFill>
          <a:blip r:embed="rId3">
            <a:alphaModFix/>
          </a:blip>
          <a:stretch>
            <a:fillRect/>
          </a:stretch>
        </p:blipFill>
        <p:spPr>
          <a:xfrm>
            <a:off x="1699751" y="1162700"/>
            <a:ext cx="5744498" cy="371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Sprint Board</a:t>
            </a:r>
            <a:endParaRPr/>
          </a:p>
        </p:txBody>
      </p:sp>
      <p:pic>
        <p:nvPicPr>
          <p:cNvPr id="238" name="Google Shape;238;p41"/>
          <p:cNvPicPr preferRelativeResize="0"/>
          <p:nvPr/>
        </p:nvPicPr>
        <p:blipFill>
          <a:blip r:embed="rId3">
            <a:alphaModFix/>
          </a:blip>
          <a:stretch>
            <a:fillRect/>
          </a:stretch>
        </p:blipFill>
        <p:spPr>
          <a:xfrm>
            <a:off x="511475" y="1345975"/>
            <a:ext cx="7687524" cy="362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a:t>
            </a:r>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web application platform that enables students to:</a:t>
            </a:r>
            <a:endParaRPr sz="2000"/>
          </a:p>
          <a:p>
            <a:pPr marL="914400" lvl="1" indent="-330200" algn="l" rtl="0">
              <a:lnSpc>
                <a:spcPct val="150000"/>
              </a:lnSpc>
              <a:spcBef>
                <a:spcPts val="0"/>
              </a:spcBef>
              <a:spcAft>
                <a:spcPts val="0"/>
              </a:spcAft>
              <a:buSzPts val="1600"/>
              <a:buChar char="○"/>
            </a:pPr>
            <a:r>
              <a:rPr lang="en" sz="1600"/>
              <a:t>Freely share what they need to study for or receive help on</a:t>
            </a:r>
            <a:endParaRPr sz="1600"/>
          </a:p>
          <a:p>
            <a:pPr marL="914400" lvl="1" indent="-330200" algn="l" rtl="0">
              <a:lnSpc>
                <a:spcPct val="150000"/>
              </a:lnSpc>
              <a:spcBef>
                <a:spcPts val="0"/>
              </a:spcBef>
              <a:spcAft>
                <a:spcPts val="0"/>
              </a:spcAft>
              <a:buSzPts val="1600"/>
              <a:buChar char="○"/>
            </a:pPr>
            <a:r>
              <a:rPr lang="en" sz="1600"/>
              <a:t>Connect with other students to study for material they both struggle with</a:t>
            </a:r>
            <a:endParaRPr sz="1600"/>
          </a:p>
          <a:p>
            <a:pPr marL="914400" lvl="1" indent="-330200" algn="l" rtl="0">
              <a:lnSpc>
                <a:spcPct val="150000"/>
              </a:lnSpc>
              <a:spcBef>
                <a:spcPts val="0"/>
              </a:spcBef>
              <a:spcAft>
                <a:spcPts val="0"/>
              </a:spcAft>
              <a:buSzPts val="1600"/>
              <a:buChar char="○"/>
            </a:pPr>
            <a:r>
              <a:rPr lang="en" sz="1600"/>
              <a:t>Schedule study meetings between two students to allow them to both receive help and expand their network</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Sprint 0 Retrospective</a:t>
            </a:r>
            <a:endParaRPr/>
          </a:p>
        </p:txBody>
      </p:sp>
      <p:sp>
        <p:nvSpPr>
          <p:cNvPr id="244" name="Google Shape;244;p4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Most significant conclusion </a:t>
            </a:r>
            <a:endParaRPr sz="2000"/>
          </a:p>
          <a:p>
            <a:pPr marL="914400" lvl="1" indent="-317500" algn="l" rtl="0">
              <a:lnSpc>
                <a:spcPct val="115000"/>
              </a:lnSpc>
              <a:spcBef>
                <a:spcPts val="0"/>
              </a:spcBef>
              <a:spcAft>
                <a:spcPts val="0"/>
              </a:spcAft>
              <a:buSzPts val="1400"/>
              <a:buChar char="○"/>
            </a:pPr>
            <a:r>
              <a:rPr lang="en"/>
              <a:t>Our previous idea lacked direction and clarity, causing negativities throughout our team</a:t>
            </a:r>
            <a:endParaRPr/>
          </a:p>
          <a:p>
            <a:pPr marL="914400" lvl="0" indent="0" algn="l" rtl="0">
              <a:lnSpc>
                <a:spcPct val="115000"/>
              </a:lnSpc>
              <a:spcBef>
                <a:spcPts val="1600"/>
              </a:spcBef>
              <a:spcAft>
                <a:spcPts val="0"/>
              </a:spcAft>
              <a:buNone/>
            </a:pPr>
            <a:endParaRPr/>
          </a:p>
          <a:p>
            <a:pPr marL="457200" lvl="0" indent="-342900" algn="l" rtl="0">
              <a:lnSpc>
                <a:spcPct val="115000"/>
              </a:lnSpc>
              <a:spcBef>
                <a:spcPts val="1600"/>
              </a:spcBef>
              <a:spcAft>
                <a:spcPts val="0"/>
              </a:spcAft>
              <a:buSzPts val="1800"/>
              <a:buChar char="●"/>
            </a:pPr>
            <a:r>
              <a:rPr lang="en"/>
              <a:t>Other key takeaways</a:t>
            </a:r>
            <a:endParaRPr/>
          </a:p>
          <a:p>
            <a:pPr marL="914400" lvl="1" indent="-317500" algn="l" rtl="0">
              <a:lnSpc>
                <a:spcPct val="115000"/>
              </a:lnSpc>
              <a:spcBef>
                <a:spcPts val="0"/>
              </a:spcBef>
              <a:spcAft>
                <a:spcPts val="0"/>
              </a:spcAft>
              <a:buSzPts val="1400"/>
              <a:buChar char="○"/>
            </a:pPr>
            <a:r>
              <a:rPr lang="en"/>
              <a:t>General lack of structure</a:t>
            </a:r>
            <a:endParaRPr/>
          </a:p>
          <a:p>
            <a:pPr marL="914400" lvl="1" indent="-317500" algn="l" rtl="0">
              <a:lnSpc>
                <a:spcPct val="115000"/>
              </a:lnSpc>
              <a:spcBef>
                <a:spcPts val="0"/>
              </a:spcBef>
              <a:spcAft>
                <a:spcPts val="0"/>
              </a:spcAft>
              <a:buSzPts val="1400"/>
              <a:buChar char="○"/>
            </a:pPr>
            <a:r>
              <a:rPr lang="en"/>
              <a:t>Team morale was low</a:t>
            </a:r>
            <a:endParaRPr/>
          </a:p>
          <a:p>
            <a:pPr marL="914400" lvl="1" indent="-317500" algn="l" rtl="0">
              <a:lnSpc>
                <a:spcPct val="115000"/>
              </a:lnSpc>
              <a:spcBef>
                <a:spcPts val="0"/>
              </a:spcBef>
              <a:spcAft>
                <a:spcPts val="0"/>
              </a:spcAft>
              <a:buSzPts val="1400"/>
              <a:buChar char="○"/>
            </a:pPr>
            <a:r>
              <a:rPr lang="en"/>
              <a:t>Determined more time and effort needed to be put into our work</a:t>
            </a:r>
            <a:endParaRPr/>
          </a:p>
          <a:p>
            <a:pPr marL="914400" lvl="1" indent="-317500" algn="l" rtl="0">
              <a:lnSpc>
                <a:spcPct val="115000"/>
              </a:lnSpc>
              <a:spcBef>
                <a:spcPts val="0"/>
              </a:spcBef>
              <a:spcAft>
                <a:spcPts val="0"/>
              </a:spcAft>
              <a:buSzPts val="1400"/>
              <a:buChar char="○"/>
            </a:pPr>
            <a:r>
              <a:rPr lang="en"/>
              <a:t>Poor communication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Sprint Review</a:t>
            </a:r>
            <a:endParaRPr/>
          </a:p>
        </p:txBody>
      </p:sp>
      <p:sp>
        <p:nvSpPr>
          <p:cNvPr id="250" name="Google Shape;250;p4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Completed on time</a:t>
            </a:r>
            <a:endParaRPr/>
          </a:p>
          <a:p>
            <a:pPr marL="914400" lvl="1" indent="-317500" algn="l" rtl="0">
              <a:spcBef>
                <a:spcPts val="0"/>
              </a:spcBef>
              <a:spcAft>
                <a:spcPts val="0"/>
              </a:spcAft>
              <a:buSzPts val="1400"/>
              <a:buChar char="○"/>
            </a:pPr>
            <a:r>
              <a:rPr lang="en"/>
              <a:t>Sprint planning meeting</a:t>
            </a:r>
            <a:endParaRPr/>
          </a:p>
          <a:p>
            <a:pPr marL="914400" lvl="1" indent="-317500" algn="l" rtl="0">
              <a:spcBef>
                <a:spcPts val="0"/>
              </a:spcBef>
              <a:spcAft>
                <a:spcPts val="0"/>
              </a:spcAft>
              <a:buSzPts val="1400"/>
              <a:buChar char="○"/>
            </a:pPr>
            <a:r>
              <a:rPr lang="en"/>
              <a:t>Initial BRD presentation</a:t>
            </a:r>
            <a:endParaRPr/>
          </a:p>
          <a:p>
            <a:pPr marL="914400" lvl="1" indent="-317500" algn="l" rtl="0">
              <a:spcBef>
                <a:spcPts val="0"/>
              </a:spcBef>
              <a:spcAft>
                <a:spcPts val="0"/>
              </a:spcAft>
              <a:buSzPts val="1400"/>
              <a:buChar char="○"/>
            </a:pPr>
            <a:r>
              <a:rPr lang="en"/>
              <a:t>Management Plan</a:t>
            </a:r>
            <a:endParaRPr/>
          </a:p>
          <a:p>
            <a:pPr marL="914400" lvl="1" indent="-317500" algn="l" rtl="0">
              <a:lnSpc>
                <a:spcPct val="200000"/>
              </a:lnSpc>
              <a:spcBef>
                <a:spcPts val="0"/>
              </a:spcBef>
              <a:spcAft>
                <a:spcPts val="0"/>
              </a:spcAft>
              <a:buSzPts val="1400"/>
              <a:buChar char="○"/>
            </a:pPr>
            <a:r>
              <a:rPr lang="en"/>
              <a:t>Business Requirements Document</a:t>
            </a:r>
            <a:endParaRPr/>
          </a:p>
          <a:p>
            <a:pPr marL="457200" lvl="0" indent="-342900" algn="l" rtl="0">
              <a:lnSpc>
                <a:spcPct val="115000"/>
              </a:lnSpc>
              <a:spcBef>
                <a:spcPts val="0"/>
              </a:spcBef>
              <a:spcAft>
                <a:spcPts val="0"/>
              </a:spcAft>
              <a:buSzPts val="1800"/>
              <a:buChar char="●"/>
            </a:pPr>
            <a:r>
              <a:rPr lang="en"/>
              <a:t>Needs review</a:t>
            </a:r>
            <a:endParaRPr/>
          </a:p>
          <a:p>
            <a:pPr marL="914400" lvl="1" indent="-317500" algn="l" rtl="0">
              <a:lnSpc>
                <a:spcPct val="115000"/>
              </a:lnSpc>
              <a:spcBef>
                <a:spcPts val="0"/>
              </a:spcBef>
              <a:spcAft>
                <a:spcPts val="0"/>
              </a:spcAft>
              <a:buSzPts val="1400"/>
              <a:buChar char="○"/>
            </a:pPr>
            <a:r>
              <a:rPr lang="en"/>
              <a:t>Business Requirements Document</a:t>
            </a:r>
            <a:endParaRPr/>
          </a:p>
          <a:p>
            <a:pPr marL="1371600" lvl="2" indent="-317500" algn="l" rtl="0">
              <a:lnSpc>
                <a:spcPct val="115000"/>
              </a:lnSpc>
              <a:spcBef>
                <a:spcPts val="0"/>
              </a:spcBef>
              <a:spcAft>
                <a:spcPts val="0"/>
              </a:spcAft>
              <a:buSzPts val="1400"/>
              <a:buChar char="■"/>
            </a:pPr>
            <a:r>
              <a:rPr lang="en"/>
              <a:t>Needs to be refactored for new app</a:t>
            </a:r>
            <a:endParaRPr/>
          </a:p>
          <a:p>
            <a:pPr marL="1371600" lvl="2" indent="-317500" algn="l" rtl="0">
              <a:lnSpc>
                <a:spcPct val="115000"/>
              </a:lnSpc>
              <a:spcBef>
                <a:spcPts val="0"/>
              </a:spcBef>
              <a:spcAft>
                <a:spcPts val="0"/>
              </a:spcAft>
              <a:buSzPts val="1400"/>
              <a:buChar char="■"/>
            </a:pPr>
            <a:r>
              <a:rPr lang="en"/>
              <a:t>We want to put in more effort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pic>
        <p:nvPicPr>
          <p:cNvPr id="256" name="Google Shape;256;p44"/>
          <p:cNvPicPr preferRelativeResize="0"/>
          <p:nvPr/>
        </p:nvPicPr>
        <p:blipFill>
          <a:blip r:embed="rId3">
            <a:alphaModFix/>
          </a:blip>
          <a:stretch>
            <a:fillRect/>
          </a:stretch>
        </p:blipFill>
        <p:spPr>
          <a:xfrm>
            <a:off x="311691" y="1106000"/>
            <a:ext cx="7172525" cy="40345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Burndown Chart</a:t>
            </a:r>
            <a:endParaRPr/>
          </a:p>
        </p:txBody>
      </p:sp>
      <p:pic>
        <p:nvPicPr>
          <p:cNvPr id="262" name="Google Shape;262;p45"/>
          <p:cNvPicPr preferRelativeResize="0"/>
          <p:nvPr/>
        </p:nvPicPr>
        <p:blipFill>
          <a:blip r:embed="rId3">
            <a:alphaModFix/>
          </a:blip>
          <a:stretch>
            <a:fillRect/>
          </a:stretch>
        </p:blipFill>
        <p:spPr>
          <a:xfrm>
            <a:off x="1153630" y="1000025"/>
            <a:ext cx="6836747" cy="4037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Tracking Matrix</a:t>
            </a:r>
            <a:endParaRPr/>
          </a:p>
        </p:txBody>
      </p:sp>
      <p:pic>
        <p:nvPicPr>
          <p:cNvPr id="268" name="Google Shape;268;p46"/>
          <p:cNvPicPr preferRelativeResize="0"/>
          <p:nvPr/>
        </p:nvPicPr>
        <p:blipFill>
          <a:blip r:embed="rId3">
            <a:alphaModFix/>
          </a:blip>
          <a:stretch>
            <a:fillRect/>
          </a:stretch>
        </p:blipFill>
        <p:spPr>
          <a:xfrm>
            <a:off x="1358650" y="1279100"/>
            <a:ext cx="6027149" cy="3732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Plans for Sprint 1</a:t>
            </a:r>
            <a:endParaRPr/>
          </a:p>
        </p:txBody>
      </p:sp>
      <p:sp>
        <p:nvSpPr>
          <p:cNvPr id="274" name="Google Shape;274;p4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High priority</a:t>
            </a:r>
            <a:endParaRPr/>
          </a:p>
          <a:p>
            <a:pPr marL="914400" lvl="1" indent="-317500" algn="l" rtl="0">
              <a:spcBef>
                <a:spcPts val="0"/>
              </a:spcBef>
              <a:spcAft>
                <a:spcPts val="0"/>
              </a:spcAft>
              <a:buSzPts val="1400"/>
              <a:buChar char="○"/>
            </a:pPr>
            <a:r>
              <a:rPr lang="en"/>
              <a:t>Refactor the Business Requirements Document</a:t>
            </a:r>
            <a:endParaRPr/>
          </a:p>
          <a:p>
            <a:pPr marL="914400" lvl="1" indent="-317500" algn="l" rtl="0">
              <a:spcBef>
                <a:spcPts val="0"/>
              </a:spcBef>
              <a:spcAft>
                <a:spcPts val="0"/>
              </a:spcAft>
              <a:buSzPts val="1400"/>
              <a:buChar char="○"/>
            </a:pPr>
            <a:r>
              <a:rPr lang="en"/>
              <a:t>Complete the Product Requirements Document</a:t>
            </a:r>
            <a:endParaRPr/>
          </a:p>
          <a:p>
            <a:pPr marL="914400" lvl="1" indent="-317500" algn="l" rtl="0">
              <a:lnSpc>
                <a:spcPct val="200000"/>
              </a:lnSpc>
              <a:spcBef>
                <a:spcPts val="0"/>
              </a:spcBef>
              <a:spcAft>
                <a:spcPts val="0"/>
              </a:spcAft>
              <a:buSzPts val="1400"/>
              <a:buChar char="○"/>
            </a:pPr>
            <a:r>
              <a:rPr lang="en"/>
              <a:t>Complete the Architecture and Design Document</a:t>
            </a:r>
            <a:endParaRPr/>
          </a:p>
          <a:p>
            <a:pPr marL="457200" lvl="0" indent="-342900" algn="l" rtl="0">
              <a:lnSpc>
                <a:spcPct val="115000"/>
              </a:lnSpc>
              <a:spcBef>
                <a:spcPts val="0"/>
              </a:spcBef>
              <a:spcAft>
                <a:spcPts val="0"/>
              </a:spcAft>
              <a:buSzPts val="1800"/>
              <a:buChar char="●"/>
            </a:pPr>
            <a:r>
              <a:rPr lang="en"/>
              <a:t>Medium-High priority</a:t>
            </a:r>
            <a:endParaRPr/>
          </a:p>
          <a:p>
            <a:pPr marL="914400" lvl="1" indent="-317500" algn="l" rtl="0">
              <a:lnSpc>
                <a:spcPct val="200000"/>
              </a:lnSpc>
              <a:spcBef>
                <a:spcPts val="0"/>
              </a:spcBef>
              <a:spcAft>
                <a:spcPts val="0"/>
              </a:spcAft>
              <a:buSzPts val="1400"/>
              <a:buChar char="○"/>
            </a:pPr>
            <a:r>
              <a:rPr lang="en"/>
              <a:t>Set up a database</a:t>
            </a:r>
            <a:endParaRPr/>
          </a:p>
          <a:p>
            <a:pPr marL="457200" lvl="0" indent="-342900" algn="l" rtl="0">
              <a:lnSpc>
                <a:spcPct val="115000"/>
              </a:lnSpc>
              <a:spcBef>
                <a:spcPts val="0"/>
              </a:spcBef>
              <a:spcAft>
                <a:spcPts val="0"/>
              </a:spcAft>
              <a:buSzPts val="1800"/>
              <a:buChar char="●"/>
            </a:pPr>
            <a:r>
              <a:rPr lang="en"/>
              <a:t>If possible</a:t>
            </a:r>
            <a:endParaRPr/>
          </a:p>
          <a:p>
            <a:pPr marL="914400" lvl="1" indent="-317500" algn="l" rtl="0">
              <a:lnSpc>
                <a:spcPct val="115000"/>
              </a:lnSpc>
              <a:spcBef>
                <a:spcPts val="0"/>
              </a:spcBef>
              <a:spcAft>
                <a:spcPts val="0"/>
              </a:spcAft>
              <a:buSzPts val="1400"/>
              <a:buChar char="○"/>
            </a:pPr>
            <a:r>
              <a:rPr lang="en"/>
              <a:t>Start web programming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Velocity</a:t>
            </a:r>
            <a:endParaRPr/>
          </a:p>
        </p:txBody>
      </p:sp>
      <p:sp>
        <p:nvSpPr>
          <p:cNvPr id="280" name="Google Shape;280;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60 hours or “story points”</a:t>
            </a:r>
            <a:endParaRPr/>
          </a:p>
          <a:p>
            <a:pPr marL="914400" lvl="1" indent="-317500" algn="l" rtl="0">
              <a:spcBef>
                <a:spcPts val="0"/>
              </a:spcBef>
              <a:spcAft>
                <a:spcPts val="0"/>
              </a:spcAft>
              <a:buSzPts val="1400"/>
              <a:buChar char="○"/>
            </a:pPr>
            <a:r>
              <a:rPr lang="en"/>
              <a:t>20 - Product requirements document</a:t>
            </a:r>
            <a:endParaRPr/>
          </a:p>
          <a:p>
            <a:pPr marL="914400" lvl="1" indent="-317500" algn="l" rtl="0">
              <a:spcBef>
                <a:spcPts val="0"/>
              </a:spcBef>
              <a:spcAft>
                <a:spcPts val="0"/>
              </a:spcAft>
              <a:buSzPts val="1400"/>
              <a:buChar char="○"/>
            </a:pPr>
            <a:r>
              <a:rPr lang="en"/>
              <a:t>20 - Architecture and Design Document</a:t>
            </a:r>
            <a:endParaRPr/>
          </a:p>
          <a:p>
            <a:pPr marL="914400" lvl="1" indent="-317500" algn="l" rtl="0">
              <a:spcBef>
                <a:spcPts val="0"/>
              </a:spcBef>
              <a:spcAft>
                <a:spcPts val="0"/>
              </a:spcAft>
              <a:buSzPts val="1400"/>
              <a:buChar char="○"/>
            </a:pPr>
            <a:r>
              <a:rPr lang="en"/>
              <a:t>10 - Refactor the Business Requirements Document</a:t>
            </a:r>
            <a:endParaRPr/>
          </a:p>
          <a:p>
            <a:pPr marL="914400" lvl="1" indent="-317500" algn="l" rtl="0">
              <a:spcBef>
                <a:spcPts val="0"/>
              </a:spcBef>
              <a:spcAft>
                <a:spcPts val="0"/>
              </a:spcAft>
              <a:buSzPts val="1400"/>
              <a:buChar char="○"/>
            </a:pPr>
            <a:r>
              <a:rPr lang="en"/>
              <a:t>10 - Set up a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We’re Using</a:t>
            </a:r>
            <a:endParaRPr/>
          </a:p>
        </p:txBody>
      </p:sp>
      <p:sp>
        <p:nvSpPr>
          <p:cNvPr id="81" name="Google Shape;81;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Web Application</a:t>
            </a:r>
            <a:endParaRPr/>
          </a:p>
          <a:p>
            <a:pPr marL="914400" lvl="1" indent="-317500" algn="l" rtl="0">
              <a:spcBef>
                <a:spcPts val="0"/>
              </a:spcBef>
              <a:spcAft>
                <a:spcPts val="0"/>
              </a:spcAft>
              <a:buSzPts val="1400"/>
              <a:buChar char="○"/>
            </a:pPr>
            <a:r>
              <a:rPr lang="en"/>
              <a:t>HTML, CSS, and JavaScript</a:t>
            </a:r>
            <a:endParaRPr/>
          </a:p>
          <a:p>
            <a:pPr marL="914400" lvl="1" indent="-317500" algn="l" rtl="0">
              <a:spcBef>
                <a:spcPts val="0"/>
              </a:spcBef>
              <a:spcAft>
                <a:spcPts val="0"/>
              </a:spcAft>
              <a:buSzPts val="1400"/>
              <a:buChar char="○"/>
            </a:pPr>
            <a:r>
              <a:rPr lang="en"/>
              <a:t>PHP</a:t>
            </a:r>
            <a:endParaRPr/>
          </a:p>
          <a:p>
            <a:pPr marL="457200" lvl="0" indent="-342900" algn="l" rtl="0">
              <a:spcBef>
                <a:spcPts val="0"/>
              </a:spcBef>
              <a:spcAft>
                <a:spcPts val="0"/>
              </a:spcAft>
              <a:buSzPts val="1800"/>
              <a:buChar char="●"/>
            </a:pPr>
            <a:r>
              <a:rPr lang="en"/>
              <a:t>Database</a:t>
            </a:r>
            <a:endParaRPr/>
          </a:p>
          <a:p>
            <a:pPr marL="914400" lvl="1" indent="-317500" algn="l" rtl="0">
              <a:spcBef>
                <a:spcPts val="0"/>
              </a:spcBef>
              <a:spcAft>
                <a:spcPts val="0"/>
              </a:spcAft>
              <a:buSzPts val="1400"/>
              <a:buChar char="○"/>
            </a:pPr>
            <a:r>
              <a:rPr lang="en"/>
              <a:t>MySQL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Innovation</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Utilize Machine Learning to:</a:t>
            </a:r>
            <a:endParaRPr/>
          </a:p>
          <a:p>
            <a:pPr marL="914400" lvl="1" indent="-317500" algn="l" rtl="0">
              <a:lnSpc>
                <a:spcPct val="115000"/>
              </a:lnSpc>
              <a:spcBef>
                <a:spcPts val="0"/>
              </a:spcBef>
              <a:spcAft>
                <a:spcPts val="0"/>
              </a:spcAft>
              <a:buSzPts val="1400"/>
              <a:buChar char="○"/>
            </a:pPr>
            <a:r>
              <a:rPr lang="en"/>
              <a:t>Automatically suggest a study meetup time between two students</a:t>
            </a:r>
            <a:endParaRPr/>
          </a:p>
          <a:p>
            <a:pPr marL="914400" lvl="1" indent="-317500" algn="l" rtl="0">
              <a:lnSpc>
                <a:spcPct val="200000"/>
              </a:lnSpc>
              <a:spcBef>
                <a:spcPts val="0"/>
              </a:spcBef>
              <a:spcAft>
                <a:spcPts val="0"/>
              </a:spcAft>
              <a:buSzPts val="1400"/>
              <a:buChar char="○"/>
            </a:pPr>
            <a:r>
              <a:rPr lang="en"/>
              <a:t>Help students discover other students who study similarly to them</a:t>
            </a:r>
            <a:endParaRPr/>
          </a:p>
          <a:p>
            <a:pPr marL="457200" lvl="0" indent="-342900" algn="l" rtl="0">
              <a:lnSpc>
                <a:spcPct val="115000"/>
              </a:lnSpc>
              <a:spcBef>
                <a:spcPts val="0"/>
              </a:spcBef>
              <a:spcAft>
                <a:spcPts val="0"/>
              </a:spcAft>
              <a:buSzPts val="1800"/>
              <a:buChar char="●"/>
            </a:pPr>
            <a:r>
              <a:rPr lang="en"/>
              <a:t>Suggest a recommended hot spot on campus to study at</a:t>
            </a:r>
            <a:endParaRPr/>
          </a:p>
          <a:p>
            <a:pPr marL="914400" lvl="1" indent="-317500" algn="l" rtl="0">
              <a:lnSpc>
                <a:spcPct val="115000"/>
              </a:lnSpc>
              <a:spcBef>
                <a:spcPts val="0"/>
              </a:spcBef>
              <a:spcAft>
                <a:spcPts val="0"/>
              </a:spcAft>
              <a:buSzPts val="1400"/>
              <a:buChar char="○"/>
            </a:pPr>
            <a:r>
              <a:rPr lang="en"/>
              <a:t>Based on students current location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Strategy</a:t>
            </a:r>
            <a:endParaRPr/>
          </a:p>
        </p:txBody>
      </p:sp>
      <p:pic>
        <p:nvPicPr>
          <p:cNvPr id="93" name="Google Shape;93;p18"/>
          <p:cNvPicPr preferRelativeResize="0"/>
          <p:nvPr/>
        </p:nvPicPr>
        <p:blipFill>
          <a:blip r:embed="rId3">
            <a:alphaModFix/>
          </a:blip>
          <a:stretch>
            <a:fillRect/>
          </a:stretch>
        </p:blipFill>
        <p:spPr>
          <a:xfrm>
            <a:off x="82600" y="1589775"/>
            <a:ext cx="8999575" cy="271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 Segment</a:t>
            </a:r>
            <a:endParaRPr/>
          </a:p>
        </p:txBody>
      </p:sp>
      <p:pic>
        <p:nvPicPr>
          <p:cNvPr id="99" name="Google Shape;99;p19"/>
          <p:cNvPicPr preferRelativeResize="0"/>
          <p:nvPr/>
        </p:nvPicPr>
        <p:blipFill>
          <a:blip r:embed="rId3">
            <a:alphaModFix/>
          </a:blip>
          <a:stretch>
            <a:fillRect/>
          </a:stretch>
        </p:blipFill>
        <p:spPr>
          <a:xfrm>
            <a:off x="1618600" y="1381225"/>
            <a:ext cx="5755525" cy="366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Strengths</a:t>
            </a:r>
            <a:endParaRPr/>
          </a:p>
        </p:txBody>
      </p:sp>
      <p:sp>
        <p:nvSpPr>
          <p:cNvPr id="105" name="Google Shape;105;p20"/>
          <p:cNvSpPr txBox="1">
            <a:spLocks noGrp="1"/>
          </p:cNvSpPr>
          <p:nvPr>
            <p:ph type="body" idx="1"/>
          </p:nvPr>
        </p:nvSpPr>
        <p:spPr>
          <a:xfrm>
            <a:off x="311700" y="1468825"/>
            <a:ext cx="8520600" cy="358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Allows students that are too shy to ask their instructor for help</a:t>
            </a:r>
            <a:endParaRPr/>
          </a:p>
          <a:p>
            <a:pPr marL="457200" lvl="0" indent="-342900" algn="l" rtl="0">
              <a:spcBef>
                <a:spcPts val="0"/>
              </a:spcBef>
              <a:spcAft>
                <a:spcPts val="0"/>
              </a:spcAft>
              <a:buSzPts val="1800"/>
              <a:buChar char="●"/>
            </a:pPr>
            <a:r>
              <a:rPr lang="en"/>
              <a:t>More accessible than the tutoring center because it allows people to match up if they struggle with the same subject</a:t>
            </a:r>
            <a:endParaRPr/>
          </a:p>
          <a:p>
            <a:pPr marL="457200" lvl="0" indent="-342900" algn="l" rtl="0">
              <a:spcBef>
                <a:spcPts val="0"/>
              </a:spcBef>
              <a:spcAft>
                <a:spcPts val="0"/>
              </a:spcAft>
              <a:buSzPts val="1800"/>
              <a:buChar char="●"/>
            </a:pPr>
            <a:r>
              <a:rPr lang="en"/>
              <a:t>Encourages students to meet together and socially interact in a comfortable location of their choosing</a:t>
            </a:r>
            <a:endParaRPr/>
          </a:p>
          <a:p>
            <a:pPr marL="457200" lvl="0" indent="-342900" algn="l" rtl="0">
              <a:spcBef>
                <a:spcPts val="0"/>
              </a:spcBef>
              <a:spcAft>
                <a:spcPts val="0"/>
              </a:spcAft>
              <a:buSzPts val="1800"/>
              <a:buChar char="●"/>
            </a:pPr>
            <a:r>
              <a:rPr lang="en"/>
              <a:t>This team is experienced in using databases</a:t>
            </a:r>
            <a:endParaRPr/>
          </a:p>
          <a:p>
            <a:pPr marL="457200" lvl="0" indent="-342900" algn="l" rtl="0">
              <a:spcBef>
                <a:spcPts val="0"/>
              </a:spcBef>
              <a:spcAft>
                <a:spcPts val="0"/>
              </a:spcAft>
              <a:buSzPts val="1800"/>
              <a:buChar char="●"/>
            </a:pPr>
            <a:r>
              <a:rPr lang="en"/>
              <a:t>This team is a part of our target demographic and we know what this demographic struggles with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Weaknesses</a:t>
            </a:r>
            <a:endParaRPr/>
          </a:p>
        </p:txBody>
      </p:sp>
      <p:sp>
        <p:nvSpPr>
          <p:cNvPr id="111" name="Google Shape;111;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team is not experienced in PHP, or Javascript</a:t>
            </a:r>
            <a:endParaRPr/>
          </a:p>
          <a:p>
            <a:pPr marL="457200" lvl="0" indent="-342900" algn="l" rtl="0">
              <a:spcBef>
                <a:spcPts val="0"/>
              </a:spcBef>
              <a:spcAft>
                <a:spcPts val="0"/>
              </a:spcAft>
              <a:buSzPts val="1800"/>
              <a:buChar char="●"/>
            </a:pPr>
            <a:r>
              <a:rPr lang="en"/>
              <a:t>This will be the first time the team will make a web application that requires interaction between multiple users</a:t>
            </a:r>
            <a:endParaRPr/>
          </a:p>
          <a:p>
            <a:pPr marL="457200" lvl="0" indent="-342900" algn="l" rtl="0">
              <a:spcBef>
                <a:spcPts val="0"/>
              </a:spcBef>
              <a:spcAft>
                <a:spcPts val="0"/>
              </a:spcAft>
              <a:buSzPts val="1800"/>
              <a:buChar char="●"/>
            </a:pPr>
            <a:r>
              <a:rPr lang="en"/>
              <a:t>Our team has does not have experience with machine learning</a:t>
            </a: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1446</Words>
  <Application>Microsoft Office PowerPoint</Application>
  <PresentationFormat>On-screen Show (16:9)</PresentationFormat>
  <Paragraphs>184</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Source Code Pro</vt:lpstr>
      <vt:lpstr>Oswald</vt:lpstr>
      <vt:lpstr>Modern Writer</vt:lpstr>
      <vt:lpstr>StudiBuddi</vt:lpstr>
      <vt:lpstr>User Need</vt:lpstr>
      <vt:lpstr>Solution</vt:lpstr>
      <vt:lpstr>Technology We’re Using</vt:lpstr>
      <vt:lpstr>Technology Innovation</vt:lpstr>
      <vt:lpstr>Strategy</vt:lpstr>
      <vt:lpstr>Market Segment</vt:lpstr>
      <vt:lpstr>Strengths</vt:lpstr>
      <vt:lpstr>Weaknesses</vt:lpstr>
      <vt:lpstr>Opportunities</vt:lpstr>
      <vt:lpstr>Threats</vt:lpstr>
      <vt:lpstr>Justina Pickle, The Shy Student</vt:lpstr>
      <vt:lpstr>Sean Curly, The New Student </vt:lpstr>
      <vt:lpstr>Primary Market Research</vt:lpstr>
      <vt:lpstr>Primary Market Research Results - Demographics</vt:lpstr>
      <vt:lpstr>PowerPoint Presentation</vt:lpstr>
      <vt:lpstr>Primary Market Research Results - 3</vt:lpstr>
      <vt:lpstr>Primary Market Research Results - 3</vt:lpstr>
      <vt:lpstr>Primary Market Research Results - Preferred Platform</vt:lpstr>
      <vt:lpstr>PowerPoint Presentation</vt:lpstr>
      <vt:lpstr>Primary Market Research - Additional Features Requested</vt:lpstr>
      <vt:lpstr>Secondary Market Research</vt:lpstr>
      <vt:lpstr>Most Significant Competitor: GoConqr</vt:lpstr>
      <vt:lpstr>Other Competitors</vt:lpstr>
      <vt:lpstr>Other Competitors</vt:lpstr>
      <vt:lpstr>Other Competitors</vt:lpstr>
      <vt:lpstr>Secondary Market Links</vt:lpstr>
      <vt:lpstr>Sprint Goal</vt:lpstr>
      <vt:lpstr>Sprint Board</vt:lpstr>
      <vt:lpstr>Sprint 0 Retrospective</vt:lpstr>
      <vt:lpstr>Sprint Review</vt:lpstr>
      <vt:lpstr>Gantt Chart</vt:lpstr>
      <vt:lpstr>Burndown Chart</vt:lpstr>
      <vt:lpstr>Project Tracking Matrix</vt:lpstr>
      <vt:lpstr>Plans for Sprint 1</vt:lpstr>
      <vt:lpstr>Velocity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StudiBuddi</dc:title>
  <dc:creator>Tanner Mindrum</dc:creator>
  <cp:lastModifiedBy>Tanner Mindrum</cp:lastModifiedBy>
  <cp:revision>1</cp:revision>
  <dcterms:modified xsi:type="dcterms:W3CDTF">2020-02-26T05:15:45Z</dcterms:modified>
</cp:coreProperties>
</file>