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Source Code Pro"/>
      <p:regular r:id="rId42"/>
      <p:bold r:id="rId43"/>
      <p:italic r:id="rId44"/>
      <p:boldItalic r:id="rId45"/>
    </p:embeddedFont>
    <p:embeddedFont>
      <p:font typeface="Oswald"/>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SourceCodePr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SourceCodePro-italic.fntdata"/><Relationship Id="rId21" Type="http://schemas.openxmlformats.org/officeDocument/2006/relationships/slide" Target="slides/slide16.xml"/><Relationship Id="rId43" Type="http://schemas.openxmlformats.org/officeDocument/2006/relationships/font" Target="fonts/SourceCodePro-bold.fntdata"/><Relationship Id="rId24" Type="http://schemas.openxmlformats.org/officeDocument/2006/relationships/slide" Target="slides/slide19.xml"/><Relationship Id="rId46" Type="http://schemas.openxmlformats.org/officeDocument/2006/relationships/font" Target="fonts/Oswald-regular.fntdata"/><Relationship Id="rId23" Type="http://schemas.openxmlformats.org/officeDocument/2006/relationships/slide" Target="slides/slide18.xml"/><Relationship Id="rId45"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swald-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e8c5f0d72_1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e8c5f0d72_1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e8c5f0d72_1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e8c5f0d72_1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e8c5f0d72_6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e8c5f0d72_6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e8c5f0d72_6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e8c5f0d72_6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Rofl Sean Curly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e8c5f0d72_6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e8c5f0d72_6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need a new survey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e8c5f0d72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e8c5f0d72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e8c5f0d72_1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e8c5f0d72_1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e8c5f0d72_1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e8c5f0d72_1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e8c5f0d72_1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e8c5f0d72_1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e8c5f0d72_17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e8c5f0d72_17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e8c5f0d72_6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e8c5f0d72_6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e8c5f0d72_1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e8c5f0d72_1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e8c5f0d72_17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e8c5f0d72_17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e8c5f0d72_6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e8c5f0d72_6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e8c5f0d72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e8c5f0d72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e8c5f0d72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e8c5f0d72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e8c5f0d72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e8c5f0d72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e8c5f0d72_6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e8c5f0d72_6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e8c5f0d72_6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e8c5f0d72_6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e8c5f0d72_6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e8c5f0d72_6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e8c5f0d72_6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e8c5f0d72_6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USER STORIES FALL INTO “MUST HAVE” CATEGORY, BC WE HAVEN’T THOUGHT OF ANY “EXCITERS”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e8c5f0d72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e8c5f0d72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value proposition? (from quickpik)</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e8c5f0d72_6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e8c5f0d72_6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e8c5f0d72_5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e8c5f0d72_5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e8c5f0d72_5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e8c5f0d72_5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e8c5f0d72_6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e8c5f0d72_6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60 STORY POINTS COMPLETED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e8c5f0d72_5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e8c5f0d72_5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e8c5f0d72_6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e8c5f0d72_6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e8c5f0d72_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e8c5f0d72_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e8c5f0d72_5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e8c5f0d72_5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KNOW WHERE THIS SLIDE SHOULD GO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e8c5f0d72_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e8c5f0d72_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review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e8c5f0d72_6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e8c5f0d72_6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knowledge of the campus; first to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e8c5f0d72_6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e8c5f0d72_6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Behavioral: Those having trouble in class, </a:t>
            </a:r>
            <a:endParaRPr/>
          </a:p>
          <a:p>
            <a:pPr indent="0" lvl="0" marL="0" rtl="0" algn="l">
              <a:spcBef>
                <a:spcPts val="0"/>
              </a:spcBef>
              <a:spcAft>
                <a:spcPts val="0"/>
              </a:spcAft>
              <a:buNone/>
            </a:pPr>
            <a:r>
              <a:rPr lang="en"/>
              <a:t>Buyer Power: Students wants to find someone to study with in a </a:t>
            </a:r>
            <a:r>
              <a:rPr lang="en"/>
              <a:t>convenient</a:t>
            </a:r>
            <a:r>
              <a:rPr lang="en"/>
              <a:t> time and location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e8c5f0d72_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e8c5f0d72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e8c5f0d72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e8c5f0d72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rgbClr val="C9DAF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en.wikipedia.org/wiki/Educational_technology" TargetMode="External"/><Relationship Id="rId4" Type="http://schemas.openxmlformats.org/officeDocument/2006/relationships/hyperlink" Target="https://en.wikipedia.org/wiki/Educator" TargetMode="External"/><Relationship Id="rId5" Type="http://schemas.openxmlformats.org/officeDocument/2006/relationships/hyperlink" Target="https://en.wikipedia.org/wiki/Online_tuto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www.smartinsights.com/social-media-marketing/social-media-strategy/new-global-social-media-research/" TargetMode="External"/><Relationship Id="rId4" Type="http://schemas.openxmlformats.org/officeDocument/2006/relationships/hyperlink" Target="http://techcrunch.com/2011/03/03/ask-around-app/" TargetMode="External"/><Relationship Id="rId5" Type="http://schemas.openxmlformats.org/officeDocument/2006/relationships/hyperlink" Target="http://www.bizzsmartz.com/how-big-is-mobile-app-industr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StudiBuddi</a:t>
            </a:r>
            <a:endParaRPr>
              <a:solidFill>
                <a:srgbClr val="000000"/>
              </a:solidFill>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rPr>
              <a:t>Sprint 0</a:t>
            </a:r>
            <a:endParaRPr sz="3000">
              <a:solidFill>
                <a:schemeClr val="dk1"/>
              </a:solidFill>
            </a:endParaRPr>
          </a:p>
          <a:p>
            <a:pPr indent="0" lvl="0" marL="0" rtl="0" algn="l">
              <a:spcBef>
                <a:spcPts val="0"/>
              </a:spcBef>
              <a:spcAft>
                <a:spcPts val="0"/>
              </a:spcAft>
              <a:buClr>
                <a:schemeClr val="dk1"/>
              </a:buClr>
              <a:buSzPts val="1100"/>
              <a:buFont typeface="Arial"/>
              <a:buNone/>
            </a:pPr>
            <a:r>
              <a:t/>
            </a:r>
            <a:endParaRPr sz="3000">
              <a:solidFill>
                <a:schemeClr val="dk1"/>
              </a:solidFill>
            </a:endParaRPr>
          </a:p>
          <a:p>
            <a:pPr indent="0" lvl="0" marL="0" rtl="0" algn="ctr">
              <a:spcBef>
                <a:spcPts val="0"/>
              </a:spcBef>
              <a:spcAft>
                <a:spcPts val="0"/>
              </a:spcAft>
              <a:buNone/>
            </a:pPr>
            <a:r>
              <a:rPr lang="en" sz="1800">
                <a:solidFill>
                  <a:srgbClr val="000000"/>
                </a:solidFill>
              </a:rPr>
              <a:t>Piratez</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Opportunities</a:t>
            </a:r>
            <a:endParaRPr/>
          </a:p>
        </p:txBody>
      </p:sp>
      <p:sp>
        <p:nvSpPr>
          <p:cNvPr id="117" name="Google Shape;117;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application could be expanded to other departments, we are using the CECS department as our small sample size</a:t>
            </a:r>
            <a:endParaRPr/>
          </a:p>
          <a:p>
            <a:pPr indent="-342900" lvl="0" marL="457200" rtl="0" algn="l">
              <a:spcBef>
                <a:spcPts val="0"/>
              </a:spcBef>
              <a:spcAft>
                <a:spcPts val="0"/>
              </a:spcAft>
              <a:buSzPts val="1800"/>
              <a:buChar char="●"/>
            </a:pPr>
            <a:r>
              <a:rPr lang="en"/>
              <a:t>After integrating to other departments, we can expand this to other universities</a:t>
            </a:r>
            <a:endParaRPr/>
          </a:p>
          <a:p>
            <a:pPr indent="-342900" lvl="0" marL="457200" rtl="0" algn="l">
              <a:spcBef>
                <a:spcPts val="0"/>
              </a:spcBef>
              <a:spcAft>
                <a:spcPts val="0"/>
              </a:spcAft>
              <a:buSzPts val="1800"/>
              <a:buChar char="●"/>
            </a:pPr>
            <a:r>
              <a:rPr lang="en"/>
              <a:t>The use of machine learning when suggesting locations for students to study together</a:t>
            </a:r>
            <a:endParaRPr/>
          </a:p>
          <a:p>
            <a:pPr indent="-342900" lvl="0" marL="457200" rtl="0" algn="l">
              <a:spcBef>
                <a:spcPts val="0"/>
              </a:spcBef>
              <a:spcAft>
                <a:spcPts val="0"/>
              </a:spcAft>
              <a:buSzPts val="1800"/>
              <a:buChar char="●"/>
            </a:pPr>
            <a:r>
              <a:rPr lang="en"/>
              <a:t>This application works the best with a narrow demographic with many users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Threats</a:t>
            </a:r>
            <a:endParaRPr/>
          </a:p>
        </p:txBody>
      </p:sp>
      <p:sp>
        <p:nvSpPr>
          <p:cNvPr id="123" name="Google Shape;123;p2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Quizlet is an app that many college students use to study and the amount of time and it easy for students to know what they do and do not understand about a topic in their class</a:t>
            </a:r>
            <a:endParaRPr/>
          </a:p>
          <a:p>
            <a:pPr indent="-342900" lvl="0" marL="457200" rtl="0" algn="l">
              <a:spcBef>
                <a:spcPts val="0"/>
              </a:spcBef>
              <a:spcAft>
                <a:spcPts val="0"/>
              </a:spcAft>
              <a:buSzPts val="1800"/>
              <a:buChar char="●"/>
            </a:pPr>
            <a:r>
              <a:rPr lang="en"/>
              <a:t>Shy students may not find the app approachable if they need help but are not able to reach out and ask for help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Justina Pickle, The Shy Student</a:t>
            </a:r>
            <a:endParaRPr/>
          </a:p>
        </p:txBody>
      </p:sp>
      <p:sp>
        <p:nvSpPr>
          <p:cNvPr id="129" name="Google Shape;129;p24"/>
          <p:cNvSpPr txBox="1"/>
          <p:nvPr>
            <p:ph idx="1" type="body"/>
          </p:nvPr>
        </p:nvSpPr>
        <p:spPr>
          <a:xfrm>
            <a:off x="1872800" y="1152475"/>
            <a:ext cx="6959700" cy="38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Personal Background</a:t>
            </a:r>
            <a:endParaRPr b="1" sz="1400"/>
          </a:p>
          <a:p>
            <a:pPr indent="-317500" lvl="0" marL="914400" rtl="0" algn="l">
              <a:spcBef>
                <a:spcPts val="1600"/>
              </a:spcBef>
              <a:spcAft>
                <a:spcPts val="0"/>
              </a:spcAft>
              <a:buSzPts val="1400"/>
              <a:buChar char="●"/>
            </a:pPr>
            <a:r>
              <a:rPr lang="en" sz="1400"/>
              <a:t>20 Years old</a:t>
            </a:r>
            <a:endParaRPr sz="1400"/>
          </a:p>
          <a:p>
            <a:pPr indent="-317500" lvl="0" marL="914400" rtl="0" algn="l">
              <a:spcBef>
                <a:spcPts val="0"/>
              </a:spcBef>
              <a:spcAft>
                <a:spcPts val="0"/>
              </a:spcAft>
              <a:buSzPts val="1400"/>
              <a:buChar char="●"/>
            </a:pPr>
            <a:r>
              <a:rPr lang="en" sz="1400"/>
              <a:t>Full time student</a:t>
            </a:r>
            <a:endParaRPr sz="1400"/>
          </a:p>
          <a:p>
            <a:pPr indent="-317500" lvl="0" marL="914400" rtl="0" algn="l">
              <a:spcBef>
                <a:spcPts val="0"/>
              </a:spcBef>
              <a:spcAft>
                <a:spcPts val="0"/>
              </a:spcAft>
              <a:buSzPts val="1400"/>
              <a:buChar char="●"/>
            </a:pPr>
            <a:r>
              <a:rPr lang="en" sz="1400"/>
              <a:t>Part time job</a:t>
            </a:r>
            <a:endParaRPr sz="1400"/>
          </a:p>
          <a:p>
            <a:pPr indent="0" lvl="0" marL="0" rtl="0" algn="l">
              <a:spcBef>
                <a:spcPts val="1600"/>
              </a:spcBef>
              <a:spcAft>
                <a:spcPts val="0"/>
              </a:spcAft>
              <a:buNone/>
            </a:pPr>
            <a:r>
              <a:rPr b="1" lang="en" sz="1400"/>
              <a:t>Lifestyle</a:t>
            </a:r>
            <a:endParaRPr b="1" sz="1400"/>
          </a:p>
          <a:p>
            <a:pPr indent="-317500" lvl="0" marL="914400" rtl="0" algn="l">
              <a:spcBef>
                <a:spcPts val="1600"/>
              </a:spcBef>
              <a:spcAft>
                <a:spcPts val="0"/>
              </a:spcAft>
              <a:buSzPts val="1400"/>
              <a:buChar char="●"/>
            </a:pPr>
            <a:r>
              <a:rPr lang="en" sz="1400"/>
              <a:t>Has class every morning Monday - Friday</a:t>
            </a:r>
            <a:endParaRPr sz="1400"/>
          </a:p>
          <a:p>
            <a:pPr indent="-317500" lvl="0" marL="914400" rtl="0" algn="l">
              <a:spcBef>
                <a:spcPts val="0"/>
              </a:spcBef>
              <a:spcAft>
                <a:spcPts val="0"/>
              </a:spcAft>
              <a:buSzPts val="1400"/>
              <a:buChar char="●"/>
            </a:pPr>
            <a:r>
              <a:rPr lang="en" sz="1400"/>
              <a:t>Can only study in the afternoon</a:t>
            </a:r>
            <a:endParaRPr sz="1400"/>
          </a:p>
          <a:p>
            <a:pPr indent="0" lvl="0" marL="0" rtl="0" algn="l">
              <a:spcBef>
                <a:spcPts val="1600"/>
              </a:spcBef>
              <a:spcAft>
                <a:spcPts val="0"/>
              </a:spcAft>
              <a:buNone/>
            </a:pPr>
            <a:r>
              <a:rPr b="1" lang="en" sz="1400"/>
              <a:t>Challenges</a:t>
            </a:r>
            <a:endParaRPr b="1" sz="1400"/>
          </a:p>
          <a:p>
            <a:pPr indent="-317500" lvl="0" marL="914400" rtl="0" algn="l">
              <a:spcBef>
                <a:spcPts val="1600"/>
              </a:spcBef>
              <a:spcAft>
                <a:spcPts val="0"/>
              </a:spcAft>
              <a:buSzPts val="1400"/>
              <a:buChar char="●"/>
            </a:pPr>
            <a:r>
              <a:rPr lang="en" sz="1400"/>
              <a:t>Doesn’t have friends to study with</a:t>
            </a:r>
            <a:endParaRPr sz="1400"/>
          </a:p>
          <a:p>
            <a:pPr indent="-317500" lvl="0" marL="914400" rtl="0" algn="l">
              <a:spcBef>
                <a:spcPts val="0"/>
              </a:spcBef>
              <a:spcAft>
                <a:spcPts val="0"/>
              </a:spcAft>
              <a:buSzPts val="1400"/>
              <a:buChar char="●"/>
            </a:pPr>
            <a:r>
              <a:rPr lang="en" sz="1400"/>
              <a:t>Scared to approach new people</a:t>
            </a:r>
            <a:endParaRPr sz="1400"/>
          </a:p>
          <a:p>
            <a:pPr indent="-317500" lvl="0" marL="914400" rtl="0" algn="l">
              <a:spcBef>
                <a:spcPts val="0"/>
              </a:spcBef>
              <a:spcAft>
                <a:spcPts val="0"/>
              </a:spcAft>
              <a:buSzPts val="1400"/>
              <a:buChar char="●"/>
            </a:pPr>
            <a:r>
              <a:rPr lang="en" sz="1400"/>
              <a:t>Too shy to go to professor’s office hours</a:t>
            </a:r>
            <a:endParaRPr sz="1400"/>
          </a:p>
        </p:txBody>
      </p:sp>
      <p:pic>
        <p:nvPicPr>
          <p:cNvPr id="130" name="Google Shape;130;p24"/>
          <p:cNvPicPr preferRelativeResize="0"/>
          <p:nvPr/>
        </p:nvPicPr>
        <p:blipFill>
          <a:blip r:embed="rId3">
            <a:alphaModFix/>
          </a:blip>
          <a:stretch>
            <a:fillRect/>
          </a:stretch>
        </p:blipFill>
        <p:spPr>
          <a:xfrm>
            <a:off x="50400" y="1416250"/>
            <a:ext cx="1822399" cy="27322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Sean Curly, The New Student </a:t>
            </a:r>
            <a:endParaRPr/>
          </a:p>
        </p:txBody>
      </p:sp>
      <p:sp>
        <p:nvSpPr>
          <p:cNvPr id="136" name="Google Shape;136;p25"/>
          <p:cNvSpPr txBox="1"/>
          <p:nvPr>
            <p:ph idx="1" type="body"/>
          </p:nvPr>
        </p:nvSpPr>
        <p:spPr>
          <a:xfrm>
            <a:off x="2109350" y="1193400"/>
            <a:ext cx="6960600" cy="39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Personal Background</a:t>
            </a:r>
            <a:endParaRPr b="1" sz="1400"/>
          </a:p>
          <a:p>
            <a:pPr indent="-317500" lvl="0" marL="914400" rtl="0" algn="l">
              <a:spcBef>
                <a:spcPts val="1600"/>
              </a:spcBef>
              <a:spcAft>
                <a:spcPts val="0"/>
              </a:spcAft>
              <a:buSzPts val="1400"/>
              <a:buChar char="●"/>
            </a:pPr>
            <a:r>
              <a:rPr lang="en" sz="1400"/>
              <a:t>18 Years old</a:t>
            </a:r>
            <a:endParaRPr sz="1400"/>
          </a:p>
          <a:p>
            <a:pPr indent="-317500" lvl="0" marL="914400" rtl="0" algn="l">
              <a:spcBef>
                <a:spcPts val="0"/>
              </a:spcBef>
              <a:spcAft>
                <a:spcPts val="0"/>
              </a:spcAft>
              <a:buSzPts val="1400"/>
              <a:buChar char="●"/>
            </a:pPr>
            <a:r>
              <a:rPr lang="en" sz="1400"/>
              <a:t>Full time Student</a:t>
            </a:r>
            <a:endParaRPr sz="1400"/>
          </a:p>
          <a:p>
            <a:pPr indent="-317500" lvl="0" marL="914400" rtl="0" algn="l">
              <a:spcBef>
                <a:spcPts val="0"/>
              </a:spcBef>
              <a:spcAft>
                <a:spcPts val="0"/>
              </a:spcAft>
              <a:buSzPts val="1400"/>
              <a:buChar char="●"/>
            </a:pPr>
            <a:r>
              <a:rPr lang="en" sz="1400"/>
              <a:t>Transferred from a community college</a:t>
            </a:r>
            <a:endParaRPr sz="1400"/>
          </a:p>
          <a:p>
            <a:pPr indent="0" lvl="0" marL="0" rtl="0" algn="l">
              <a:spcBef>
                <a:spcPts val="1600"/>
              </a:spcBef>
              <a:spcAft>
                <a:spcPts val="0"/>
              </a:spcAft>
              <a:buNone/>
            </a:pPr>
            <a:r>
              <a:rPr b="1" lang="en" sz="1400"/>
              <a:t>Lifestyle</a:t>
            </a:r>
            <a:endParaRPr b="1" sz="1400"/>
          </a:p>
          <a:p>
            <a:pPr indent="-317500" lvl="0" marL="914400" rtl="0" algn="l">
              <a:spcBef>
                <a:spcPts val="1600"/>
              </a:spcBef>
              <a:spcAft>
                <a:spcPts val="0"/>
              </a:spcAft>
              <a:buSzPts val="1400"/>
              <a:buChar char="●"/>
            </a:pPr>
            <a:r>
              <a:rPr lang="en" sz="1400"/>
              <a:t>Has class Monday - Thursday</a:t>
            </a:r>
            <a:endParaRPr sz="1400"/>
          </a:p>
          <a:p>
            <a:pPr indent="-317500" lvl="0" marL="914400" rtl="0" algn="l">
              <a:spcBef>
                <a:spcPts val="0"/>
              </a:spcBef>
              <a:spcAft>
                <a:spcPts val="0"/>
              </a:spcAft>
              <a:buSzPts val="1400"/>
              <a:buChar char="●"/>
            </a:pPr>
            <a:r>
              <a:rPr lang="en" sz="1400"/>
              <a:t>Bad time management skills</a:t>
            </a:r>
            <a:endParaRPr sz="1400"/>
          </a:p>
          <a:p>
            <a:pPr indent="0" lvl="0" marL="0" rtl="0" algn="l">
              <a:spcBef>
                <a:spcPts val="1600"/>
              </a:spcBef>
              <a:spcAft>
                <a:spcPts val="0"/>
              </a:spcAft>
              <a:buNone/>
            </a:pPr>
            <a:r>
              <a:rPr b="1" lang="en" sz="1400"/>
              <a:t>Challenges</a:t>
            </a:r>
            <a:endParaRPr b="1" sz="1400"/>
          </a:p>
          <a:p>
            <a:pPr indent="-317500" lvl="0" marL="914400" rtl="0" algn="l">
              <a:spcBef>
                <a:spcPts val="1600"/>
              </a:spcBef>
              <a:spcAft>
                <a:spcPts val="0"/>
              </a:spcAft>
              <a:buSzPts val="1400"/>
              <a:buChar char="●"/>
            </a:pPr>
            <a:r>
              <a:rPr lang="en" sz="1400"/>
              <a:t>Can’t set a time to study</a:t>
            </a:r>
            <a:endParaRPr sz="1400"/>
          </a:p>
          <a:p>
            <a:pPr indent="-317500" lvl="0" marL="914400" rtl="0" algn="l">
              <a:spcBef>
                <a:spcPts val="0"/>
              </a:spcBef>
              <a:spcAft>
                <a:spcPts val="0"/>
              </a:spcAft>
              <a:buSzPts val="1400"/>
              <a:buChar char="●"/>
            </a:pPr>
            <a:r>
              <a:rPr lang="en" sz="1400"/>
              <a:t>Doesn’t know where to study at</a:t>
            </a:r>
            <a:endParaRPr sz="1400"/>
          </a:p>
          <a:p>
            <a:pPr indent="-317500" lvl="0" marL="914400" rtl="0" algn="l">
              <a:spcBef>
                <a:spcPts val="0"/>
              </a:spcBef>
              <a:spcAft>
                <a:spcPts val="0"/>
              </a:spcAft>
              <a:buSzPts val="1400"/>
              <a:buChar char="●"/>
            </a:pPr>
            <a:r>
              <a:rPr lang="en" sz="1400"/>
              <a:t>Doesn’t know many other students in his classes</a:t>
            </a:r>
            <a:endParaRPr sz="1400"/>
          </a:p>
          <a:p>
            <a:pPr indent="0" lvl="0" marL="0" rtl="0" algn="l">
              <a:spcBef>
                <a:spcPts val="1600"/>
              </a:spcBef>
              <a:spcAft>
                <a:spcPts val="1600"/>
              </a:spcAft>
              <a:buNone/>
            </a:pPr>
            <a:r>
              <a:t/>
            </a:r>
            <a:endParaRPr/>
          </a:p>
        </p:txBody>
      </p:sp>
      <p:pic>
        <p:nvPicPr>
          <p:cNvPr descr="Image result for college student picture" id="137" name="Google Shape;137;p25"/>
          <p:cNvPicPr preferRelativeResize="0"/>
          <p:nvPr/>
        </p:nvPicPr>
        <p:blipFill>
          <a:blip r:embed="rId3">
            <a:alphaModFix/>
          </a:blip>
          <a:stretch>
            <a:fillRect/>
          </a:stretch>
        </p:blipFill>
        <p:spPr>
          <a:xfrm>
            <a:off x="114600" y="1539700"/>
            <a:ext cx="1994750" cy="1842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Primary Market Research</a:t>
            </a:r>
            <a:endParaRPr/>
          </a:p>
        </p:txBody>
      </p:sp>
      <p:sp>
        <p:nvSpPr>
          <p:cNvPr id="143" name="Google Shape;143;p2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Surveys posted to Reddit and given to my tutoring students (mostly 1st and 2nd year engineering majors)</a:t>
            </a:r>
            <a:endParaRPr/>
          </a:p>
          <a:p>
            <a:pPr indent="-342900" lvl="0" marL="457200" rtl="0" algn="l">
              <a:spcBef>
                <a:spcPts val="0"/>
              </a:spcBef>
              <a:spcAft>
                <a:spcPts val="0"/>
              </a:spcAft>
              <a:buSzPts val="1800"/>
              <a:buChar char="●"/>
            </a:pPr>
            <a:r>
              <a:rPr lang="en"/>
              <a:t>10 Questions + 2 Demographic &amp; 2 Free response sections</a:t>
            </a:r>
            <a:endParaRPr/>
          </a:p>
          <a:p>
            <a:pPr indent="-342900" lvl="0" marL="457200" rtl="0" algn="l">
              <a:spcBef>
                <a:spcPts val="0"/>
              </a:spcBef>
              <a:spcAft>
                <a:spcPts val="0"/>
              </a:spcAft>
              <a:buSzPts val="1800"/>
              <a:buChar char="●"/>
            </a:pPr>
            <a:r>
              <a:rPr lang="en"/>
              <a:t>Demographic Questions: Asked age and whether they have been or are currently in college</a:t>
            </a:r>
            <a:endParaRPr/>
          </a:p>
          <a:p>
            <a:pPr indent="-342900" lvl="0" marL="457200" rtl="0" algn="l">
              <a:spcBef>
                <a:spcPts val="0"/>
              </a:spcBef>
              <a:spcAft>
                <a:spcPts val="0"/>
              </a:spcAft>
              <a:buSzPts val="1800"/>
              <a:buChar char="●"/>
            </a:pPr>
            <a:r>
              <a:rPr lang="en"/>
              <a:t>Other questions all pertaining to user needs and application specifics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Primary Market Research Results - Demographics</a:t>
            </a:r>
            <a:endParaRPr/>
          </a:p>
        </p:txBody>
      </p:sp>
      <p:sp>
        <p:nvSpPr>
          <p:cNvPr id="149" name="Google Shape;149;p27"/>
          <p:cNvSpPr txBox="1"/>
          <p:nvPr>
            <p:ph idx="1" type="body"/>
          </p:nvPr>
        </p:nvSpPr>
        <p:spPr>
          <a:xfrm>
            <a:off x="12955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Average age: 20, Median: 19</a:t>
            </a:r>
            <a:endParaRPr/>
          </a:p>
        </p:txBody>
      </p:sp>
      <p:pic>
        <p:nvPicPr>
          <p:cNvPr descr="Forms response chart. Question title: Your Age?. Number of responses: 22 responses." id="150" name="Google Shape;150;p27"/>
          <p:cNvPicPr preferRelativeResize="0"/>
          <p:nvPr/>
        </p:nvPicPr>
        <p:blipFill>
          <a:blip r:embed="rId3">
            <a:alphaModFix/>
          </a:blip>
          <a:stretch>
            <a:fillRect/>
          </a:stretch>
        </p:blipFill>
        <p:spPr>
          <a:xfrm>
            <a:off x="0" y="2043600"/>
            <a:ext cx="6345211" cy="3099900"/>
          </a:xfrm>
          <a:prstGeom prst="rect">
            <a:avLst/>
          </a:prstGeom>
          <a:noFill/>
          <a:ln>
            <a:noFill/>
          </a:ln>
        </p:spPr>
      </p:pic>
      <p:pic>
        <p:nvPicPr>
          <p:cNvPr descr="Forms response chart. Question title: Are you/were you a college student?. Number of responses: 22 responses." id="151" name="Google Shape;151;p27"/>
          <p:cNvPicPr preferRelativeResize="0"/>
          <p:nvPr/>
        </p:nvPicPr>
        <p:blipFill rotWithShape="1">
          <a:blip r:embed="rId4">
            <a:alphaModFix/>
          </a:blip>
          <a:srcRect b="0" l="2534" r="30062" t="0"/>
          <a:stretch/>
        </p:blipFill>
        <p:spPr>
          <a:xfrm>
            <a:off x="4572000" y="1053750"/>
            <a:ext cx="4572000" cy="2932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descr="Forms response chart. Question title: Have you ever felt lost in a class with nobody to contact?. Number of responses: 22 responses." id="156" name="Google Shape;156;p28"/>
          <p:cNvPicPr preferRelativeResize="0"/>
          <p:nvPr/>
        </p:nvPicPr>
        <p:blipFill rotWithShape="1">
          <a:blip r:embed="rId3">
            <a:alphaModFix/>
          </a:blip>
          <a:srcRect b="7347" l="2218" r="27364" t="0"/>
          <a:stretch/>
        </p:blipFill>
        <p:spPr>
          <a:xfrm>
            <a:off x="0" y="0"/>
            <a:ext cx="5449874" cy="3099900"/>
          </a:xfrm>
          <a:prstGeom prst="rect">
            <a:avLst/>
          </a:prstGeom>
          <a:noFill/>
          <a:ln>
            <a:noFill/>
          </a:ln>
        </p:spPr>
      </p:pic>
      <p:pic>
        <p:nvPicPr>
          <p:cNvPr descr="Forms response chart. Question title: Have you ever wished you had a study partner for a difficult class?. Number of responses: 22 responses." id="157" name="Google Shape;157;p28"/>
          <p:cNvPicPr preferRelativeResize="0"/>
          <p:nvPr/>
        </p:nvPicPr>
        <p:blipFill rotWithShape="1">
          <a:blip r:embed="rId4">
            <a:alphaModFix/>
          </a:blip>
          <a:srcRect b="7826" l="2714" r="27496" t="8104"/>
          <a:stretch/>
        </p:blipFill>
        <p:spPr>
          <a:xfrm>
            <a:off x="3493300" y="2200775"/>
            <a:ext cx="5650699" cy="294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Primary Market Research Results - 3</a:t>
            </a:r>
            <a:endParaRPr/>
          </a:p>
        </p:txBody>
      </p:sp>
      <p:pic>
        <p:nvPicPr>
          <p:cNvPr descr="Forms response chart. Question title: Have you ever taken a class without knowing anyone in it on the first day?. Number of responses: 22 responses." id="163" name="Google Shape;163;p29"/>
          <p:cNvPicPr preferRelativeResize="0"/>
          <p:nvPr/>
        </p:nvPicPr>
        <p:blipFill rotWithShape="1">
          <a:blip r:embed="rId3">
            <a:alphaModFix/>
          </a:blip>
          <a:srcRect b="0" l="2786" r="21277" t="7800"/>
          <a:stretch/>
        </p:blipFill>
        <p:spPr>
          <a:xfrm>
            <a:off x="0" y="0"/>
            <a:ext cx="6349375" cy="3332550"/>
          </a:xfrm>
          <a:prstGeom prst="rect">
            <a:avLst/>
          </a:prstGeom>
          <a:noFill/>
          <a:ln>
            <a:noFill/>
          </a:ln>
        </p:spPr>
      </p:pic>
      <p:pic>
        <p:nvPicPr>
          <p:cNvPr descr="Forms response chart. Question title: Have you ever been scared/shy to ask for help from a professor or a tutor?. Number of responses: 22 responses." id="164" name="Google Shape;164;p29"/>
          <p:cNvPicPr preferRelativeResize="0"/>
          <p:nvPr/>
        </p:nvPicPr>
        <p:blipFill rotWithShape="1">
          <a:blip r:embed="rId4">
            <a:alphaModFix/>
          </a:blip>
          <a:srcRect b="8939" l="2437" r="21626" t="7040"/>
          <a:stretch/>
        </p:blipFill>
        <p:spPr>
          <a:xfrm>
            <a:off x="3475675" y="2432450"/>
            <a:ext cx="5668325" cy="2711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Primary Market Research Results - 3</a:t>
            </a:r>
            <a:endParaRPr/>
          </a:p>
        </p:txBody>
      </p:sp>
      <p:pic>
        <p:nvPicPr>
          <p:cNvPr descr="Forms response chart. Question title: Would you be comfortable meeting with someone in public to study?. Number of responses: 22 responses." id="170" name="Google Shape;170;p30"/>
          <p:cNvPicPr preferRelativeResize="0"/>
          <p:nvPr/>
        </p:nvPicPr>
        <p:blipFill rotWithShape="1">
          <a:blip r:embed="rId3">
            <a:alphaModFix/>
          </a:blip>
          <a:srcRect b="9464" l="2932" r="26754" t="7589"/>
          <a:stretch/>
        </p:blipFill>
        <p:spPr>
          <a:xfrm>
            <a:off x="0" y="0"/>
            <a:ext cx="5796701" cy="2956312"/>
          </a:xfrm>
          <a:prstGeom prst="rect">
            <a:avLst/>
          </a:prstGeom>
          <a:noFill/>
          <a:ln>
            <a:noFill/>
          </a:ln>
        </p:spPr>
      </p:pic>
      <p:pic>
        <p:nvPicPr>
          <p:cNvPr descr="Forms response chart. Question title: Do you know all of the study spaces on your campus?. Number of responses: 22 responses." id="171" name="Google Shape;171;p30"/>
          <p:cNvPicPr preferRelativeResize="0"/>
          <p:nvPr/>
        </p:nvPicPr>
        <p:blipFill rotWithShape="1">
          <a:blip r:embed="rId4">
            <a:alphaModFix/>
          </a:blip>
          <a:srcRect b="10062" l="3136" r="28073" t="6984"/>
          <a:stretch/>
        </p:blipFill>
        <p:spPr>
          <a:xfrm>
            <a:off x="3472948" y="2187200"/>
            <a:ext cx="5671051" cy="295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Forms response chart. Question title: Likeliness you would use this app?. Number of responses: 22 responses." id="177" name="Google Shape;177;p31"/>
          <p:cNvPicPr preferRelativeResize="0"/>
          <p:nvPr/>
        </p:nvPicPr>
        <p:blipFill>
          <a:blip r:embed="rId3">
            <a:alphaModFix/>
          </a:blip>
          <a:stretch>
            <a:fillRect/>
          </a:stretch>
        </p:blipFill>
        <p:spPr>
          <a:xfrm>
            <a:off x="0" y="676275"/>
            <a:ext cx="9144000" cy="4467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Need</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College students need the ability to</a:t>
            </a:r>
            <a:endParaRPr sz="2400"/>
          </a:p>
          <a:p>
            <a:pPr indent="-342900" lvl="1" marL="914400" rtl="0" algn="l">
              <a:spcBef>
                <a:spcPts val="0"/>
              </a:spcBef>
              <a:spcAft>
                <a:spcPts val="0"/>
              </a:spcAft>
              <a:buSzPts val="1800"/>
              <a:buChar char="○"/>
            </a:pPr>
            <a:r>
              <a:rPr lang="en" sz="1800"/>
              <a:t>receive</a:t>
            </a:r>
            <a:r>
              <a:rPr lang="en" sz="1800"/>
              <a:t> help in their courses</a:t>
            </a:r>
            <a:endParaRPr sz="1800"/>
          </a:p>
          <a:p>
            <a:pPr indent="-342900" lvl="1" marL="914400" rtl="0" algn="l">
              <a:spcBef>
                <a:spcPts val="0"/>
              </a:spcBef>
              <a:spcAft>
                <a:spcPts val="0"/>
              </a:spcAft>
              <a:buSzPts val="1800"/>
              <a:buChar char="○"/>
            </a:pPr>
            <a:r>
              <a:rPr lang="en" sz="1800"/>
              <a:t>develop quality studying habits</a:t>
            </a:r>
            <a:endParaRPr sz="1800"/>
          </a:p>
          <a:p>
            <a:pPr indent="-342900" lvl="1" marL="914400" rtl="0" algn="l">
              <a:lnSpc>
                <a:spcPct val="200000"/>
              </a:lnSpc>
              <a:spcBef>
                <a:spcPts val="0"/>
              </a:spcBef>
              <a:spcAft>
                <a:spcPts val="0"/>
              </a:spcAft>
              <a:buSzPts val="1800"/>
              <a:buChar char="○"/>
            </a:pPr>
            <a:r>
              <a:rPr lang="en" sz="1800"/>
              <a:t>expand their network amongst students</a:t>
            </a:r>
            <a:endParaRPr sz="1800"/>
          </a:p>
          <a:p>
            <a:pPr indent="-342900" lvl="0" marL="457200" rtl="0" algn="l">
              <a:lnSpc>
                <a:spcPct val="115000"/>
              </a:lnSpc>
              <a:spcBef>
                <a:spcPts val="0"/>
              </a:spcBef>
              <a:spcAft>
                <a:spcPts val="0"/>
              </a:spcAft>
              <a:buSzPts val="1800"/>
              <a:buChar char="●"/>
            </a:pPr>
            <a:r>
              <a:rPr lang="en"/>
              <a:t>To obtain this</a:t>
            </a:r>
            <a:endParaRPr/>
          </a:p>
          <a:p>
            <a:pPr indent="-342900" lvl="1" marL="914400" rtl="0" algn="l">
              <a:lnSpc>
                <a:spcPct val="115000"/>
              </a:lnSpc>
              <a:spcBef>
                <a:spcPts val="0"/>
              </a:spcBef>
              <a:spcAft>
                <a:spcPts val="0"/>
              </a:spcAft>
              <a:buSzPts val="1800"/>
              <a:buChar char="○"/>
            </a:pPr>
            <a:r>
              <a:rPr lang="en" sz="1800"/>
              <a:t>In a comforting manner</a:t>
            </a:r>
            <a:endParaRPr sz="1800"/>
          </a:p>
          <a:p>
            <a:pPr indent="-342900" lvl="1" marL="914400" rtl="0" algn="l">
              <a:lnSpc>
                <a:spcPct val="115000"/>
              </a:lnSpc>
              <a:spcBef>
                <a:spcPts val="0"/>
              </a:spcBef>
              <a:spcAft>
                <a:spcPts val="0"/>
              </a:spcAft>
              <a:buSzPts val="1800"/>
              <a:buChar char="○"/>
            </a:pPr>
            <a:r>
              <a:rPr lang="en" sz="1800"/>
              <a:t>With support and motivation</a:t>
            </a:r>
            <a:endParaRPr sz="1800"/>
          </a:p>
          <a:p>
            <a:pPr indent="-342900" lvl="1" marL="914400" rtl="0" algn="l">
              <a:spcBef>
                <a:spcPts val="0"/>
              </a:spcBef>
              <a:spcAft>
                <a:spcPts val="0"/>
              </a:spcAft>
              <a:buSzPts val="1800"/>
              <a:buChar char="○"/>
            </a:pPr>
            <a:r>
              <a:rPr lang="en" sz="1800"/>
              <a:t>Safely </a:t>
            </a:r>
            <a:r>
              <a:rPr lang="en" sz="1800"/>
              <a:t>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Primary Market Research Results - Preferred Platform</a:t>
            </a:r>
            <a:endParaRPr/>
          </a:p>
        </p:txBody>
      </p:sp>
      <p:sp>
        <p:nvSpPr>
          <p:cNvPr id="183" name="Google Shape;183;p3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Large market segment for those who would prefer a mobile app or mobile-friendly website</a:t>
            </a:r>
            <a:endParaRPr/>
          </a:p>
        </p:txBody>
      </p:sp>
      <p:pic>
        <p:nvPicPr>
          <p:cNvPr descr="Forms response chart. Question title: What would be your preferred platform(s) to use?. Number of responses: 22 responses." id="184" name="Google Shape;184;p32"/>
          <p:cNvPicPr preferRelativeResize="0"/>
          <p:nvPr/>
        </p:nvPicPr>
        <p:blipFill rotWithShape="1">
          <a:blip r:embed="rId3">
            <a:alphaModFix/>
          </a:blip>
          <a:srcRect b="37292" l="0" r="0" t="0"/>
          <a:stretch/>
        </p:blipFill>
        <p:spPr>
          <a:xfrm>
            <a:off x="27988" y="2359388"/>
            <a:ext cx="9088025" cy="2784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Primary Market Research - Additional Features Requested</a:t>
            </a:r>
            <a:endParaRPr/>
          </a:p>
        </p:txBody>
      </p:sp>
      <p:sp>
        <p:nvSpPr>
          <p:cNvPr id="190" name="Google Shape;190;p3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Calendar-type features (i.e. blocking out times when in class, meeting scheduling)</a:t>
            </a:r>
            <a:endParaRPr sz="2000"/>
          </a:p>
          <a:p>
            <a:pPr indent="-355600" lvl="0" marL="457200" rtl="0" algn="l">
              <a:spcBef>
                <a:spcPts val="0"/>
              </a:spcBef>
              <a:spcAft>
                <a:spcPts val="0"/>
              </a:spcAft>
              <a:buSzPts val="2000"/>
              <a:buChar char="●"/>
            </a:pPr>
            <a:r>
              <a:rPr lang="en" sz="2000"/>
              <a:t>Notifications from the app/webapp</a:t>
            </a:r>
            <a:endParaRPr sz="2000"/>
          </a:p>
          <a:p>
            <a:pPr indent="-355600" lvl="0" marL="457200" rtl="0" algn="l">
              <a:spcBef>
                <a:spcPts val="0"/>
              </a:spcBef>
              <a:spcAft>
                <a:spcPts val="0"/>
              </a:spcAft>
              <a:buSzPts val="2000"/>
              <a:buChar char="●"/>
            </a:pPr>
            <a:r>
              <a:rPr lang="en" sz="2000"/>
              <a:t>Timer features to track your studying</a:t>
            </a:r>
            <a:endParaRPr sz="2000"/>
          </a:p>
          <a:p>
            <a:pPr indent="-355600" lvl="0" marL="457200" rtl="0" algn="l">
              <a:spcBef>
                <a:spcPts val="0"/>
              </a:spcBef>
              <a:spcAft>
                <a:spcPts val="0"/>
              </a:spcAft>
              <a:buSzPts val="2000"/>
              <a:buChar char="●"/>
            </a:pPr>
            <a:r>
              <a:rPr lang="en" sz="2000"/>
              <a:t>Some aspect of social features (profile with your preferred/current subjects) </a:t>
            </a:r>
            <a:endParaRPr sz="2000"/>
          </a:p>
          <a:p>
            <a:pPr indent="-355600" lvl="0" marL="457200" rtl="0" algn="l">
              <a:spcBef>
                <a:spcPts val="0"/>
              </a:spcBef>
              <a:spcAft>
                <a:spcPts val="0"/>
              </a:spcAft>
              <a:buSzPts val="2000"/>
              <a:buChar char="●"/>
            </a:pPr>
            <a:r>
              <a:rPr lang="en" sz="2000"/>
              <a:t>Cross-platform support</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Secondary Market Research</a:t>
            </a:r>
            <a:endParaRPr/>
          </a:p>
        </p:txBody>
      </p:sp>
      <p:sp>
        <p:nvSpPr>
          <p:cNvPr id="196" name="Google Shape;196;p3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Char char="●"/>
            </a:pPr>
            <a:r>
              <a:rPr lang="en" sz="1350">
                <a:solidFill>
                  <a:srgbClr val="333333"/>
                </a:solidFill>
                <a:highlight>
                  <a:srgbClr val="C9DAF8"/>
                </a:highlight>
              </a:rPr>
              <a:t>The global Application Platform market is valued at USD 3.23 billion by the end of 2024, growing at a CAGR of 4.83% during 2020-2024. </a:t>
            </a:r>
            <a:endParaRPr sz="1200">
              <a:solidFill>
                <a:srgbClr val="000000"/>
              </a:solidFill>
              <a:highlight>
                <a:srgbClr val="C9DAF8"/>
              </a:highlight>
            </a:endParaRPr>
          </a:p>
          <a:p>
            <a:pPr indent="-304800" lvl="0" marL="457200" rtl="0" algn="l">
              <a:lnSpc>
                <a:spcPct val="200000"/>
              </a:lnSpc>
              <a:spcBef>
                <a:spcPts val="0"/>
              </a:spcBef>
              <a:spcAft>
                <a:spcPts val="0"/>
              </a:spcAft>
              <a:buClr>
                <a:srgbClr val="000000"/>
              </a:buClr>
              <a:buSzPts val="1200"/>
              <a:buChar char="●"/>
            </a:pPr>
            <a:r>
              <a:rPr lang="en" sz="1200">
                <a:solidFill>
                  <a:srgbClr val="153043"/>
                </a:solidFill>
                <a:highlight>
                  <a:srgbClr val="C9DAF8"/>
                </a:highlight>
              </a:rPr>
              <a:t> The rapid application development market size is expected to grow from USD 7.8 billion in 2018 to USD 46.2 billion by 2023, at a Compound Annual Growth Rate (CAGR) of 42.9% during the forecast period.</a:t>
            </a:r>
            <a:endParaRPr sz="1200">
              <a:solidFill>
                <a:srgbClr val="000000"/>
              </a:solidFill>
              <a:highlight>
                <a:srgbClr val="C9DAF8"/>
              </a:highlight>
            </a:endParaRPr>
          </a:p>
          <a:p>
            <a:pPr indent="-304800" lvl="0" marL="457200" rtl="0" algn="l">
              <a:lnSpc>
                <a:spcPct val="200000"/>
              </a:lnSpc>
              <a:spcBef>
                <a:spcPts val="0"/>
              </a:spcBef>
              <a:spcAft>
                <a:spcPts val="0"/>
              </a:spcAft>
              <a:buClr>
                <a:srgbClr val="000000"/>
              </a:buClr>
              <a:buSzPts val="1200"/>
              <a:buChar char="●"/>
            </a:pPr>
            <a:r>
              <a:rPr lang="en" sz="1200">
                <a:solidFill>
                  <a:srgbClr val="000000"/>
                </a:solidFill>
              </a:rPr>
              <a:t>Two main study help web Chegg.com has </a:t>
            </a:r>
            <a:r>
              <a:rPr lang="en" sz="1200">
                <a:solidFill>
                  <a:srgbClr val="222222"/>
                </a:solidFill>
                <a:highlight>
                  <a:srgbClr val="C9DAF8"/>
                </a:highlight>
              </a:rPr>
              <a:t>reported 2.23 million subscribers at 2019</a:t>
            </a:r>
            <a:r>
              <a:rPr lang="en" sz="1200">
                <a:solidFill>
                  <a:srgbClr val="000000"/>
                </a:solidFill>
                <a:highlight>
                  <a:srgbClr val="C9DAF8"/>
                </a:highlight>
              </a:rPr>
              <a:t> and Coursehero.com says you can study 30 million course-specific resources in their </a:t>
            </a:r>
            <a:r>
              <a:rPr lang="en" sz="1200">
                <a:solidFill>
                  <a:srgbClr val="000000"/>
                </a:solidFill>
                <a:highlight>
                  <a:srgbClr val="C9DAF8"/>
                </a:highlight>
              </a:rPr>
              <a:t>website</a:t>
            </a:r>
            <a:endParaRPr sz="1200">
              <a:solidFill>
                <a:srgbClr val="000000"/>
              </a:solidFill>
              <a:highlight>
                <a:srgbClr val="C9DAF8"/>
              </a:highlight>
            </a:endParaRPr>
          </a:p>
          <a:p>
            <a:pPr indent="0" lvl="0" marL="457200" rtl="0" algn="l">
              <a:lnSpc>
                <a:spcPct val="200000"/>
              </a:lnSpc>
              <a:spcBef>
                <a:spcPts val="0"/>
              </a:spcBef>
              <a:spcAft>
                <a:spcPts val="0"/>
              </a:spcAft>
              <a:buNone/>
            </a:pPr>
            <a:r>
              <a:t/>
            </a:r>
            <a:endParaRPr sz="12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Most Significant Competitor: GoConqr</a:t>
            </a:r>
            <a:endParaRPr/>
          </a:p>
        </p:txBody>
      </p:sp>
      <p:sp>
        <p:nvSpPr>
          <p:cNvPr id="202" name="Google Shape;202;p3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Strengths</a:t>
            </a:r>
            <a:endParaRPr/>
          </a:p>
          <a:p>
            <a:pPr indent="-317500" lvl="1" marL="914400" rtl="0" algn="l">
              <a:lnSpc>
                <a:spcPct val="115000"/>
              </a:lnSpc>
              <a:spcBef>
                <a:spcPts val="0"/>
              </a:spcBef>
              <a:spcAft>
                <a:spcPts val="0"/>
              </a:spcAft>
              <a:buSzPts val="1400"/>
              <a:buChar char="○"/>
            </a:pPr>
            <a:r>
              <a:rPr lang="en"/>
              <a:t>Offers many features that allow students to receive instant help on a wide range of topics</a:t>
            </a:r>
            <a:endParaRPr/>
          </a:p>
          <a:p>
            <a:pPr indent="-317500" lvl="2" marL="1371600" rtl="0" algn="l">
              <a:lnSpc>
                <a:spcPct val="115000"/>
              </a:lnSpc>
              <a:spcBef>
                <a:spcPts val="0"/>
              </a:spcBef>
              <a:spcAft>
                <a:spcPts val="0"/>
              </a:spcAft>
              <a:buSzPts val="1400"/>
              <a:buChar char="■"/>
            </a:pPr>
            <a:r>
              <a:rPr lang="en"/>
              <a:t>Mind Maps</a:t>
            </a:r>
            <a:endParaRPr/>
          </a:p>
          <a:p>
            <a:pPr indent="-317500" lvl="2" marL="1371600" rtl="0" algn="l">
              <a:lnSpc>
                <a:spcPct val="115000"/>
              </a:lnSpc>
              <a:spcBef>
                <a:spcPts val="0"/>
              </a:spcBef>
              <a:spcAft>
                <a:spcPts val="0"/>
              </a:spcAft>
              <a:buSzPts val="1400"/>
              <a:buChar char="■"/>
            </a:pPr>
            <a:r>
              <a:rPr lang="en"/>
              <a:t>Study Planner</a:t>
            </a:r>
            <a:endParaRPr/>
          </a:p>
          <a:p>
            <a:pPr indent="-317500" lvl="2" marL="1371600" rtl="0" algn="l">
              <a:lnSpc>
                <a:spcPct val="115000"/>
              </a:lnSpc>
              <a:spcBef>
                <a:spcPts val="0"/>
              </a:spcBef>
              <a:spcAft>
                <a:spcPts val="0"/>
              </a:spcAft>
              <a:buSzPts val="1400"/>
              <a:buChar char="■"/>
            </a:pPr>
            <a:r>
              <a:rPr lang="en"/>
              <a:t>Library</a:t>
            </a:r>
            <a:endParaRPr/>
          </a:p>
          <a:p>
            <a:pPr indent="-317500" lvl="1" marL="914400" rtl="0" algn="l">
              <a:lnSpc>
                <a:spcPct val="200000"/>
              </a:lnSpc>
              <a:spcBef>
                <a:spcPts val="0"/>
              </a:spcBef>
              <a:spcAft>
                <a:spcPts val="0"/>
              </a:spcAft>
              <a:buSzPts val="1400"/>
              <a:buChar char="○"/>
            </a:pPr>
            <a:r>
              <a:rPr lang="en"/>
              <a:t>“Learning Groups” enable people to connect over the same topic</a:t>
            </a:r>
            <a:endParaRPr/>
          </a:p>
          <a:p>
            <a:pPr indent="-342900" lvl="0" marL="457200" rtl="0" algn="l">
              <a:lnSpc>
                <a:spcPct val="115000"/>
              </a:lnSpc>
              <a:spcBef>
                <a:spcPts val="0"/>
              </a:spcBef>
              <a:spcAft>
                <a:spcPts val="0"/>
              </a:spcAft>
              <a:buSzPts val="1800"/>
              <a:buChar char="●"/>
            </a:pPr>
            <a:r>
              <a:rPr lang="en"/>
              <a:t>Weaknesses</a:t>
            </a:r>
            <a:endParaRPr/>
          </a:p>
          <a:p>
            <a:pPr indent="-317500" lvl="1" marL="914400" rtl="0" algn="l">
              <a:lnSpc>
                <a:spcPct val="115000"/>
              </a:lnSpc>
              <a:spcBef>
                <a:spcPts val="0"/>
              </a:spcBef>
              <a:spcAft>
                <a:spcPts val="0"/>
              </a:spcAft>
              <a:buSzPts val="1400"/>
              <a:buChar char="○"/>
            </a:pPr>
            <a:r>
              <a:rPr lang="en"/>
              <a:t>Don’t go the extra mile to allow people to meet and study in real life</a:t>
            </a:r>
            <a:endParaRPr/>
          </a:p>
          <a:p>
            <a:pPr indent="-317500" lvl="1" marL="914400" rtl="0" algn="l">
              <a:lnSpc>
                <a:spcPct val="115000"/>
              </a:lnSpc>
              <a:spcBef>
                <a:spcPts val="0"/>
              </a:spcBef>
              <a:spcAft>
                <a:spcPts val="0"/>
              </a:spcAft>
              <a:buSzPts val="1400"/>
              <a:buChar char="○"/>
            </a:pPr>
            <a:r>
              <a:rPr lang="en"/>
              <a:t>Lots of manual work required by the user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Competitors</a:t>
            </a:r>
            <a:endParaRPr/>
          </a:p>
        </p:txBody>
      </p:sp>
      <p:sp>
        <p:nvSpPr>
          <p:cNvPr id="208" name="Google Shape;208;p36"/>
          <p:cNvSpPr txBox="1"/>
          <p:nvPr>
            <p:ph idx="1" type="body"/>
          </p:nvPr>
        </p:nvSpPr>
        <p:spPr>
          <a:xfrm>
            <a:off x="311700" y="1430225"/>
            <a:ext cx="8520600" cy="3099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200">
                <a:solidFill>
                  <a:srgbClr val="000000"/>
                </a:solidFill>
                <a:latin typeface="Arial"/>
                <a:ea typeface="Arial"/>
                <a:cs typeface="Arial"/>
                <a:sym typeface="Arial"/>
              </a:rPr>
              <a:t> </a:t>
            </a:r>
            <a:r>
              <a:rPr b="1" lang="en">
                <a:solidFill>
                  <a:srgbClr val="000000"/>
                </a:solidFill>
                <a:latin typeface="Arial"/>
                <a:ea typeface="Arial"/>
                <a:cs typeface="Arial"/>
                <a:sym typeface="Arial"/>
              </a:rPr>
              <a:t>“</a:t>
            </a:r>
            <a:r>
              <a:rPr lang="en">
                <a:solidFill>
                  <a:srgbClr val="000000"/>
                </a:solidFill>
              </a:rPr>
              <a:t>Ask Around” App</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sz="1800"/>
              <a:t>Strengths</a:t>
            </a:r>
            <a:endParaRPr sz="1800"/>
          </a:p>
          <a:p>
            <a:pPr indent="-317500" lvl="2" marL="1371600" rtl="0" algn="l">
              <a:lnSpc>
                <a:spcPct val="150000"/>
              </a:lnSpc>
              <a:spcBef>
                <a:spcPts val="0"/>
              </a:spcBef>
              <a:spcAft>
                <a:spcPts val="0"/>
              </a:spcAft>
              <a:buClr>
                <a:srgbClr val="000000"/>
              </a:buClr>
              <a:buSzPts val="1400"/>
              <a:buChar char="■"/>
            </a:pPr>
            <a:r>
              <a:rPr lang="en">
                <a:solidFill>
                  <a:srgbClr val="000000"/>
                </a:solidFill>
              </a:rPr>
              <a:t>Allow user ask question at specific location</a:t>
            </a:r>
            <a:endParaRPr>
              <a:solidFill>
                <a:srgbClr val="000000"/>
              </a:solidFill>
            </a:endParaRPr>
          </a:p>
          <a:p>
            <a:pPr indent="-317500" lvl="2" marL="1371600" rtl="0" algn="l">
              <a:lnSpc>
                <a:spcPct val="150000"/>
              </a:lnSpc>
              <a:spcBef>
                <a:spcPts val="0"/>
              </a:spcBef>
              <a:spcAft>
                <a:spcPts val="0"/>
              </a:spcAft>
              <a:buClr>
                <a:srgbClr val="000000"/>
              </a:buClr>
              <a:buSzPts val="1400"/>
              <a:buChar char="■"/>
            </a:pPr>
            <a:r>
              <a:rPr lang="en">
                <a:solidFill>
                  <a:srgbClr val="000000"/>
                </a:solidFill>
              </a:rPr>
              <a:t>Can </a:t>
            </a:r>
            <a:r>
              <a:rPr lang="en">
                <a:solidFill>
                  <a:srgbClr val="000000"/>
                </a:solidFill>
              </a:rPr>
              <a:t>limit</a:t>
            </a:r>
            <a:r>
              <a:rPr lang="en">
                <a:solidFill>
                  <a:srgbClr val="000000"/>
                </a:solidFill>
              </a:rPr>
              <a:t> the range of who can see the question</a:t>
            </a:r>
            <a:endParaRPr>
              <a:solidFill>
                <a:srgbClr val="000000"/>
              </a:solidFill>
            </a:endParaRPr>
          </a:p>
          <a:p>
            <a:pPr indent="-342900" lvl="1" marL="914400" rtl="0" algn="l">
              <a:lnSpc>
                <a:spcPct val="150000"/>
              </a:lnSpc>
              <a:spcBef>
                <a:spcPts val="0"/>
              </a:spcBef>
              <a:spcAft>
                <a:spcPts val="0"/>
              </a:spcAft>
              <a:buClr>
                <a:srgbClr val="000000"/>
              </a:buClr>
              <a:buSzPts val="1800"/>
              <a:buChar char="○"/>
            </a:pPr>
            <a:r>
              <a:rPr lang="en" sz="1800">
                <a:solidFill>
                  <a:srgbClr val="000000"/>
                </a:solidFill>
              </a:rPr>
              <a:t>Weakness</a:t>
            </a:r>
            <a:endParaRPr sz="1800">
              <a:solidFill>
                <a:srgbClr val="000000"/>
              </a:solidFill>
            </a:endParaRPr>
          </a:p>
          <a:p>
            <a:pPr indent="-317500" lvl="2" marL="1371600" rtl="0" algn="l">
              <a:lnSpc>
                <a:spcPct val="150000"/>
              </a:lnSpc>
              <a:spcBef>
                <a:spcPts val="0"/>
              </a:spcBef>
              <a:spcAft>
                <a:spcPts val="0"/>
              </a:spcAft>
              <a:buClr>
                <a:srgbClr val="000000"/>
              </a:buClr>
              <a:buSzPts val="1400"/>
              <a:buChar char="■"/>
            </a:pPr>
            <a:r>
              <a:rPr lang="en">
                <a:solidFill>
                  <a:srgbClr val="000000"/>
                </a:solidFill>
              </a:rPr>
              <a:t>Lack of subject and classification</a:t>
            </a:r>
            <a:endParaRPr>
              <a:solidFill>
                <a:srgbClr val="000000"/>
              </a:solidFill>
            </a:endParaRPr>
          </a:p>
          <a:p>
            <a:pPr indent="-317500" lvl="2" marL="1371600" rtl="0" algn="l">
              <a:lnSpc>
                <a:spcPct val="150000"/>
              </a:lnSpc>
              <a:spcBef>
                <a:spcPts val="0"/>
              </a:spcBef>
              <a:spcAft>
                <a:spcPts val="0"/>
              </a:spcAft>
              <a:buClr>
                <a:srgbClr val="000000"/>
              </a:buClr>
              <a:buSzPts val="1400"/>
              <a:buChar char="■"/>
            </a:pPr>
            <a:r>
              <a:rPr lang="en">
                <a:solidFill>
                  <a:srgbClr val="000000"/>
                </a:solidFill>
              </a:rPr>
              <a:t>Not for specific group of people</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Competitors</a:t>
            </a:r>
            <a:endParaRPr/>
          </a:p>
        </p:txBody>
      </p:sp>
      <p:sp>
        <p:nvSpPr>
          <p:cNvPr id="214" name="Google Shape;214;p3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BuddyUp (web)</a:t>
            </a:r>
            <a:endParaRPr/>
          </a:p>
          <a:p>
            <a:pPr indent="-317500" lvl="1" marL="914400" rtl="0" algn="l">
              <a:spcBef>
                <a:spcPts val="0"/>
              </a:spcBef>
              <a:spcAft>
                <a:spcPts val="0"/>
              </a:spcAft>
              <a:buSzPts val="1400"/>
              <a:buChar char="○"/>
            </a:pPr>
            <a:r>
              <a:rPr lang="en"/>
              <a:t>Used to be Social studying app that enables users to private message and create study groups</a:t>
            </a:r>
            <a:endParaRPr/>
          </a:p>
          <a:p>
            <a:pPr indent="-317500" lvl="1" marL="914400" rtl="0" algn="l">
              <a:spcBef>
                <a:spcPts val="0"/>
              </a:spcBef>
              <a:spcAft>
                <a:spcPts val="0"/>
              </a:spcAft>
              <a:buSzPts val="1400"/>
              <a:buChar char="○"/>
            </a:pPr>
            <a:r>
              <a:rPr lang="en"/>
              <a:t>Now they are </a:t>
            </a:r>
            <a:r>
              <a:rPr lang="en"/>
              <a:t>focused</a:t>
            </a:r>
            <a:r>
              <a:rPr lang="en"/>
              <a:t> on group people for event</a:t>
            </a:r>
            <a:endParaRPr/>
          </a:p>
          <a:p>
            <a:pPr indent="-342900" lvl="0" marL="457200" rtl="0" algn="l">
              <a:spcBef>
                <a:spcPts val="0"/>
              </a:spcBef>
              <a:spcAft>
                <a:spcPts val="0"/>
              </a:spcAft>
              <a:buSzPts val="1800"/>
              <a:buChar char="●"/>
            </a:pPr>
            <a:r>
              <a:rPr lang="en"/>
              <a:t>HoopMaps</a:t>
            </a:r>
            <a:endParaRPr/>
          </a:p>
          <a:p>
            <a:pPr indent="-317500" lvl="1" marL="914400" rtl="0" algn="l">
              <a:spcBef>
                <a:spcPts val="0"/>
              </a:spcBef>
              <a:spcAft>
                <a:spcPts val="0"/>
              </a:spcAft>
              <a:buSzPts val="1400"/>
              <a:buChar char="○"/>
            </a:pPr>
            <a:r>
              <a:rPr lang="en"/>
              <a:t>Matchmaking app for basketball</a:t>
            </a:r>
            <a:endParaRPr/>
          </a:p>
          <a:p>
            <a:pPr indent="-342900" lvl="0" marL="457200" rtl="0" algn="l">
              <a:spcBef>
                <a:spcPts val="0"/>
              </a:spcBef>
              <a:spcAft>
                <a:spcPts val="0"/>
              </a:spcAft>
              <a:buSzPts val="1800"/>
              <a:buChar char="●"/>
            </a:pPr>
            <a:r>
              <a:rPr lang="en"/>
              <a:t>Schedule and productivity apps</a:t>
            </a:r>
            <a:endParaRPr/>
          </a:p>
          <a:p>
            <a:pPr indent="-317500" lvl="1" marL="914400" rtl="0" algn="l">
              <a:spcBef>
                <a:spcPts val="0"/>
              </a:spcBef>
              <a:spcAft>
                <a:spcPts val="0"/>
              </a:spcAft>
              <a:buSzPts val="1400"/>
              <a:buChar char="○"/>
            </a:pPr>
            <a:r>
              <a:rPr lang="en"/>
              <a:t>Google Calendar</a:t>
            </a:r>
            <a:endParaRPr/>
          </a:p>
          <a:p>
            <a:pPr indent="-317500" lvl="1" marL="914400" rtl="0" algn="l">
              <a:spcBef>
                <a:spcPts val="0"/>
              </a:spcBef>
              <a:spcAft>
                <a:spcPts val="0"/>
              </a:spcAft>
              <a:buSzPts val="1400"/>
              <a:buChar char="○"/>
            </a:pPr>
            <a:r>
              <a:rPr lang="en"/>
              <a:t>ZenDay</a:t>
            </a:r>
            <a:endParaRPr/>
          </a:p>
          <a:p>
            <a:pPr indent="-317500" lvl="1" marL="914400" rtl="0" algn="l">
              <a:spcBef>
                <a:spcPts val="0"/>
              </a:spcBef>
              <a:spcAft>
                <a:spcPts val="0"/>
              </a:spcAft>
              <a:buSzPts val="1400"/>
              <a:buChar char="○"/>
            </a:pPr>
            <a:r>
              <a:rPr lang="en"/>
              <a:t>Any.do</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Competitors</a:t>
            </a:r>
            <a:endParaRPr/>
          </a:p>
        </p:txBody>
      </p:sp>
      <p:sp>
        <p:nvSpPr>
          <p:cNvPr id="220" name="Google Shape;220;p38"/>
          <p:cNvSpPr txBox="1"/>
          <p:nvPr>
            <p:ph idx="1" type="body"/>
          </p:nvPr>
        </p:nvSpPr>
        <p:spPr>
          <a:xfrm>
            <a:off x="263450" y="1324075"/>
            <a:ext cx="8520600" cy="3099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b="1" lang="en" sz="1200">
                <a:solidFill>
                  <a:srgbClr val="000000"/>
                </a:solidFill>
                <a:highlight>
                  <a:srgbClr val="C9DAF8"/>
                </a:highlight>
              </a:rPr>
              <a:t>Quizlet:</a:t>
            </a:r>
            <a:r>
              <a:rPr lang="en" sz="1200">
                <a:solidFill>
                  <a:srgbClr val="333333"/>
                </a:solidFill>
                <a:highlight>
                  <a:srgbClr val="C9DAF8"/>
                </a:highlight>
              </a:rPr>
              <a:t>Users can create “sets” in any subject under the sun, and based on the set the website will generate flashcards, quizzes, practice tests, matching games, and even auditory tools.</a:t>
            </a:r>
            <a:endParaRPr sz="1200">
              <a:solidFill>
                <a:srgbClr val="000000"/>
              </a:solidFill>
              <a:highlight>
                <a:srgbClr val="C9DAF8"/>
              </a:highlight>
            </a:endParaRPr>
          </a:p>
          <a:p>
            <a:pPr indent="-304800" lvl="0" marL="457200" rtl="0" algn="l">
              <a:lnSpc>
                <a:spcPct val="150000"/>
              </a:lnSpc>
              <a:spcBef>
                <a:spcPts val="0"/>
              </a:spcBef>
              <a:spcAft>
                <a:spcPts val="0"/>
              </a:spcAft>
              <a:buClr>
                <a:srgbClr val="000000"/>
              </a:buClr>
              <a:buSzPts val="1200"/>
              <a:buChar char="●"/>
            </a:pPr>
            <a:r>
              <a:rPr b="1" lang="en" sz="1200">
                <a:solidFill>
                  <a:srgbClr val="000000"/>
                </a:solidFill>
                <a:highlight>
                  <a:srgbClr val="C9DAF8"/>
                </a:highlight>
              </a:rPr>
              <a:t>StudyBlue</a:t>
            </a:r>
            <a:r>
              <a:rPr lang="en" sz="1200">
                <a:solidFill>
                  <a:srgbClr val="000000"/>
                </a:solidFill>
                <a:highlight>
                  <a:srgbClr val="C9DAF8"/>
                </a:highlight>
              </a:rPr>
              <a:t>: </a:t>
            </a:r>
            <a:r>
              <a:rPr lang="en" sz="1200">
                <a:solidFill>
                  <a:srgbClr val="333333"/>
                </a:solidFill>
                <a:highlight>
                  <a:srgbClr val="C9DAF8"/>
                </a:highlight>
              </a:rPr>
              <a:t>Collaboration is the name of the game for this website. StudyBlue connects students through similar learning goals and subjects, allowing them to share and access flashcards, study guides, and more.</a:t>
            </a:r>
            <a:r>
              <a:rPr lang="en" sz="1200">
                <a:solidFill>
                  <a:srgbClr val="000000"/>
                </a:solidFill>
                <a:highlight>
                  <a:srgbClr val="C9DAF8"/>
                </a:highlight>
              </a:rPr>
              <a:t> </a:t>
            </a:r>
            <a:endParaRPr sz="1200">
              <a:solidFill>
                <a:srgbClr val="000000"/>
              </a:solidFill>
              <a:highlight>
                <a:srgbClr val="C9DAF8"/>
              </a:highlight>
            </a:endParaRPr>
          </a:p>
          <a:p>
            <a:pPr indent="-304800" lvl="0" marL="457200" rtl="0" algn="l">
              <a:lnSpc>
                <a:spcPct val="150000"/>
              </a:lnSpc>
              <a:spcBef>
                <a:spcPts val="0"/>
              </a:spcBef>
              <a:spcAft>
                <a:spcPts val="0"/>
              </a:spcAft>
              <a:buClr>
                <a:srgbClr val="000000"/>
              </a:buClr>
              <a:buSzPts val="1200"/>
              <a:buChar char="●"/>
            </a:pPr>
            <a:r>
              <a:rPr b="1" lang="en" sz="1200">
                <a:solidFill>
                  <a:srgbClr val="000000"/>
                </a:solidFill>
                <a:highlight>
                  <a:srgbClr val="C9DAF8"/>
                </a:highlight>
              </a:rPr>
              <a:t>Course Hero</a:t>
            </a:r>
            <a:r>
              <a:rPr b="1" lang="en" sz="1200">
                <a:solidFill>
                  <a:srgbClr val="000000"/>
                </a:solidFill>
                <a:highlight>
                  <a:srgbClr val="C9DAF8"/>
                </a:highlight>
              </a:rPr>
              <a:t>: </a:t>
            </a:r>
            <a:r>
              <a:rPr lang="en" sz="1200">
                <a:solidFill>
                  <a:srgbClr val="000000"/>
                </a:solidFill>
                <a:highlight>
                  <a:srgbClr val="C9DAF8"/>
                </a:highlight>
              </a:rPr>
              <a:t>Course Hero is an </a:t>
            </a:r>
            <a:r>
              <a:rPr lang="en" sz="1200">
                <a:solidFill>
                  <a:srgbClr val="000000"/>
                </a:solidFill>
                <a:highlight>
                  <a:srgbClr val="C9DAF8"/>
                </a:highlight>
                <a:uFill>
                  <a:noFill/>
                </a:uFill>
                <a:hlinkClick r:id="rId3"/>
              </a:rPr>
              <a:t>education technology</a:t>
            </a:r>
            <a:r>
              <a:rPr lang="en" sz="1200">
                <a:solidFill>
                  <a:srgbClr val="000000"/>
                </a:solidFill>
                <a:highlight>
                  <a:srgbClr val="C9DAF8"/>
                </a:highlight>
              </a:rPr>
              <a:t> website company, which operates an online learning platform for students to access course-specific study resources contributed by a community of students and </a:t>
            </a:r>
            <a:r>
              <a:rPr lang="en" sz="1200">
                <a:solidFill>
                  <a:srgbClr val="000000"/>
                </a:solidFill>
                <a:highlight>
                  <a:srgbClr val="C9DAF8"/>
                </a:highlight>
                <a:uFill>
                  <a:noFill/>
                </a:uFill>
                <a:hlinkClick r:id="rId4"/>
              </a:rPr>
              <a:t>educators</a:t>
            </a:r>
            <a:r>
              <a:rPr lang="en" sz="1200">
                <a:solidFill>
                  <a:srgbClr val="000000"/>
                </a:solidFill>
                <a:highlight>
                  <a:srgbClr val="C9DAF8"/>
                </a:highlight>
              </a:rPr>
              <a:t>.</a:t>
            </a:r>
            <a:endParaRPr sz="1200">
              <a:solidFill>
                <a:srgbClr val="000000"/>
              </a:solidFill>
              <a:highlight>
                <a:srgbClr val="C9DAF8"/>
              </a:highlight>
            </a:endParaRPr>
          </a:p>
          <a:p>
            <a:pPr indent="-304800" lvl="0" marL="457200" marR="177800" rtl="0" algn="l">
              <a:lnSpc>
                <a:spcPct val="122222"/>
              </a:lnSpc>
              <a:spcBef>
                <a:spcPts val="0"/>
              </a:spcBef>
              <a:spcAft>
                <a:spcPts val="0"/>
              </a:spcAft>
              <a:buSzPts val="1200"/>
              <a:buChar char="●"/>
            </a:pPr>
            <a:r>
              <a:rPr b="1" lang="en" sz="1200">
                <a:solidFill>
                  <a:srgbClr val="000000"/>
                </a:solidFill>
                <a:highlight>
                  <a:srgbClr val="C9DAF8"/>
                </a:highlight>
              </a:rPr>
              <a:t>Chegg: </a:t>
            </a:r>
            <a:r>
              <a:rPr lang="en" sz="1200">
                <a:solidFill>
                  <a:srgbClr val="222222"/>
                </a:solidFill>
                <a:highlight>
                  <a:srgbClr val="C9DAF8"/>
                </a:highlight>
              </a:rPr>
              <a:t>Chegg provides digital and physical textbook rentals, </a:t>
            </a:r>
            <a:r>
              <a:rPr lang="en" sz="1200">
                <a:solidFill>
                  <a:srgbClr val="0B0080"/>
                </a:solidFill>
                <a:highlight>
                  <a:srgbClr val="C9DAF8"/>
                </a:highlight>
                <a:uFill>
                  <a:noFill/>
                </a:uFill>
                <a:hlinkClick r:id="rId5"/>
              </a:rPr>
              <a:t>online tutoring</a:t>
            </a:r>
            <a:r>
              <a:rPr lang="en" sz="1200">
                <a:solidFill>
                  <a:srgbClr val="222222"/>
                </a:solidFill>
                <a:highlight>
                  <a:srgbClr val="C9DAF8"/>
                </a:highlight>
              </a:rPr>
              <a:t>, and other student services</a:t>
            </a:r>
            <a:endParaRPr sz="1200">
              <a:solidFill>
                <a:srgbClr val="222222"/>
              </a:solidFill>
              <a:highlight>
                <a:srgbClr val="C9DAF8"/>
              </a:highlight>
            </a:endParaRPr>
          </a:p>
          <a:p>
            <a:pPr indent="0" lvl="0" marL="0" marR="177800" rtl="0" algn="l">
              <a:lnSpc>
                <a:spcPct val="122222"/>
              </a:lnSpc>
              <a:spcBef>
                <a:spcPts val="0"/>
              </a:spcBef>
              <a:spcAft>
                <a:spcPts val="0"/>
              </a:spcAft>
              <a:buNone/>
            </a:pPr>
            <a:r>
              <a:t/>
            </a:r>
            <a:endParaRPr b="1" sz="1200">
              <a:solidFill>
                <a:srgbClr val="000000"/>
              </a:solidFill>
              <a:highlight>
                <a:srgbClr val="F5F5F5"/>
              </a:highlight>
              <a:latin typeface="Arial"/>
              <a:ea typeface="Arial"/>
              <a:cs typeface="Arial"/>
              <a:sym typeface="Arial"/>
            </a:endParaRPr>
          </a:p>
          <a:p>
            <a:pPr indent="0" lvl="0" marL="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Secondary Market Links</a:t>
            </a:r>
            <a:endParaRPr/>
          </a:p>
        </p:txBody>
      </p:sp>
      <p:sp>
        <p:nvSpPr>
          <p:cNvPr id="226" name="Google Shape;226;p39"/>
          <p:cNvSpPr txBox="1"/>
          <p:nvPr>
            <p:ph idx="1" type="body"/>
          </p:nvPr>
        </p:nvSpPr>
        <p:spPr>
          <a:xfrm>
            <a:off x="311700" y="1275800"/>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C9DAF8"/>
                </a:highlight>
                <a:latin typeface="Arial"/>
                <a:ea typeface="Arial"/>
                <a:cs typeface="Arial"/>
                <a:sym typeface="Arial"/>
              </a:rPr>
              <a:t>By. “Application Platform Market Size, Share 2020 Global Industry Trends, Demand, Growth Opportunities, Industry Revenue, Future and Business Analysis by Forecast – 2024.” </a:t>
            </a:r>
            <a:r>
              <a:rPr i="1" lang="en" sz="1200">
                <a:solidFill>
                  <a:srgbClr val="333333"/>
                </a:solidFill>
                <a:highlight>
                  <a:srgbClr val="C9DAF8"/>
                </a:highlight>
                <a:latin typeface="Arial"/>
                <a:ea typeface="Arial"/>
                <a:cs typeface="Arial"/>
                <a:sym typeface="Arial"/>
              </a:rPr>
              <a:t>MarketWatch</a:t>
            </a:r>
            <a:r>
              <a:rPr lang="en" sz="1200">
                <a:solidFill>
                  <a:srgbClr val="333333"/>
                </a:solidFill>
                <a:highlight>
                  <a:srgbClr val="C9DAF8"/>
                </a:highlight>
                <a:latin typeface="Arial"/>
                <a:ea typeface="Arial"/>
                <a:cs typeface="Arial"/>
                <a:sym typeface="Arial"/>
              </a:rPr>
              <a:t>, 2 Jan. 2020, </a:t>
            </a:r>
            <a:r>
              <a:rPr lang="en" sz="1200" u="sng">
                <a:solidFill>
                  <a:srgbClr val="4A86E8"/>
                </a:solidFill>
                <a:highlight>
                  <a:srgbClr val="C9DAF8"/>
                </a:highlight>
                <a:latin typeface="Arial"/>
                <a:ea typeface="Arial"/>
                <a:cs typeface="Arial"/>
                <a:sym typeface="Arial"/>
              </a:rPr>
              <a:t>www.marketwatch.com/press-release/application-platform-market-size-share-2020-global-industry-trends-demand-growth-opportunities-industry-revenue-future-and-business-analysis-by-forecast-2024-2020-01-02.</a:t>
            </a:r>
            <a:endParaRPr sz="1200" u="sng">
              <a:solidFill>
                <a:srgbClr val="4A86E8"/>
              </a:solidFill>
              <a:highlight>
                <a:srgbClr val="C9DAF8"/>
              </a:highlight>
              <a:latin typeface="Arial"/>
              <a:ea typeface="Arial"/>
              <a:cs typeface="Arial"/>
              <a:sym typeface="Arial"/>
            </a:endParaRPr>
          </a:p>
          <a:p>
            <a:pPr indent="0" lvl="0" marL="0" rtl="0" algn="l">
              <a:spcBef>
                <a:spcPts val="0"/>
              </a:spcBef>
              <a:spcAft>
                <a:spcPts val="0"/>
              </a:spcAft>
              <a:buNone/>
            </a:pPr>
            <a:r>
              <a:rPr lang="en" sz="1200">
                <a:solidFill>
                  <a:srgbClr val="333333"/>
                </a:solidFill>
                <a:latin typeface="Arial"/>
                <a:ea typeface="Arial"/>
                <a:cs typeface="Arial"/>
                <a:sym typeface="Arial"/>
              </a:rPr>
              <a:t>Carter, Joanna, and Gavin Llewellyn. “Global Social Media Research Summary 2019.” </a:t>
            </a:r>
            <a:r>
              <a:rPr i="1" lang="en" sz="1200">
                <a:solidFill>
                  <a:srgbClr val="333333"/>
                </a:solidFill>
                <a:latin typeface="Arial"/>
                <a:ea typeface="Arial"/>
                <a:cs typeface="Arial"/>
                <a:sym typeface="Arial"/>
              </a:rPr>
              <a:t>Smart Insights</a:t>
            </a:r>
            <a:r>
              <a:rPr lang="en" sz="1200">
                <a:solidFill>
                  <a:srgbClr val="333333"/>
                </a:solidFill>
                <a:latin typeface="Arial"/>
                <a:ea typeface="Arial"/>
                <a:cs typeface="Arial"/>
                <a:sym typeface="Arial"/>
              </a:rPr>
              <a:t>, 25 Oct. 2019, </a:t>
            </a:r>
            <a:r>
              <a:rPr lang="en" sz="1200" u="sng">
                <a:solidFill>
                  <a:srgbClr val="4A86E8"/>
                </a:solidFill>
                <a:latin typeface="Arial"/>
                <a:ea typeface="Arial"/>
                <a:cs typeface="Arial"/>
                <a:sym typeface="Arial"/>
                <a:hlinkClick r:id="rId3"/>
              </a:rPr>
              <a:t>www.smartinsights.com/social-media-marketing/social-media-strategy/new-global-social-media-research/</a:t>
            </a:r>
            <a:r>
              <a:rPr lang="en" sz="1200">
                <a:solidFill>
                  <a:srgbClr val="4A86E8"/>
                </a:solidFill>
                <a:latin typeface="Arial"/>
                <a:ea typeface="Arial"/>
                <a:cs typeface="Arial"/>
                <a:sym typeface="Arial"/>
              </a:rPr>
              <a:t>.</a:t>
            </a:r>
            <a:endParaRPr sz="1200">
              <a:solidFill>
                <a:srgbClr val="4A86E8"/>
              </a:solidFill>
              <a:latin typeface="Arial"/>
              <a:ea typeface="Arial"/>
              <a:cs typeface="Arial"/>
              <a:sym typeface="Arial"/>
            </a:endParaRPr>
          </a:p>
          <a:p>
            <a:pPr indent="0" lvl="0" marL="0" rtl="0" algn="l">
              <a:spcBef>
                <a:spcPts val="0"/>
              </a:spcBef>
              <a:spcAft>
                <a:spcPts val="0"/>
              </a:spcAft>
              <a:buNone/>
            </a:pPr>
            <a:r>
              <a:rPr lang="en" sz="1200">
                <a:solidFill>
                  <a:srgbClr val="333333"/>
                </a:solidFill>
                <a:highlight>
                  <a:srgbClr val="C9DAF8"/>
                </a:highlight>
                <a:latin typeface="Arial"/>
                <a:ea typeface="Arial"/>
                <a:cs typeface="Arial"/>
                <a:sym typeface="Arial"/>
              </a:rPr>
              <a:t>“Application Platform Market.” </a:t>
            </a:r>
            <a:r>
              <a:rPr i="1" lang="en" sz="1200">
                <a:solidFill>
                  <a:srgbClr val="333333"/>
                </a:solidFill>
                <a:highlight>
                  <a:srgbClr val="C9DAF8"/>
                </a:highlight>
                <a:latin typeface="Arial"/>
                <a:ea typeface="Arial"/>
                <a:cs typeface="Arial"/>
                <a:sym typeface="Arial"/>
              </a:rPr>
              <a:t>Market Research Firm</a:t>
            </a:r>
            <a:r>
              <a:rPr lang="en" sz="1200">
                <a:solidFill>
                  <a:srgbClr val="333333"/>
                </a:solidFill>
                <a:highlight>
                  <a:srgbClr val="C9DAF8"/>
                </a:highlight>
                <a:latin typeface="Arial"/>
                <a:ea typeface="Arial"/>
                <a:cs typeface="Arial"/>
                <a:sym typeface="Arial"/>
              </a:rPr>
              <a:t>, </a:t>
            </a:r>
            <a:r>
              <a:rPr lang="en" sz="1200" u="sng">
                <a:solidFill>
                  <a:srgbClr val="4A86E8"/>
                </a:solidFill>
                <a:highlight>
                  <a:srgbClr val="C9DAF8"/>
                </a:highlight>
                <a:latin typeface="Arial"/>
                <a:ea typeface="Arial"/>
                <a:cs typeface="Arial"/>
                <a:sym typeface="Arial"/>
              </a:rPr>
              <a:t>www.marketsandmarkets.com/Market-Reports/application-platform-market-28942023.html.</a:t>
            </a:r>
            <a:endParaRPr sz="1200" u="sng">
              <a:solidFill>
                <a:srgbClr val="4A86E8"/>
              </a:solidFill>
              <a:highlight>
                <a:srgbClr val="C9DAF8"/>
              </a:highlight>
              <a:latin typeface="Arial"/>
              <a:ea typeface="Arial"/>
              <a:cs typeface="Arial"/>
              <a:sym typeface="Arial"/>
            </a:endParaRPr>
          </a:p>
          <a:p>
            <a:pPr indent="0" lvl="0" marL="0" rtl="0" algn="l">
              <a:spcBef>
                <a:spcPts val="0"/>
              </a:spcBef>
              <a:spcAft>
                <a:spcPts val="0"/>
              </a:spcAft>
              <a:buNone/>
            </a:pPr>
            <a:r>
              <a:rPr lang="en" sz="1200">
                <a:solidFill>
                  <a:srgbClr val="333333"/>
                </a:solidFill>
                <a:highlight>
                  <a:srgbClr val="C9DAF8"/>
                </a:highlight>
                <a:latin typeface="Arial"/>
                <a:ea typeface="Arial"/>
                <a:cs typeface="Arial"/>
                <a:sym typeface="Arial"/>
              </a:rPr>
              <a:t>“Chegg Reports Q2 2019 Financial Results and Raises Full Year 2019 Guidance.” </a:t>
            </a:r>
            <a:r>
              <a:rPr i="1" lang="en" sz="1200">
                <a:solidFill>
                  <a:srgbClr val="333333"/>
                </a:solidFill>
                <a:highlight>
                  <a:srgbClr val="C9DAF8"/>
                </a:highlight>
                <a:latin typeface="Arial"/>
                <a:ea typeface="Arial"/>
                <a:cs typeface="Arial"/>
                <a:sym typeface="Arial"/>
              </a:rPr>
              <a:t>Yahoo! Finance</a:t>
            </a:r>
            <a:r>
              <a:rPr lang="en" sz="1200">
                <a:solidFill>
                  <a:srgbClr val="333333"/>
                </a:solidFill>
                <a:highlight>
                  <a:srgbClr val="C9DAF8"/>
                </a:highlight>
                <a:latin typeface="Arial"/>
                <a:ea typeface="Arial"/>
                <a:cs typeface="Arial"/>
                <a:sym typeface="Arial"/>
              </a:rPr>
              <a:t>, Yahoo!, 29 July 2019, </a:t>
            </a:r>
            <a:r>
              <a:rPr lang="en" sz="1200" u="sng">
                <a:solidFill>
                  <a:srgbClr val="4A86E8"/>
                </a:solidFill>
                <a:highlight>
                  <a:srgbClr val="C9DAF8"/>
                </a:highlight>
                <a:latin typeface="Arial"/>
                <a:ea typeface="Arial"/>
                <a:cs typeface="Arial"/>
                <a:sym typeface="Arial"/>
              </a:rPr>
              <a:t>finance.yahoo.com/news/chegg-reports-q2-2019-financial-200500912.html.</a:t>
            </a:r>
            <a:endParaRPr sz="1200" u="sng">
              <a:solidFill>
                <a:srgbClr val="4A86E8"/>
              </a:solidFill>
              <a:highlight>
                <a:srgbClr val="C9DAF8"/>
              </a:highlight>
              <a:latin typeface="Arial"/>
              <a:ea typeface="Arial"/>
              <a:cs typeface="Arial"/>
              <a:sym typeface="Arial"/>
            </a:endParaRPr>
          </a:p>
          <a:p>
            <a:pPr indent="0" lvl="0" marL="0" rtl="0" algn="l">
              <a:spcBef>
                <a:spcPts val="0"/>
              </a:spcBef>
              <a:spcAft>
                <a:spcPts val="0"/>
              </a:spcAft>
              <a:buNone/>
            </a:pPr>
            <a:r>
              <a:rPr lang="en" sz="1200">
                <a:solidFill>
                  <a:srgbClr val="333333"/>
                </a:solidFill>
                <a:highlight>
                  <a:srgbClr val="C9DAF8"/>
                </a:highlight>
                <a:latin typeface="Arial"/>
                <a:ea typeface="Arial"/>
                <a:cs typeface="Arial"/>
                <a:sym typeface="Arial"/>
              </a:rPr>
              <a:t>Siegler, MG. “An Unlikely Entrant In The Location App Race At SXSW: Ask.com.” </a:t>
            </a:r>
            <a:r>
              <a:rPr i="1" lang="en" sz="1200">
                <a:solidFill>
                  <a:srgbClr val="333333"/>
                </a:solidFill>
                <a:highlight>
                  <a:srgbClr val="C9DAF8"/>
                </a:highlight>
                <a:latin typeface="Arial"/>
                <a:ea typeface="Arial"/>
                <a:cs typeface="Arial"/>
                <a:sym typeface="Arial"/>
              </a:rPr>
              <a:t>TechCrunch</a:t>
            </a:r>
            <a:r>
              <a:rPr lang="en" sz="1200">
                <a:solidFill>
                  <a:srgbClr val="333333"/>
                </a:solidFill>
                <a:highlight>
                  <a:srgbClr val="C9DAF8"/>
                </a:highlight>
                <a:latin typeface="Arial"/>
                <a:ea typeface="Arial"/>
                <a:cs typeface="Arial"/>
                <a:sym typeface="Arial"/>
              </a:rPr>
              <a:t>, TechCrunch, 3 Mar. 2011, </a:t>
            </a:r>
            <a:r>
              <a:rPr lang="en" sz="1200" u="sng">
                <a:solidFill>
                  <a:srgbClr val="4A86E8"/>
                </a:solidFill>
                <a:highlight>
                  <a:srgbClr val="C9DAF8"/>
                </a:highlight>
                <a:latin typeface="Arial"/>
                <a:ea typeface="Arial"/>
                <a:cs typeface="Arial"/>
                <a:sym typeface="Arial"/>
                <a:hlinkClick r:id="rId4"/>
              </a:rPr>
              <a:t>techcrunch.com/2011/03/03/ask-around-app/</a:t>
            </a:r>
            <a:r>
              <a:rPr lang="en" sz="1200">
                <a:solidFill>
                  <a:srgbClr val="4A86E8"/>
                </a:solidFill>
                <a:highlight>
                  <a:srgbClr val="C9DAF8"/>
                </a:highlight>
                <a:latin typeface="Arial"/>
                <a:ea typeface="Arial"/>
                <a:cs typeface="Arial"/>
                <a:sym typeface="Arial"/>
              </a:rPr>
              <a:t>.</a:t>
            </a:r>
            <a:endParaRPr sz="1200">
              <a:solidFill>
                <a:srgbClr val="4A86E8"/>
              </a:solidFill>
              <a:highlight>
                <a:srgbClr val="C9DAF8"/>
              </a:highlight>
              <a:latin typeface="Arial"/>
              <a:ea typeface="Arial"/>
              <a:cs typeface="Arial"/>
              <a:sym typeface="Arial"/>
            </a:endParaRPr>
          </a:p>
          <a:p>
            <a:pPr indent="0" lvl="0" marL="0" rtl="0" algn="l">
              <a:spcBef>
                <a:spcPts val="0"/>
              </a:spcBef>
              <a:spcAft>
                <a:spcPts val="0"/>
              </a:spcAft>
              <a:buNone/>
            </a:pPr>
            <a:r>
              <a:rPr lang="en" sz="1200">
                <a:solidFill>
                  <a:srgbClr val="333333"/>
                </a:solidFill>
                <a:latin typeface="Arial"/>
                <a:ea typeface="Arial"/>
                <a:cs typeface="Arial"/>
                <a:sym typeface="Arial"/>
              </a:rPr>
              <a:t>Admin. “How Big Is Mobile App Industry?” </a:t>
            </a:r>
            <a:r>
              <a:rPr i="1" lang="en" sz="1200">
                <a:solidFill>
                  <a:srgbClr val="333333"/>
                </a:solidFill>
                <a:latin typeface="Arial"/>
                <a:ea typeface="Arial"/>
                <a:cs typeface="Arial"/>
                <a:sym typeface="Arial"/>
              </a:rPr>
              <a:t>BizzSmartz</a:t>
            </a:r>
            <a:r>
              <a:rPr lang="en" sz="1200">
                <a:solidFill>
                  <a:srgbClr val="333333"/>
                </a:solidFill>
                <a:latin typeface="Arial"/>
                <a:ea typeface="Arial"/>
                <a:cs typeface="Arial"/>
                <a:sym typeface="Arial"/>
              </a:rPr>
              <a:t>, 18 Mar. 2019, </a:t>
            </a:r>
            <a:r>
              <a:rPr lang="en" sz="1200" u="sng">
                <a:solidFill>
                  <a:srgbClr val="4A86E8"/>
                </a:solidFill>
                <a:latin typeface="Arial"/>
                <a:ea typeface="Arial"/>
                <a:cs typeface="Arial"/>
                <a:sym typeface="Arial"/>
                <a:hlinkClick r:id="rId5"/>
              </a:rPr>
              <a:t>www.bizzsmartz.com/how-big-is-mobile-app-industry/.</a:t>
            </a:r>
            <a:endParaRPr sz="1200">
              <a:solidFill>
                <a:srgbClr val="4A86E8"/>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Goal</a:t>
            </a:r>
            <a:endParaRPr/>
          </a:p>
        </p:txBody>
      </p:sp>
      <p:pic>
        <p:nvPicPr>
          <p:cNvPr id="232" name="Google Shape;232;p40"/>
          <p:cNvPicPr preferRelativeResize="0"/>
          <p:nvPr/>
        </p:nvPicPr>
        <p:blipFill>
          <a:blip r:embed="rId3">
            <a:alphaModFix/>
          </a:blip>
          <a:stretch>
            <a:fillRect/>
          </a:stretch>
        </p:blipFill>
        <p:spPr>
          <a:xfrm>
            <a:off x="1699751" y="1162700"/>
            <a:ext cx="5744498" cy="3712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Board</a:t>
            </a:r>
            <a:endParaRPr/>
          </a:p>
        </p:txBody>
      </p:sp>
      <p:pic>
        <p:nvPicPr>
          <p:cNvPr id="238" name="Google Shape;238;p41"/>
          <p:cNvPicPr preferRelativeResize="0"/>
          <p:nvPr/>
        </p:nvPicPr>
        <p:blipFill>
          <a:blip r:embed="rId3">
            <a:alphaModFix/>
          </a:blip>
          <a:stretch>
            <a:fillRect/>
          </a:stretch>
        </p:blipFill>
        <p:spPr>
          <a:xfrm>
            <a:off x="511475" y="1345975"/>
            <a:ext cx="7687524" cy="3629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 web application platform that enables students to:</a:t>
            </a:r>
            <a:endParaRPr sz="2000"/>
          </a:p>
          <a:p>
            <a:pPr indent="-330200" lvl="1" marL="914400" rtl="0" algn="l">
              <a:lnSpc>
                <a:spcPct val="150000"/>
              </a:lnSpc>
              <a:spcBef>
                <a:spcPts val="0"/>
              </a:spcBef>
              <a:spcAft>
                <a:spcPts val="0"/>
              </a:spcAft>
              <a:buSzPts val="1600"/>
              <a:buChar char="○"/>
            </a:pPr>
            <a:r>
              <a:rPr lang="en" sz="1600"/>
              <a:t>Freely share what they need to study for or receive help on</a:t>
            </a:r>
            <a:endParaRPr sz="1600"/>
          </a:p>
          <a:p>
            <a:pPr indent="-330200" lvl="1" marL="914400" rtl="0" algn="l">
              <a:lnSpc>
                <a:spcPct val="150000"/>
              </a:lnSpc>
              <a:spcBef>
                <a:spcPts val="0"/>
              </a:spcBef>
              <a:spcAft>
                <a:spcPts val="0"/>
              </a:spcAft>
              <a:buSzPts val="1600"/>
              <a:buChar char="○"/>
            </a:pPr>
            <a:r>
              <a:rPr lang="en" sz="1600"/>
              <a:t>Connect with other students to study for material they both struggle with</a:t>
            </a:r>
            <a:endParaRPr sz="1600"/>
          </a:p>
          <a:p>
            <a:pPr indent="-330200" lvl="1" marL="914400" rtl="0" algn="l">
              <a:lnSpc>
                <a:spcPct val="150000"/>
              </a:lnSpc>
              <a:spcBef>
                <a:spcPts val="0"/>
              </a:spcBef>
              <a:spcAft>
                <a:spcPts val="0"/>
              </a:spcAft>
              <a:buSzPts val="1600"/>
              <a:buChar char="○"/>
            </a:pPr>
            <a:r>
              <a:rPr lang="en" sz="1600"/>
              <a:t>Schedule study meetings between two students to allow them to both receive help and expand their network</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0 Retrospective</a:t>
            </a:r>
            <a:endParaRPr/>
          </a:p>
        </p:txBody>
      </p:sp>
      <p:sp>
        <p:nvSpPr>
          <p:cNvPr id="244" name="Google Shape;244;p4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Most </a:t>
            </a:r>
            <a:r>
              <a:rPr lang="en" sz="2000"/>
              <a:t>significant conclusion</a:t>
            </a:r>
            <a:r>
              <a:rPr lang="en" sz="2000"/>
              <a:t> </a:t>
            </a:r>
            <a:endParaRPr sz="2000"/>
          </a:p>
          <a:p>
            <a:pPr indent="-317500" lvl="1" marL="914400" rtl="0" algn="l">
              <a:lnSpc>
                <a:spcPct val="115000"/>
              </a:lnSpc>
              <a:spcBef>
                <a:spcPts val="0"/>
              </a:spcBef>
              <a:spcAft>
                <a:spcPts val="0"/>
              </a:spcAft>
              <a:buSzPts val="1400"/>
              <a:buChar char="○"/>
            </a:pPr>
            <a:r>
              <a:rPr lang="en"/>
              <a:t>Our previous idea lacked direction and clarity, causing negativities throughout our team</a:t>
            </a:r>
            <a:endParaRPr/>
          </a:p>
          <a:p>
            <a:pPr indent="0" lvl="0" marL="914400" rtl="0" algn="l">
              <a:lnSpc>
                <a:spcPct val="115000"/>
              </a:lnSpc>
              <a:spcBef>
                <a:spcPts val="1600"/>
              </a:spcBef>
              <a:spcAft>
                <a:spcPts val="0"/>
              </a:spcAft>
              <a:buNone/>
            </a:pPr>
            <a:r>
              <a:t/>
            </a:r>
            <a:endParaRPr/>
          </a:p>
          <a:p>
            <a:pPr indent="-342900" lvl="0" marL="457200" rtl="0" algn="l">
              <a:lnSpc>
                <a:spcPct val="115000"/>
              </a:lnSpc>
              <a:spcBef>
                <a:spcPts val="1600"/>
              </a:spcBef>
              <a:spcAft>
                <a:spcPts val="0"/>
              </a:spcAft>
              <a:buSzPts val="1800"/>
              <a:buChar char="●"/>
            </a:pPr>
            <a:r>
              <a:rPr lang="en"/>
              <a:t>Other key takeaways</a:t>
            </a:r>
            <a:endParaRPr/>
          </a:p>
          <a:p>
            <a:pPr indent="-317500" lvl="1" marL="914400" rtl="0" algn="l">
              <a:lnSpc>
                <a:spcPct val="115000"/>
              </a:lnSpc>
              <a:spcBef>
                <a:spcPts val="0"/>
              </a:spcBef>
              <a:spcAft>
                <a:spcPts val="0"/>
              </a:spcAft>
              <a:buSzPts val="1400"/>
              <a:buChar char="○"/>
            </a:pPr>
            <a:r>
              <a:rPr lang="en"/>
              <a:t>General lack of structure</a:t>
            </a:r>
            <a:endParaRPr/>
          </a:p>
          <a:p>
            <a:pPr indent="-317500" lvl="1" marL="914400" rtl="0" algn="l">
              <a:lnSpc>
                <a:spcPct val="115000"/>
              </a:lnSpc>
              <a:spcBef>
                <a:spcPts val="0"/>
              </a:spcBef>
              <a:spcAft>
                <a:spcPts val="0"/>
              </a:spcAft>
              <a:buSzPts val="1400"/>
              <a:buChar char="○"/>
            </a:pPr>
            <a:r>
              <a:rPr lang="en"/>
              <a:t>Team morale was low</a:t>
            </a:r>
            <a:endParaRPr/>
          </a:p>
          <a:p>
            <a:pPr indent="-317500" lvl="1" marL="914400" rtl="0" algn="l">
              <a:lnSpc>
                <a:spcPct val="115000"/>
              </a:lnSpc>
              <a:spcBef>
                <a:spcPts val="0"/>
              </a:spcBef>
              <a:spcAft>
                <a:spcPts val="0"/>
              </a:spcAft>
              <a:buSzPts val="1400"/>
              <a:buChar char="○"/>
            </a:pPr>
            <a:r>
              <a:rPr lang="en"/>
              <a:t>Determined more time and effort needed to be put into our work</a:t>
            </a:r>
            <a:endParaRPr/>
          </a:p>
          <a:p>
            <a:pPr indent="-317500" lvl="1" marL="914400" rtl="0" algn="l">
              <a:lnSpc>
                <a:spcPct val="115000"/>
              </a:lnSpc>
              <a:spcBef>
                <a:spcPts val="0"/>
              </a:spcBef>
              <a:spcAft>
                <a:spcPts val="0"/>
              </a:spcAft>
              <a:buSzPts val="1400"/>
              <a:buChar char="○"/>
            </a:pPr>
            <a:r>
              <a:rPr lang="en"/>
              <a:t>Poor communication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Review</a:t>
            </a:r>
            <a:endParaRPr/>
          </a:p>
        </p:txBody>
      </p:sp>
      <p:sp>
        <p:nvSpPr>
          <p:cNvPr id="250" name="Google Shape;250;p4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Completed on time</a:t>
            </a:r>
            <a:endParaRPr/>
          </a:p>
          <a:p>
            <a:pPr indent="-317500" lvl="1" marL="914400" rtl="0" algn="l">
              <a:spcBef>
                <a:spcPts val="0"/>
              </a:spcBef>
              <a:spcAft>
                <a:spcPts val="0"/>
              </a:spcAft>
              <a:buSzPts val="1400"/>
              <a:buChar char="○"/>
            </a:pPr>
            <a:r>
              <a:rPr lang="en"/>
              <a:t>Sprint planning meeting</a:t>
            </a:r>
            <a:endParaRPr/>
          </a:p>
          <a:p>
            <a:pPr indent="-317500" lvl="1" marL="914400" rtl="0" algn="l">
              <a:spcBef>
                <a:spcPts val="0"/>
              </a:spcBef>
              <a:spcAft>
                <a:spcPts val="0"/>
              </a:spcAft>
              <a:buSzPts val="1400"/>
              <a:buChar char="○"/>
            </a:pPr>
            <a:r>
              <a:rPr lang="en"/>
              <a:t>Initial BRD presentation</a:t>
            </a:r>
            <a:endParaRPr/>
          </a:p>
          <a:p>
            <a:pPr indent="-317500" lvl="1" marL="914400" rtl="0" algn="l">
              <a:spcBef>
                <a:spcPts val="0"/>
              </a:spcBef>
              <a:spcAft>
                <a:spcPts val="0"/>
              </a:spcAft>
              <a:buSzPts val="1400"/>
              <a:buChar char="○"/>
            </a:pPr>
            <a:r>
              <a:rPr lang="en"/>
              <a:t>Management Plan</a:t>
            </a:r>
            <a:endParaRPr/>
          </a:p>
          <a:p>
            <a:pPr indent="-317500" lvl="1" marL="914400" rtl="0" algn="l">
              <a:lnSpc>
                <a:spcPct val="200000"/>
              </a:lnSpc>
              <a:spcBef>
                <a:spcPts val="0"/>
              </a:spcBef>
              <a:spcAft>
                <a:spcPts val="0"/>
              </a:spcAft>
              <a:buSzPts val="1400"/>
              <a:buChar char="○"/>
            </a:pPr>
            <a:r>
              <a:rPr lang="en"/>
              <a:t>Business Requirements Document</a:t>
            </a:r>
            <a:endParaRPr/>
          </a:p>
          <a:p>
            <a:pPr indent="-342900" lvl="0" marL="457200" rtl="0" algn="l">
              <a:lnSpc>
                <a:spcPct val="115000"/>
              </a:lnSpc>
              <a:spcBef>
                <a:spcPts val="0"/>
              </a:spcBef>
              <a:spcAft>
                <a:spcPts val="0"/>
              </a:spcAft>
              <a:buSzPts val="1800"/>
              <a:buChar char="●"/>
            </a:pPr>
            <a:r>
              <a:rPr lang="en"/>
              <a:t>Needs review</a:t>
            </a:r>
            <a:endParaRPr/>
          </a:p>
          <a:p>
            <a:pPr indent="-317500" lvl="1" marL="914400" rtl="0" algn="l">
              <a:lnSpc>
                <a:spcPct val="115000"/>
              </a:lnSpc>
              <a:spcBef>
                <a:spcPts val="0"/>
              </a:spcBef>
              <a:spcAft>
                <a:spcPts val="0"/>
              </a:spcAft>
              <a:buSzPts val="1400"/>
              <a:buChar char="○"/>
            </a:pPr>
            <a:r>
              <a:rPr lang="en"/>
              <a:t>Business Requirements Document</a:t>
            </a:r>
            <a:endParaRPr/>
          </a:p>
          <a:p>
            <a:pPr indent="-317500" lvl="2" marL="1371600" rtl="0" algn="l">
              <a:lnSpc>
                <a:spcPct val="115000"/>
              </a:lnSpc>
              <a:spcBef>
                <a:spcPts val="0"/>
              </a:spcBef>
              <a:spcAft>
                <a:spcPts val="0"/>
              </a:spcAft>
              <a:buSzPts val="1400"/>
              <a:buChar char="■"/>
            </a:pPr>
            <a:r>
              <a:rPr lang="en"/>
              <a:t>Needs to be refactored for new app</a:t>
            </a:r>
            <a:endParaRPr/>
          </a:p>
          <a:p>
            <a:pPr indent="-317500" lvl="2" marL="1371600" rtl="0" algn="l">
              <a:lnSpc>
                <a:spcPct val="115000"/>
              </a:lnSpc>
              <a:spcBef>
                <a:spcPts val="0"/>
              </a:spcBef>
              <a:spcAft>
                <a:spcPts val="0"/>
              </a:spcAft>
              <a:buSzPts val="1400"/>
              <a:buChar char="■"/>
            </a:pPr>
            <a:r>
              <a:rPr lang="en"/>
              <a:t>We want to put in more effort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Gantt Chart</a:t>
            </a:r>
            <a:endParaRPr/>
          </a:p>
        </p:txBody>
      </p:sp>
      <p:pic>
        <p:nvPicPr>
          <p:cNvPr id="256" name="Google Shape;256;p44"/>
          <p:cNvPicPr preferRelativeResize="0"/>
          <p:nvPr/>
        </p:nvPicPr>
        <p:blipFill>
          <a:blip r:embed="rId3">
            <a:alphaModFix/>
          </a:blip>
          <a:stretch>
            <a:fillRect/>
          </a:stretch>
        </p:blipFill>
        <p:spPr>
          <a:xfrm>
            <a:off x="311691" y="1106000"/>
            <a:ext cx="7172525" cy="40345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Burndown Chart</a:t>
            </a:r>
            <a:endParaRPr/>
          </a:p>
        </p:txBody>
      </p:sp>
      <p:pic>
        <p:nvPicPr>
          <p:cNvPr id="262" name="Google Shape;262;p45"/>
          <p:cNvPicPr preferRelativeResize="0"/>
          <p:nvPr/>
        </p:nvPicPr>
        <p:blipFill>
          <a:blip r:embed="rId3">
            <a:alphaModFix/>
          </a:blip>
          <a:stretch>
            <a:fillRect/>
          </a:stretch>
        </p:blipFill>
        <p:spPr>
          <a:xfrm>
            <a:off x="1153630" y="1000025"/>
            <a:ext cx="6836747" cy="4037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Tracking Matrix</a:t>
            </a:r>
            <a:endParaRPr/>
          </a:p>
        </p:txBody>
      </p:sp>
      <p:pic>
        <p:nvPicPr>
          <p:cNvPr id="268" name="Google Shape;268;p46"/>
          <p:cNvPicPr preferRelativeResize="0"/>
          <p:nvPr/>
        </p:nvPicPr>
        <p:blipFill>
          <a:blip r:embed="rId3">
            <a:alphaModFix/>
          </a:blip>
          <a:stretch>
            <a:fillRect/>
          </a:stretch>
        </p:blipFill>
        <p:spPr>
          <a:xfrm>
            <a:off x="1358650" y="1279100"/>
            <a:ext cx="6027149" cy="3732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Plans for Sprint 1</a:t>
            </a:r>
            <a:endParaRPr/>
          </a:p>
        </p:txBody>
      </p:sp>
      <p:sp>
        <p:nvSpPr>
          <p:cNvPr id="274" name="Google Shape;274;p4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High priority</a:t>
            </a:r>
            <a:endParaRPr/>
          </a:p>
          <a:p>
            <a:pPr indent="-317500" lvl="1" marL="914400" rtl="0" algn="l">
              <a:spcBef>
                <a:spcPts val="0"/>
              </a:spcBef>
              <a:spcAft>
                <a:spcPts val="0"/>
              </a:spcAft>
              <a:buSzPts val="1400"/>
              <a:buChar char="○"/>
            </a:pPr>
            <a:r>
              <a:rPr lang="en"/>
              <a:t>Refactor</a:t>
            </a:r>
            <a:r>
              <a:rPr lang="en"/>
              <a:t> the Business Requirements Document</a:t>
            </a:r>
            <a:endParaRPr/>
          </a:p>
          <a:p>
            <a:pPr indent="-317500" lvl="1" marL="914400" rtl="0" algn="l">
              <a:spcBef>
                <a:spcPts val="0"/>
              </a:spcBef>
              <a:spcAft>
                <a:spcPts val="0"/>
              </a:spcAft>
              <a:buSzPts val="1400"/>
              <a:buChar char="○"/>
            </a:pPr>
            <a:r>
              <a:rPr lang="en"/>
              <a:t>Complete the Product Requirements Document</a:t>
            </a:r>
            <a:endParaRPr/>
          </a:p>
          <a:p>
            <a:pPr indent="-317500" lvl="1" marL="914400" rtl="0" algn="l">
              <a:lnSpc>
                <a:spcPct val="200000"/>
              </a:lnSpc>
              <a:spcBef>
                <a:spcPts val="0"/>
              </a:spcBef>
              <a:spcAft>
                <a:spcPts val="0"/>
              </a:spcAft>
              <a:buSzPts val="1400"/>
              <a:buChar char="○"/>
            </a:pPr>
            <a:r>
              <a:rPr lang="en"/>
              <a:t>Complete the Architecture and Design Document</a:t>
            </a:r>
            <a:endParaRPr/>
          </a:p>
          <a:p>
            <a:pPr indent="-342900" lvl="0" marL="457200" rtl="0" algn="l">
              <a:lnSpc>
                <a:spcPct val="115000"/>
              </a:lnSpc>
              <a:spcBef>
                <a:spcPts val="0"/>
              </a:spcBef>
              <a:spcAft>
                <a:spcPts val="0"/>
              </a:spcAft>
              <a:buSzPts val="1800"/>
              <a:buChar char="●"/>
            </a:pPr>
            <a:r>
              <a:rPr lang="en"/>
              <a:t>Medium-High priority</a:t>
            </a:r>
            <a:endParaRPr/>
          </a:p>
          <a:p>
            <a:pPr indent="-317500" lvl="1" marL="914400" rtl="0" algn="l">
              <a:lnSpc>
                <a:spcPct val="200000"/>
              </a:lnSpc>
              <a:spcBef>
                <a:spcPts val="0"/>
              </a:spcBef>
              <a:spcAft>
                <a:spcPts val="0"/>
              </a:spcAft>
              <a:buSzPts val="1400"/>
              <a:buChar char="○"/>
            </a:pPr>
            <a:r>
              <a:rPr lang="en"/>
              <a:t>Set up a database</a:t>
            </a:r>
            <a:endParaRPr/>
          </a:p>
          <a:p>
            <a:pPr indent="-342900" lvl="0" marL="457200" rtl="0" algn="l">
              <a:lnSpc>
                <a:spcPct val="115000"/>
              </a:lnSpc>
              <a:spcBef>
                <a:spcPts val="0"/>
              </a:spcBef>
              <a:spcAft>
                <a:spcPts val="0"/>
              </a:spcAft>
              <a:buSzPts val="1800"/>
              <a:buChar char="●"/>
            </a:pPr>
            <a:r>
              <a:rPr lang="en"/>
              <a:t>If possible</a:t>
            </a:r>
            <a:endParaRPr/>
          </a:p>
          <a:p>
            <a:pPr indent="-317500" lvl="1" marL="914400" rtl="0" algn="l">
              <a:lnSpc>
                <a:spcPct val="115000"/>
              </a:lnSpc>
              <a:spcBef>
                <a:spcPts val="0"/>
              </a:spcBef>
              <a:spcAft>
                <a:spcPts val="0"/>
              </a:spcAft>
              <a:buSzPts val="1400"/>
              <a:buChar char="○"/>
            </a:pPr>
            <a:r>
              <a:rPr lang="en"/>
              <a:t>Start web programming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Velocity</a:t>
            </a:r>
            <a:endParaRPr/>
          </a:p>
        </p:txBody>
      </p:sp>
      <p:sp>
        <p:nvSpPr>
          <p:cNvPr id="280" name="Google Shape;280;p4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60 hours or “story points”</a:t>
            </a:r>
            <a:endParaRPr/>
          </a:p>
          <a:p>
            <a:pPr indent="-317500" lvl="1" marL="914400" rtl="0" algn="l">
              <a:spcBef>
                <a:spcPts val="0"/>
              </a:spcBef>
              <a:spcAft>
                <a:spcPts val="0"/>
              </a:spcAft>
              <a:buSzPts val="1400"/>
              <a:buChar char="○"/>
            </a:pPr>
            <a:r>
              <a:rPr lang="en"/>
              <a:t>20 - </a:t>
            </a:r>
            <a:r>
              <a:rPr lang="en"/>
              <a:t>Product requirements document</a:t>
            </a:r>
            <a:endParaRPr/>
          </a:p>
          <a:p>
            <a:pPr indent="-317500" lvl="1" marL="914400" rtl="0" algn="l">
              <a:spcBef>
                <a:spcPts val="0"/>
              </a:spcBef>
              <a:spcAft>
                <a:spcPts val="0"/>
              </a:spcAft>
              <a:buSzPts val="1400"/>
              <a:buChar char="○"/>
            </a:pPr>
            <a:r>
              <a:rPr lang="en"/>
              <a:t>20 - </a:t>
            </a:r>
            <a:r>
              <a:rPr lang="en"/>
              <a:t>Architecture and Design Document</a:t>
            </a:r>
            <a:endParaRPr/>
          </a:p>
          <a:p>
            <a:pPr indent="-317500" lvl="1" marL="914400" rtl="0" algn="l">
              <a:spcBef>
                <a:spcPts val="0"/>
              </a:spcBef>
              <a:spcAft>
                <a:spcPts val="0"/>
              </a:spcAft>
              <a:buSzPts val="1400"/>
              <a:buChar char="○"/>
            </a:pPr>
            <a:r>
              <a:rPr lang="en"/>
              <a:t>10 - Refactor the Business Requirements Document</a:t>
            </a:r>
            <a:endParaRPr/>
          </a:p>
          <a:p>
            <a:pPr indent="-317500" lvl="1" marL="914400" rtl="0" algn="l">
              <a:spcBef>
                <a:spcPts val="0"/>
              </a:spcBef>
              <a:spcAft>
                <a:spcPts val="0"/>
              </a:spcAft>
              <a:buSzPts val="1400"/>
              <a:buChar char="○"/>
            </a:pPr>
            <a:r>
              <a:rPr lang="en"/>
              <a:t>10 - Set up a database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We’re Using</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Web Application</a:t>
            </a:r>
            <a:endParaRPr/>
          </a:p>
          <a:p>
            <a:pPr indent="-317500" lvl="1" marL="914400" rtl="0" algn="l">
              <a:spcBef>
                <a:spcPts val="0"/>
              </a:spcBef>
              <a:spcAft>
                <a:spcPts val="0"/>
              </a:spcAft>
              <a:buSzPts val="1400"/>
              <a:buChar char="○"/>
            </a:pPr>
            <a:r>
              <a:rPr lang="en"/>
              <a:t>HTML, CSS, and JavaScript</a:t>
            </a:r>
            <a:endParaRPr/>
          </a:p>
          <a:p>
            <a:pPr indent="-317500" lvl="1" marL="914400" rtl="0" algn="l">
              <a:spcBef>
                <a:spcPts val="0"/>
              </a:spcBef>
              <a:spcAft>
                <a:spcPts val="0"/>
              </a:spcAft>
              <a:buSzPts val="1400"/>
              <a:buChar char="○"/>
            </a:pPr>
            <a:r>
              <a:rPr lang="en"/>
              <a:t>PHP</a:t>
            </a:r>
            <a:endParaRPr/>
          </a:p>
          <a:p>
            <a:pPr indent="-342900" lvl="0" marL="457200" rtl="0" algn="l">
              <a:spcBef>
                <a:spcPts val="0"/>
              </a:spcBef>
              <a:spcAft>
                <a:spcPts val="0"/>
              </a:spcAft>
              <a:buSzPts val="1800"/>
              <a:buChar char="●"/>
            </a:pPr>
            <a:r>
              <a:rPr lang="en"/>
              <a:t>Database</a:t>
            </a:r>
            <a:endParaRPr/>
          </a:p>
          <a:p>
            <a:pPr indent="-317500" lvl="1" marL="914400" rtl="0" algn="l">
              <a:spcBef>
                <a:spcPts val="0"/>
              </a:spcBef>
              <a:spcAft>
                <a:spcPts val="0"/>
              </a:spcAft>
              <a:buSzPts val="1400"/>
              <a:buChar char="○"/>
            </a:pPr>
            <a:r>
              <a:rPr lang="en"/>
              <a:t>MySQL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Inn</a:t>
            </a:r>
            <a:r>
              <a:rPr lang="en"/>
              <a:t>ovation</a:t>
            </a:r>
            <a:endParaRPr/>
          </a:p>
        </p:txBody>
      </p:sp>
      <p:sp>
        <p:nvSpPr>
          <p:cNvPr id="87" name="Google Shape;87;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Utilize Machine Learning to:</a:t>
            </a:r>
            <a:endParaRPr/>
          </a:p>
          <a:p>
            <a:pPr indent="-317500" lvl="1" marL="914400" rtl="0" algn="l">
              <a:lnSpc>
                <a:spcPct val="115000"/>
              </a:lnSpc>
              <a:spcBef>
                <a:spcPts val="0"/>
              </a:spcBef>
              <a:spcAft>
                <a:spcPts val="0"/>
              </a:spcAft>
              <a:buSzPts val="1400"/>
              <a:buChar char="○"/>
            </a:pPr>
            <a:r>
              <a:rPr lang="en"/>
              <a:t>Automatically suggest a study meetup time between two students</a:t>
            </a:r>
            <a:endParaRPr/>
          </a:p>
          <a:p>
            <a:pPr indent="-317500" lvl="1" marL="914400" rtl="0" algn="l">
              <a:lnSpc>
                <a:spcPct val="200000"/>
              </a:lnSpc>
              <a:spcBef>
                <a:spcPts val="0"/>
              </a:spcBef>
              <a:spcAft>
                <a:spcPts val="0"/>
              </a:spcAft>
              <a:buSzPts val="1400"/>
              <a:buChar char="○"/>
            </a:pPr>
            <a:r>
              <a:rPr lang="en"/>
              <a:t>Help students discover other students who study similarly to the</a:t>
            </a:r>
            <a:r>
              <a:rPr lang="en"/>
              <a:t>m</a:t>
            </a:r>
            <a:endParaRPr/>
          </a:p>
          <a:p>
            <a:pPr indent="-342900" lvl="0" marL="457200" rtl="0" algn="l">
              <a:lnSpc>
                <a:spcPct val="115000"/>
              </a:lnSpc>
              <a:spcBef>
                <a:spcPts val="0"/>
              </a:spcBef>
              <a:spcAft>
                <a:spcPts val="0"/>
              </a:spcAft>
              <a:buSzPts val="1800"/>
              <a:buChar char="●"/>
            </a:pPr>
            <a:r>
              <a:rPr lang="en"/>
              <a:t>Suggest a recommended hot spot on campus to study at</a:t>
            </a:r>
            <a:endParaRPr/>
          </a:p>
          <a:p>
            <a:pPr indent="-317500" lvl="1" marL="914400" rtl="0" algn="l">
              <a:lnSpc>
                <a:spcPct val="115000"/>
              </a:lnSpc>
              <a:spcBef>
                <a:spcPts val="0"/>
              </a:spcBef>
              <a:spcAft>
                <a:spcPts val="0"/>
              </a:spcAft>
              <a:buSzPts val="1400"/>
              <a:buChar char="○"/>
            </a:pPr>
            <a:r>
              <a:rPr lang="en"/>
              <a:t>Based on students current location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Strategy</a:t>
            </a:r>
            <a:endParaRPr/>
          </a:p>
        </p:txBody>
      </p:sp>
      <p:pic>
        <p:nvPicPr>
          <p:cNvPr id="93" name="Google Shape;93;p18"/>
          <p:cNvPicPr preferRelativeResize="0"/>
          <p:nvPr/>
        </p:nvPicPr>
        <p:blipFill>
          <a:blip r:embed="rId3">
            <a:alphaModFix/>
          </a:blip>
          <a:stretch>
            <a:fillRect/>
          </a:stretch>
        </p:blipFill>
        <p:spPr>
          <a:xfrm>
            <a:off x="82600" y="1589775"/>
            <a:ext cx="8999575" cy="271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Market Segment</a:t>
            </a:r>
            <a:endParaRPr/>
          </a:p>
        </p:txBody>
      </p:sp>
      <p:pic>
        <p:nvPicPr>
          <p:cNvPr id="99" name="Google Shape;99;p19"/>
          <p:cNvPicPr preferRelativeResize="0"/>
          <p:nvPr/>
        </p:nvPicPr>
        <p:blipFill>
          <a:blip r:embed="rId3">
            <a:alphaModFix/>
          </a:blip>
          <a:stretch>
            <a:fillRect/>
          </a:stretch>
        </p:blipFill>
        <p:spPr>
          <a:xfrm>
            <a:off x="1683075" y="1248900"/>
            <a:ext cx="5928100" cy="377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Strengths</a:t>
            </a:r>
            <a:endParaRPr/>
          </a:p>
        </p:txBody>
      </p:sp>
      <p:sp>
        <p:nvSpPr>
          <p:cNvPr id="105" name="Google Shape;105;p20"/>
          <p:cNvSpPr txBox="1"/>
          <p:nvPr>
            <p:ph idx="1" type="body"/>
          </p:nvPr>
        </p:nvSpPr>
        <p:spPr>
          <a:xfrm>
            <a:off x="311700" y="1468825"/>
            <a:ext cx="8520600" cy="358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Allows students that are too shy to ask their instructor for help</a:t>
            </a:r>
            <a:endParaRPr/>
          </a:p>
          <a:p>
            <a:pPr indent="-342900" lvl="0" marL="457200" rtl="0" algn="l">
              <a:spcBef>
                <a:spcPts val="0"/>
              </a:spcBef>
              <a:spcAft>
                <a:spcPts val="0"/>
              </a:spcAft>
              <a:buSzPts val="1800"/>
              <a:buChar char="●"/>
            </a:pPr>
            <a:r>
              <a:rPr lang="en"/>
              <a:t>More accessible than the tutoring center because it allows people to match up if they struggle with the same subject</a:t>
            </a:r>
            <a:endParaRPr/>
          </a:p>
          <a:p>
            <a:pPr indent="-342900" lvl="0" marL="457200" rtl="0" algn="l">
              <a:spcBef>
                <a:spcPts val="0"/>
              </a:spcBef>
              <a:spcAft>
                <a:spcPts val="0"/>
              </a:spcAft>
              <a:buSzPts val="1800"/>
              <a:buChar char="●"/>
            </a:pPr>
            <a:r>
              <a:rPr lang="en"/>
              <a:t>Encourages students to meet together and socially interact in a comfortable location of their choosing</a:t>
            </a:r>
            <a:endParaRPr/>
          </a:p>
          <a:p>
            <a:pPr indent="-342900" lvl="0" marL="457200" rtl="0" algn="l">
              <a:spcBef>
                <a:spcPts val="0"/>
              </a:spcBef>
              <a:spcAft>
                <a:spcPts val="0"/>
              </a:spcAft>
              <a:buSzPts val="1800"/>
              <a:buChar char="●"/>
            </a:pPr>
            <a:r>
              <a:rPr lang="en"/>
              <a:t>This team is experienced in using databases</a:t>
            </a:r>
            <a:endParaRPr/>
          </a:p>
          <a:p>
            <a:pPr indent="-342900" lvl="0" marL="457200" rtl="0" algn="l">
              <a:spcBef>
                <a:spcPts val="0"/>
              </a:spcBef>
              <a:spcAft>
                <a:spcPts val="0"/>
              </a:spcAft>
              <a:buSzPts val="1800"/>
              <a:buChar char="●"/>
            </a:pPr>
            <a:r>
              <a:rPr lang="en"/>
              <a:t>This team is a part of our target demographic and we know what this demographic struggles with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Weaknesses</a:t>
            </a:r>
            <a:endParaRPr/>
          </a:p>
        </p:txBody>
      </p:sp>
      <p:sp>
        <p:nvSpPr>
          <p:cNvPr id="111" name="Google Shape;111;p2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team is not experienced in PHP, or Javascript</a:t>
            </a:r>
            <a:endParaRPr/>
          </a:p>
          <a:p>
            <a:pPr indent="-342900" lvl="0" marL="457200" rtl="0" algn="l">
              <a:spcBef>
                <a:spcPts val="0"/>
              </a:spcBef>
              <a:spcAft>
                <a:spcPts val="0"/>
              </a:spcAft>
              <a:buSzPts val="1800"/>
              <a:buChar char="●"/>
            </a:pPr>
            <a:r>
              <a:rPr lang="en"/>
              <a:t>This will be the first time the team will make a web application that requires interaction between multiple users</a:t>
            </a:r>
            <a:endParaRPr/>
          </a:p>
          <a:p>
            <a:pPr indent="-342900" lvl="0" marL="457200" rtl="0" algn="l">
              <a:spcBef>
                <a:spcPts val="0"/>
              </a:spcBef>
              <a:spcAft>
                <a:spcPts val="0"/>
              </a:spcAft>
              <a:buSzPts val="1800"/>
              <a:buChar char="●"/>
            </a:pPr>
            <a:r>
              <a:rPr lang="en"/>
              <a:t>Our team has does not have experience with machine learning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