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hy-AM" sz="3200" spc="-1" strike="noStrike">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hy-AM"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hy-AM"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hy-AM" sz="3200" spc="-1" strike="noStrike">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hy-AM" sz="3200" spc="-1" strike="noStrike">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hy-AM"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hy-AM" sz="3200" spc="-1" strike="noStrike">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hy-AM" sz="3200" spc="-1" strike="noStrike">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hy-AM" sz="3200" spc="-1" strike="noStrike">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hy-AM" sz="3200" spc="-1" strike="noStrike">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hy-AM" sz="3200" spc="-1" strike="noStrike">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hy-AM"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hy-AM"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hy-AM"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hy-AM"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hy-AM"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261800" y="365760"/>
            <a:ext cx="9691920" cy="6142320"/>
          </a:xfrm>
          <a:prstGeom prst="rect">
            <a:avLst/>
          </a:prstGeom>
        </p:spPr>
        <p:txBody>
          <a:bodyPr lIns="0" rIns="0" tIns="0" bIns="0" anchor="ctr">
            <a:noAutofit/>
          </a:bodyPr>
          <a:p>
            <a:pPr algn="ctr"/>
            <a:endParaRPr b="0" lang="hy-AM"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hy-AM"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hy-AM"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hy-AM"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hy-AM"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hy-AM"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hy-AM"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hy-AM"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hy-AM"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hy-AM"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hy-AM"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hy-AM"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hy-AM"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hy-AM"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hy-AM"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hy-AM"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hy-AM"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hy-AM"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hy-AM"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hy-AM"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hy-AM"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hy-AM"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hy-AM"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hy-AM"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hy-AM" sz="3200" spc="-1" strike="noStrike">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hy-AM"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261800" y="365760"/>
            <a:ext cx="9691920" cy="6142320"/>
          </a:xfrm>
          <a:prstGeom prst="rect">
            <a:avLst/>
          </a:prstGeom>
        </p:spPr>
        <p:txBody>
          <a:bodyPr lIns="0" rIns="0" tIns="0" bIns="0" anchor="ctr">
            <a:noAutofit/>
          </a:bodyPr>
          <a:p>
            <a:pPr algn="ctr"/>
            <a:endParaRPr b="0" lang="hy-AM"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hy-AM"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hy-AM" sz="3200" spc="-1" strike="noStrike">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hy-AM"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hy-AM" sz="3200" spc="-1" strike="noStrike">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hy-AM" sz="3200" spc="-1" strike="noStrike">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hy-AM"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61800" y="365760"/>
            <a:ext cx="9691920" cy="1324800"/>
          </a:xfrm>
          <a:prstGeom prst="rect">
            <a:avLst/>
          </a:prstGeom>
        </p:spPr>
        <p:txBody>
          <a:bodyPr lIns="0" rIns="0" tIns="0" bIns="0" anchor="ctr">
            <a:noAutofit/>
          </a:bodyPr>
          <a:p>
            <a:pPr algn="ctr"/>
            <a:endParaRPr b="0" lang="hy-AM"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hy-AM"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hy-AM" sz="3200" spc="-1" strike="noStrike">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hy-AM"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hidden="1"/>
          <p:cNvSpPr/>
          <p:nvPr/>
        </p:nvSpPr>
        <p:spPr>
          <a:xfrm>
            <a:off x="11292840" y="0"/>
            <a:ext cx="913680" cy="685728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1292840" y="0"/>
            <a:ext cx="913680" cy="685728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0"/>
            <a:ext cx="456480" cy="685728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title"/>
          </p:nvPr>
        </p:nvSpPr>
        <p:spPr>
          <a:xfrm>
            <a:off x="1261800" y="365760"/>
            <a:ext cx="9691920" cy="1324800"/>
          </a:xfrm>
          <a:prstGeom prst="rect">
            <a:avLst/>
          </a:prstGeom>
        </p:spPr>
        <p:txBody>
          <a:bodyPr lIns="0" rIns="0" tIns="0" bIns="0" anchor="ctr">
            <a:noAutofit/>
          </a:bodyPr>
          <a:p>
            <a:pPr algn="ctr"/>
            <a:r>
              <a:rPr b="0" lang="hy-AM" sz="1800" spc="-1" strike="noStrike">
                <a:latin typeface="Arial"/>
              </a:rPr>
              <a:t>Click to edit the title text format</a:t>
            </a:r>
            <a:endParaRPr b="0" lang="hy-AM" sz="18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hy-AM" sz="3200" spc="-1" strike="noStrike">
                <a:latin typeface="Arial"/>
              </a:rPr>
              <a:t>Click to edit the outline text format</a:t>
            </a:r>
            <a:endParaRPr b="0" lang="hy-AM" sz="3200" spc="-1" strike="noStrike">
              <a:latin typeface="Arial"/>
            </a:endParaRPr>
          </a:p>
          <a:p>
            <a:pPr lvl="1" marL="864000" indent="-324000">
              <a:spcBef>
                <a:spcPts val="1134"/>
              </a:spcBef>
              <a:buClr>
                <a:srgbClr val="ffffff"/>
              </a:buClr>
              <a:buSzPct val="75000"/>
              <a:buFont typeface="Symbol" charset="2"/>
              <a:buChar char=""/>
            </a:pPr>
            <a:r>
              <a:rPr b="0" lang="hy-AM" sz="2800" spc="-1" strike="noStrike">
                <a:latin typeface="Arial"/>
              </a:rPr>
              <a:t>Second Outline Level</a:t>
            </a:r>
            <a:endParaRPr b="0" lang="hy-AM" sz="2800" spc="-1" strike="noStrike">
              <a:latin typeface="Arial"/>
            </a:endParaRPr>
          </a:p>
          <a:p>
            <a:pPr lvl="2" marL="1296000" indent="-288000">
              <a:spcBef>
                <a:spcPts val="850"/>
              </a:spcBef>
              <a:buClr>
                <a:srgbClr val="ffffff"/>
              </a:buClr>
              <a:buSzPct val="45000"/>
              <a:buFont typeface="Wingdings" charset="2"/>
              <a:buChar char=""/>
            </a:pPr>
            <a:r>
              <a:rPr b="0" lang="hy-AM" sz="2400" spc="-1" strike="noStrike">
                <a:latin typeface="Arial"/>
              </a:rPr>
              <a:t>Third Outline Level</a:t>
            </a:r>
            <a:endParaRPr b="0" lang="hy-AM" sz="2400" spc="-1" strike="noStrike">
              <a:latin typeface="Arial"/>
            </a:endParaRPr>
          </a:p>
          <a:p>
            <a:pPr lvl="3" marL="1728000" indent="-216000">
              <a:spcBef>
                <a:spcPts val="567"/>
              </a:spcBef>
              <a:buClr>
                <a:srgbClr val="ffffff"/>
              </a:buClr>
              <a:buSzPct val="75000"/>
              <a:buFont typeface="Symbol" charset="2"/>
              <a:buChar char=""/>
            </a:pPr>
            <a:r>
              <a:rPr b="0" lang="hy-AM" sz="2000" spc="-1" strike="noStrike">
                <a:latin typeface="Arial"/>
              </a:rPr>
              <a:t>Fourth Outline Level</a:t>
            </a:r>
            <a:endParaRPr b="0" lang="hy-AM" sz="2000" spc="-1" strike="noStrike">
              <a:latin typeface="Arial"/>
            </a:endParaRPr>
          </a:p>
          <a:p>
            <a:pPr lvl="4" marL="2160000" indent="-216000">
              <a:spcBef>
                <a:spcPts val="283"/>
              </a:spcBef>
              <a:buClr>
                <a:srgbClr val="ffffff"/>
              </a:buClr>
              <a:buSzPct val="45000"/>
              <a:buFont typeface="Wingdings" charset="2"/>
              <a:buChar char=""/>
            </a:pPr>
            <a:r>
              <a:rPr b="0" lang="hy-AM" sz="2000" spc="-1" strike="noStrike">
                <a:latin typeface="Arial"/>
              </a:rPr>
              <a:t>Fifth Outline Level</a:t>
            </a:r>
            <a:endParaRPr b="0" lang="hy-AM" sz="2000" spc="-1" strike="noStrike">
              <a:latin typeface="Arial"/>
            </a:endParaRPr>
          </a:p>
          <a:p>
            <a:pPr lvl="5" marL="2592000" indent="-216000">
              <a:spcBef>
                <a:spcPts val="283"/>
              </a:spcBef>
              <a:buClr>
                <a:srgbClr val="ffffff"/>
              </a:buClr>
              <a:buSzPct val="45000"/>
              <a:buFont typeface="Wingdings" charset="2"/>
              <a:buChar char=""/>
            </a:pPr>
            <a:r>
              <a:rPr b="0" lang="hy-AM" sz="2000" spc="-1" strike="noStrike">
                <a:latin typeface="Arial"/>
              </a:rPr>
              <a:t>Sixth Outline Level</a:t>
            </a:r>
            <a:endParaRPr b="0" lang="hy-AM" sz="2000" spc="-1" strike="noStrike">
              <a:latin typeface="Arial"/>
            </a:endParaRPr>
          </a:p>
          <a:p>
            <a:pPr lvl="6" marL="3024000" indent="-216000">
              <a:spcBef>
                <a:spcPts val="283"/>
              </a:spcBef>
              <a:buClr>
                <a:srgbClr val="ffffff"/>
              </a:buClr>
              <a:buSzPct val="45000"/>
              <a:buFont typeface="Wingdings" charset="2"/>
              <a:buChar char=""/>
            </a:pPr>
            <a:r>
              <a:rPr b="0" lang="hy-AM" sz="2000" spc="-1" strike="noStrike">
                <a:latin typeface="Arial"/>
              </a:rPr>
              <a:t>Seventh Outline Level</a:t>
            </a:r>
            <a:endParaRPr b="0" lang="hy-AM"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 name="CustomShape 1"/>
          <p:cNvSpPr/>
          <p:nvPr/>
        </p:nvSpPr>
        <p:spPr>
          <a:xfrm>
            <a:off x="11292840" y="0"/>
            <a:ext cx="913680" cy="685728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p:style>
      </p:sp>
      <p:sp>
        <p:nvSpPr>
          <p:cNvPr id="42" name="PlaceHolder 2"/>
          <p:cNvSpPr>
            <a:spLocks noGrp="1"/>
          </p:cNvSpPr>
          <p:nvPr>
            <p:ph type="title"/>
          </p:nvPr>
        </p:nvSpPr>
        <p:spPr>
          <a:xfrm>
            <a:off x="1261800" y="365760"/>
            <a:ext cx="9691920" cy="1324800"/>
          </a:xfrm>
          <a:prstGeom prst="rect">
            <a:avLst/>
          </a:prstGeom>
        </p:spPr>
        <p:txBody>
          <a:bodyPr lIns="0" rIns="0" tIns="0" bIns="0" anchor="ctr">
            <a:noAutofit/>
          </a:bodyPr>
          <a:p>
            <a:pPr algn="ctr"/>
            <a:r>
              <a:rPr b="0" lang="hy-AM" sz="1800" spc="-1" strike="noStrike">
                <a:latin typeface="Arial"/>
              </a:rPr>
              <a:t>Click to edit the title text format</a:t>
            </a:r>
            <a:endParaRPr b="0" lang="hy-AM" sz="1800" spc="-1" strike="noStrike">
              <a:latin typeface="Arial"/>
            </a:endParaRPr>
          </a:p>
        </p:txBody>
      </p:sp>
      <p:sp>
        <p:nvSpPr>
          <p:cNvPr id="4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hy-AM" sz="3200" spc="-1" strike="noStrike">
                <a:latin typeface="Arial"/>
              </a:rPr>
              <a:t>Click to edit the outline text format</a:t>
            </a:r>
            <a:endParaRPr b="0" lang="hy-AM" sz="3200" spc="-1" strike="noStrike">
              <a:latin typeface="Arial"/>
            </a:endParaRPr>
          </a:p>
          <a:p>
            <a:pPr lvl="1" marL="864000" indent="-324000">
              <a:spcBef>
                <a:spcPts val="1134"/>
              </a:spcBef>
              <a:buClr>
                <a:srgbClr val="ffffff"/>
              </a:buClr>
              <a:buSzPct val="75000"/>
              <a:buFont typeface="Symbol" charset="2"/>
              <a:buChar char=""/>
            </a:pPr>
            <a:r>
              <a:rPr b="0" lang="hy-AM" sz="2800" spc="-1" strike="noStrike">
                <a:latin typeface="Arial"/>
              </a:rPr>
              <a:t>Second Outline Level</a:t>
            </a:r>
            <a:endParaRPr b="0" lang="hy-AM" sz="2800" spc="-1" strike="noStrike">
              <a:latin typeface="Arial"/>
            </a:endParaRPr>
          </a:p>
          <a:p>
            <a:pPr lvl="2" marL="1296000" indent="-288000">
              <a:spcBef>
                <a:spcPts val="850"/>
              </a:spcBef>
              <a:buClr>
                <a:srgbClr val="ffffff"/>
              </a:buClr>
              <a:buSzPct val="45000"/>
              <a:buFont typeface="Wingdings" charset="2"/>
              <a:buChar char=""/>
            </a:pPr>
            <a:r>
              <a:rPr b="0" lang="hy-AM" sz="2400" spc="-1" strike="noStrike">
                <a:latin typeface="Arial"/>
              </a:rPr>
              <a:t>Third Outline Level</a:t>
            </a:r>
            <a:endParaRPr b="0" lang="hy-AM" sz="2400" spc="-1" strike="noStrike">
              <a:latin typeface="Arial"/>
            </a:endParaRPr>
          </a:p>
          <a:p>
            <a:pPr lvl="3" marL="1728000" indent="-216000">
              <a:spcBef>
                <a:spcPts val="567"/>
              </a:spcBef>
              <a:buClr>
                <a:srgbClr val="ffffff"/>
              </a:buClr>
              <a:buSzPct val="75000"/>
              <a:buFont typeface="Symbol" charset="2"/>
              <a:buChar char=""/>
            </a:pPr>
            <a:r>
              <a:rPr b="0" lang="hy-AM" sz="2000" spc="-1" strike="noStrike">
                <a:latin typeface="Arial"/>
              </a:rPr>
              <a:t>Fourth Outline Level</a:t>
            </a:r>
            <a:endParaRPr b="0" lang="hy-AM" sz="2000" spc="-1" strike="noStrike">
              <a:latin typeface="Arial"/>
            </a:endParaRPr>
          </a:p>
          <a:p>
            <a:pPr lvl="4" marL="2160000" indent="-216000">
              <a:spcBef>
                <a:spcPts val="283"/>
              </a:spcBef>
              <a:buClr>
                <a:srgbClr val="ffffff"/>
              </a:buClr>
              <a:buSzPct val="45000"/>
              <a:buFont typeface="Wingdings" charset="2"/>
              <a:buChar char=""/>
            </a:pPr>
            <a:r>
              <a:rPr b="0" lang="hy-AM" sz="2000" spc="-1" strike="noStrike">
                <a:latin typeface="Arial"/>
              </a:rPr>
              <a:t>Fifth Outline Level</a:t>
            </a:r>
            <a:endParaRPr b="0" lang="hy-AM" sz="2000" spc="-1" strike="noStrike">
              <a:latin typeface="Arial"/>
            </a:endParaRPr>
          </a:p>
          <a:p>
            <a:pPr lvl="5" marL="2592000" indent="-216000">
              <a:spcBef>
                <a:spcPts val="283"/>
              </a:spcBef>
              <a:buClr>
                <a:srgbClr val="ffffff"/>
              </a:buClr>
              <a:buSzPct val="45000"/>
              <a:buFont typeface="Wingdings" charset="2"/>
              <a:buChar char=""/>
            </a:pPr>
            <a:r>
              <a:rPr b="0" lang="hy-AM" sz="2000" spc="-1" strike="noStrike">
                <a:latin typeface="Arial"/>
              </a:rPr>
              <a:t>Sixth Outline Level</a:t>
            </a:r>
            <a:endParaRPr b="0" lang="hy-AM" sz="2000" spc="-1" strike="noStrike">
              <a:latin typeface="Arial"/>
            </a:endParaRPr>
          </a:p>
          <a:p>
            <a:pPr lvl="6" marL="3024000" indent="-216000">
              <a:spcBef>
                <a:spcPts val="283"/>
              </a:spcBef>
              <a:buClr>
                <a:srgbClr val="ffffff"/>
              </a:buClr>
              <a:buSzPct val="45000"/>
              <a:buFont typeface="Wingdings" charset="2"/>
              <a:buChar char=""/>
            </a:pPr>
            <a:r>
              <a:rPr b="0" lang="hy-AM" sz="2000" spc="-1" strike="noStrike">
                <a:latin typeface="Arial"/>
              </a:rPr>
              <a:t>Seventh Outline Level</a:t>
            </a:r>
            <a:endParaRPr b="0" lang="hy-AM"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30000" y="143640"/>
            <a:ext cx="192240" cy="204480"/>
          </a:xfrm>
          <a:prstGeom prst="rect">
            <a:avLst/>
          </a:prstGeom>
          <a:noFill/>
          <a:ln>
            <a:noFill/>
          </a:ln>
        </p:spPr>
        <p:style>
          <a:lnRef idx="0"/>
          <a:fillRef idx="0"/>
          <a:effectRef idx="0"/>
          <a:fontRef idx="minor"/>
        </p:style>
        <p:txBody>
          <a:bodyPr lIns="90000" rIns="90000" tIns="45000" bIns="45000" anchor="b">
            <a:normAutofit fontScale="5000"/>
          </a:bodyPr>
          <a:p>
            <a:pPr>
              <a:lnSpc>
                <a:spcPct val="85000"/>
              </a:lnSpc>
            </a:pPr>
            <a:r>
              <a:rPr b="0" lang="en-US" sz="7200" spc="-52" strike="noStrike">
                <a:solidFill>
                  <a:srgbClr val="ffffff"/>
                </a:solidFill>
                <a:latin typeface="Century Schoolbook"/>
              </a:rPr>
              <a:t> </a:t>
            </a:r>
            <a:endParaRPr b="0" lang="hy-AM" sz="7200" spc="-1" strike="noStrike">
              <a:latin typeface="Arial"/>
            </a:endParaRPr>
          </a:p>
        </p:txBody>
      </p:sp>
      <p:sp>
        <p:nvSpPr>
          <p:cNvPr id="81" name="CustomShape 2"/>
          <p:cNvSpPr/>
          <p:nvPr/>
        </p:nvSpPr>
        <p:spPr>
          <a:xfrm>
            <a:off x="822960" y="822960"/>
            <a:ext cx="10224000" cy="5028480"/>
          </a:xfrm>
          <a:prstGeom prst="rect">
            <a:avLst/>
          </a:prstGeom>
          <a:noFill/>
          <a:ln>
            <a:noFill/>
          </a:ln>
        </p:spPr>
        <p:style>
          <a:lnRef idx="0"/>
          <a:fillRef idx="0"/>
          <a:effectRef idx="0"/>
          <a:fontRef idx="minor"/>
        </p:style>
        <p:txBody>
          <a:bodyPr lIns="90000" rIns="90000" tIns="45000" bIns="45000">
            <a:normAutofit/>
          </a:bodyPr>
          <a:p>
            <a:pPr algn="ctr">
              <a:lnSpc>
                <a:spcPct val="95000"/>
              </a:lnSpc>
              <a:spcBef>
                <a:spcPts val="1400"/>
              </a:spcBef>
              <a:spcAft>
                <a:spcPts val="201"/>
              </a:spcAft>
            </a:pPr>
            <a:r>
              <a:rPr b="0" lang="en-US" sz="3200" spc="7" strike="noStrike">
                <a:solidFill>
                  <a:srgbClr val="a6a6a6"/>
                </a:solidFill>
                <a:latin typeface="Century Schoolbook"/>
                <a:ea typeface="Noto Sans CJK SC"/>
              </a:rPr>
              <a:t>Hi! After a long break, I decided to return again. This time I’m going to make a great project about the First Republic of Armenia, existed from May 28, 1918 to Dec 2, 1920, and a little more. We’ll begin from the Brest-Litovsk treaty in 1918 and go through all the events happened to Armenian nation, till Kars treaty in 1921, when Armenia’s all conflicts with his neighbours were solved. All information is taken from Armenian school </a:t>
            </a:r>
            <a:r>
              <a:rPr b="0" lang="en-US" sz="3200" spc="7" strike="noStrike">
                <a:solidFill>
                  <a:srgbClr val="a6a6a6"/>
                </a:solidFill>
                <a:latin typeface="Century Schoolbook"/>
              </a:rPr>
              <a:t>history books. Let’s go!</a:t>
            </a:r>
            <a:endParaRPr b="0" lang="hy-AM"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ddddf"/>
            </a:gs>
            <a:gs pos="100000">
              <a:srgbClr val="ced5d1"/>
            </a:gs>
          </a:gsLst>
          <a:lin ang="5400000"/>
        </a:gradFill>
      </p:bgPr>
    </p:bg>
    <p:spTree>
      <p:nvGrpSpPr>
        <p:cNvPr id="1" name=""/>
        <p:cNvGrpSpPr/>
        <p:nvPr/>
      </p:nvGrpSpPr>
      <p:grpSpPr>
        <a:xfrm>
          <a:off x="0" y="0"/>
          <a:ext cx="0" cy="0"/>
          <a:chOff x="0" y="0"/>
          <a:chExt cx="0" cy="0"/>
        </a:xfrm>
      </p:grpSpPr>
      <p:sp>
        <p:nvSpPr>
          <p:cNvPr id="82" name="CustomShape 1"/>
          <p:cNvSpPr/>
          <p:nvPr/>
        </p:nvSpPr>
        <p:spPr>
          <a:xfrm>
            <a:off x="247680" y="895320"/>
            <a:ext cx="10601280" cy="5285520"/>
          </a:xfrm>
          <a:prstGeom prst="rect">
            <a:avLst/>
          </a:prstGeom>
          <a:noFill/>
          <a:ln>
            <a:noFill/>
          </a:ln>
        </p:spPr>
        <p:style>
          <a:lnRef idx="0"/>
          <a:fillRef idx="0"/>
          <a:effectRef idx="0"/>
          <a:fontRef idx="minor"/>
        </p:style>
        <p:txBody>
          <a:bodyPr lIns="90000" rIns="90000" tIns="45000" bIns="45000" anchor="b">
            <a:normAutofit fontScale="91000"/>
          </a:bodyPr>
          <a:p>
            <a:pPr algn="just">
              <a:lnSpc>
                <a:spcPct val="90000"/>
              </a:lnSpc>
            </a:pPr>
            <a:r>
              <a:rPr b="0" lang="en-US" sz="2800" spc="-52" strike="noStrike">
                <a:solidFill>
                  <a:srgbClr val="000000"/>
                </a:solidFill>
                <a:latin typeface="Century Schoolbook"/>
              </a:rPr>
              <a:t>After the Brest-Litovsk treaty was signed, bolsheviks gave Western Armenia, Kars and Ardahan from Eastern Armenia and Batum from Georgia to Ottomans. “Russia will do everything in order to clean Eastern Anatolia, Kars, Ardahan and Batum” was said in the treaty. Also Ottomans required South Caucasus to declare independence. Isolating this region, they could easily conquer it. Already at the end of March 1918, Turks reconquered Western Armenia and began attacking South Caucasus. In April 22, TDFR </a:t>
            </a:r>
            <a:r>
              <a:rPr b="0" lang="ru-RU" sz="2800" spc="-52" strike="noStrike">
                <a:solidFill>
                  <a:srgbClr val="000000"/>
                </a:solidFill>
                <a:latin typeface="Century Schoolbook"/>
              </a:rPr>
              <a:t>(</a:t>
            </a:r>
            <a:r>
              <a:rPr b="0" lang="en-US" sz="2800" spc="-52" strike="noStrike">
                <a:solidFill>
                  <a:srgbClr val="000000"/>
                </a:solidFill>
                <a:latin typeface="Century Schoolbook"/>
              </a:rPr>
              <a:t>Transcaucasian Democratic Federative Republic</a:t>
            </a:r>
            <a:r>
              <a:rPr b="0" lang="ru-RU" sz="2800" spc="-52" strike="noStrike">
                <a:solidFill>
                  <a:srgbClr val="000000"/>
                </a:solidFill>
                <a:latin typeface="Century Schoolbook"/>
              </a:rPr>
              <a:t>)</a:t>
            </a:r>
            <a:r>
              <a:rPr b="0" lang="en-US" sz="2800" spc="-52" strike="noStrike">
                <a:solidFill>
                  <a:srgbClr val="000000"/>
                </a:solidFill>
                <a:latin typeface="Century Schoolbook"/>
              </a:rPr>
              <a:t> was declared. Parliament was formed with 32 members of MSDLP </a:t>
            </a:r>
            <a:r>
              <a:rPr b="0" lang="ru-RU" sz="2800" spc="-52" strike="noStrike">
                <a:solidFill>
                  <a:srgbClr val="000000"/>
                </a:solidFill>
                <a:latin typeface="Century Schoolbook"/>
              </a:rPr>
              <a:t>(</a:t>
            </a:r>
            <a:r>
              <a:rPr b="0" lang="en-US" sz="2800" spc="-52" strike="noStrike">
                <a:solidFill>
                  <a:srgbClr val="000000"/>
                </a:solidFill>
                <a:latin typeface="Century Schoolbook"/>
              </a:rPr>
              <a:t>Menshevik Social-Democratic Labour Party</a:t>
            </a:r>
            <a:r>
              <a:rPr b="0" lang="ru-RU" sz="2800" spc="-52" strike="noStrike">
                <a:solidFill>
                  <a:srgbClr val="000000"/>
                </a:solidFill>
                <a:latin typeface="Century Schoolbook"/>
              </a:rPr>
              <a:t>)</a:t>
            </a:r>
            <a:r>
              <a:rPr b="0" lang="en-US" sz="2800" spc="-52" strike="noStrike">
                <a:solidFill>
                  <a:srgbClr val="000000"/>
                </a:solidFill>
                <a:latin typeface="Century Schoolbook"/>
              </a:rPr>
              <a:t> </a:t>
            </a:r>
            <a:r>
              <a:rPr b="0" lang="ru-RU" sz="2800" spc="-52" strike="noStrike">
                <a:solidFill>
                  <a:srgbClr val="000000"/>
                </a:solidFill>
                <a:latin typeface="Century Schoolbook"/>
              </a:rPr>
              <a:t>(</a:t>
            </a:r>
            <a:r>
              <a:rPr b="0" lang="en-US" sz="2800" spc="-52" strike="noStrike">
                <a:solidFill>
                  <a:srgbClr val="000000"/>
                </a:solidFill>
                <a:latin typeface="Century Schoolbook"/>
              </a:rPr>
              <a:t>Georgians</a:t>
            </a:r>
            <a:r>
              <a:rPr b="0" lang="ru-RU" sz="2800" spc="-52" strike="noStrike">
                <a:solidFill>
                  <a:srgbClr val="000000"/>
                </a:solidFill>
                <a:latin typeface="Century Schoolbook"/>
              </a:rPr>
              <a:t>)</a:t>
            </a:r>
            <a:r>
              <a:rPr b="0" lang="en-US" sz="2800" spc="-52" strike="noStrike">
                <a:solidFill>
                  <a:srgbClr val="000000"/>
                </a:solidFill>
                <a:latin typeface="Century Schoolbook"/>
              </a:rPr>
              <a:t>, 30 members of Musavat Party </a:t>
            </a:r>
            <a:r>
              <a:rPr b="0" lang="ru-RU" sz="2800" spc="-52" strike="noStrike">
                <a:solidFill>
                  <a:srgbClr val="000000"/>
                </a:solidFill>
                <a:latin typeface="Century Schoolbook"/>
              </a:rPr>
              <a:t>(</a:t>
            </a:r>
            <a:r>
              <a:rPr b="0" lang="en-US" sz="2800" spc="-52" strike="noStrike">
                <a:solidFill>
                  <a:srgbClr val="000000"/>
                </a:solidFill>
                <a:latin typeface="Century Schoolbook"/>
              </a:rPr>
              <a:t>Transcaucasian Tatars</a:t>
            </a:r>
            <a:r>
              <a:rPr b="0" lang="ru-RU" sz="2800" spc="-52" strike="noStrike">
                <a:solidFill>
                  <a:srgbClr val="000000"/>
                </a:solidFill>
                <a:latin typeface="Century Schoolbook"/>
              </a:rPr>
              <a:t> </a:t>
            </a:r>
            <a:r>
              <a:rPr b="0" lang="en-US" sz="2800" spc="-52" strike="noStrike">
                <a:solidFill>
                  <a:srgbClr val="000000"/>
                </a:solidFill>
                <a:latin typeface="Century Schoolbook"/>
              </a:rPr>
              <a:t> </a:t>
            </a:r>
            <a:r>
              <a:rPr b="0" lang="ru-RU" sz="2800" spc="-52" strike="noStrike">
                <a:solidFill>
                  <a:srgbClr val="000000"/>
                </a:solidFill>
                <a:latin typeface="Century Schoolbook"/>
              </a:rPr>
              <a:t>(</a:t>
            </a:r>
            <a:r>
              <a:rPr b="0" lang="en-US" sz="2800" spc="-52" strike="noStrike">
                <a:solidFill>
                  <a:srgbClr val="000000"/>
                </a:solidFill>
                <a:latin typeface="Century Schoolbook"/>
              </a:rPr>
              <a:t>Azerbaijanis</a:t>
            </a:r>
            <a:r>
              <a:rPr b="0" lang="ru-RU" sz="2800" spc="-52" strike="noStrike">
                <a:solidFill>
                  <a:srgbClr val="000000"/>
                </a:solidFill>
                <a:latin typeface="Century Schoolbook"/>
              </a:rPr>
              <a:t>)</a:t>
            </a:r>
            <a:r>
              <a:rPr b="0" lang="en-US" sz="2800" spc="-52" strike="noStrike">
                <a:solidFill>
                  <a:srgbClr val="000000"/>
                </a:solidFill>
                <a:latin typeface="Century Schoolbook"/>
              </a:rPr>
              <a:t> </a:t>
            </a:r>
            <a:r>
              <a:rPr b="0" lang="ru-RU" sz="2800" spc="-52" strike="noStrike">
                <a:solidFill>
                  <a:srgbClr val="000000"/>
                </a:solidFill>
                <a:latin typeface="Century Schoolbook"/>
              </a:rPr>
              <a:t>)</a:t>
            </a:r>
            <a:r>
              <a:rPr b="0" lang="en-US" sz="2800" spc="-52" strike="noStrike">
                <a:solidFill>
                  <a:srgbClr val="000000"/>
                </a:solidFill>
                <a:latin typeface="Century Schoolbook"/>
              </a:rPr>
              <a:t> and 17 members of ARF </a:t>
            </a:r>
            <a:r>
              <a:rPr b="0" lang="ru-RU" sz="2800" spc="-52" strike="noStrike">
                <a:solidFill>
                  <a:srgbClr val="000000"/>
                </a:solidFill>
                <a:latin typeface="Century Schoolbook"/>
              </a:rPr>
              <a:t>(</a:t>
            </a:r>
            <a:r>
              <a:rPr b="0" lang="en-US" sz="2800" spc="-52" strike="noStrike">
                <a:solidFill>
                  <a:srgbClr val="000000"/>
                </a:solidFill>
                <a:latin typeface="Century Schoolbook"/>
              </a:rPr>
              <a:t>Armenian Revolutionary Federation</a:t>
            </a:r>
            <a:r>
              <a:rPr b="0" lang="ru-RU" sz="2800" spc="-52" strike="noStrike">
                <a:solidFill>
                  <a:srgbClr val="000000"/>
                </a:solidFill>
                <a:latin typeface="Century Schoolbook"/>
              </a:rPr>
              <a:t>)</a:t>
            </a:r>
            <a:r>
              <a:rPr b="0" lang="en-US" sz="2800" spc="-52" strike="noStrike">
                <a:solidFill>
                  <a:srgbClr val="000000"/>
                </a:solidFill>
                <a:latin typeface="Century Schoolbook"/>
              </a:rPr>
              <a:t>. Akaki Chkhenkeli (Georgian origin) became the Prime Minister and the Minister of Foreign Affairs. His policy was pro-Turkish. Immediately after he became the leader of TDFR, Kars was given to Ottomans without resistance.</a:t>
            </a:r>
            <a:endParaRPr b="0" lang="hy-AM" sz="2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repl">
                                        <p:cTn id="7" dur="500" fill="hold"/>
                                        <p:tgtEl>
                                          <p:spTgt spid="82"/>
                                        </p:tgtEl>
                                        <p:attrNameLst>
                                          <p:attrName>ppt_x</p:attrName>
                                        </p:attrNameLst>
                                      </p:cBhvr>
                                      <p:tavLst>
                                        <p:tav tm="0">
                                          <p:val>
                                            <p:strVal val="#ppt_x"/>
                                          </p:val>
                                        </p:tav>
                                        <p:tav tm="100000">
                                          <p:val>
                                            <p:strVal val="#ppt_x"/>
                                          </p:val>
                                        </p:tav>
                                      </p:tavLst>
                                    </p:anim>
                                    <p:anim calcmode="lin" valueType="num">
                                      <p:cBhvr additive="repl">
                                        <p:cTn id="8"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Вид</Template>
  <TotalTime>314</TotalTime>
  <Application>LibreOffice/6.4.3.2$Linux_X86_64 LibreOffice_project/40$Build-2</Application>
  <Words>277</Words>
  <Paragraphs>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2019-10-05T19:17:45Z</dcterms:created>
  <dc:creator>Հայկ</dc:creator>
  <dc:description/>
  <dc:language>hy-AM</dc:language>
  <cp:lastModifiedBy/>
  <dcterms:modified xsi:type="dcterms:W3CDTF">2020-06-05T18:25:28Z</dcterms:modified>
  <cp:revision>19</cp:revision>
  <dc:subject/>
  <dc:title>Hi!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Широкоэкранный</vt:lpwstr>
  </property>
  <property fmtid="{D5CDD505-2E9C-101B-9397-08002B2CF9AE}" pid="9" name="ScaleCrop">
    <vt:bool>0</vt:bool>
  </property>
  <property fmtid="{D5CDD505-2E9C-101B-9397-08002B2CF9AE}" pid="10" name="ShareDoc">
    <vt:bool>0</vt:bool>
  </property>
  <property fmtid="{D5CDD505-2E9C-101B-9397-08002B2CF9AE}" pid="11" name="Slides">
    <vt:i4>2</vt:i4>
  </property>
</Properties>
</file>