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7" r:id="rId21"/>
    <p:sldId id="276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D68718-4E49-4B6B-906A-F06570614D23}" type="doc">
      <dgm:prSet loTypeId="urn:microsoft.com/office/officeart/2005/8/layout/vList5" loCatId="list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tr-TR"/>
        </a:p>
      </dgm:t>
    </dgm:pt>
    <dgm:pt modelId="{3E95A0A1-9CFE-4CEC-AC25-B0BB0AE7A93A}">
      <dgm:prSet phldrT="[Metin]"/>
      <dgm:spPr/>
      <dgm:t>
        <a:bodyPr/>
        <a:lstStyle/>
        <a:p>
          <a:r>
            <a:rPr lang="tr-TR" dirty="0" err="1"/>
            <a:t>Anasayfa</a:t>
          </a:r>
          <a:endParaRPr lang="tr-TR" dirty="0"/>
        </a:p>
      </dgm:t>
    </dgm:pt>
    <dgm:pt modelId="{96CBA60B-9966-40E9-9303-458A83841CB8}" type="parTrans" cxnId="{7971A3C4-FF03-42E6-AF6D-2721125C5E0B}">
      <dgm:prSet/>
      <dgm:spPr/>
      <dgm:t>
        <a:bodyPr/>
        <a:lstStyle/>
        <a:p>
          <a:endParaRPr lang="tr-TR"/>
        </a:p>
      </dgm:t>
    </dgm:pt>
    <dgm:pt modelId="{E824BF4C-CDE8-463A-AB28-562B4FE82686}" type="sibTrans" cxnId="{7971A3C4-FF03-42E6-AF6D-2721125C5E0B}">
      <dgm:prSet/>
      <dgm:spPr/>
      <dgm:t>
        <a:bodyPr/>
        <a:lstStyle/>
        <a:p>
          <a:endParaRPr lang="tr-TR"/>
        </a:p>
      </dgm:t>
    </dgm:pt>
    <dgm:pt modelId="{65CFF3DC-23AC-41BA-ABD5-016C975204D6}">
      <dgm:prSet phldrT="[Metin]"/>
      <dgm:spPr/>
      <dgm:t>
        <a:bodyPr/>
        <a:lstStyle/>
        <a:p>
          <a:r>
            <a:rPr lang="tr-TR" dirty="0" err="1"/>
            <a:t>Anasayfa</a:t>
          </a:r>
          <a:r>
            <a:rPr lang="tr-TR" dirty="0"/>
            <a:t> bağlantısı </a:t>
          </a:r>
        </a:p>
      </dgm:t>
    </dgm:pt>
    <dgm:pt modelId="{67CCD7FC-A35D-4F26-87B8-A2526C5FB3EA}" type="parTrans" cxnId="{A52A99B8-04A3-41AC-953E-C5299031C412}">
      <dgm:prSet/>
      <dgm:spPr/>
      <dgm:t>
        <a:bodyPr/>
        <a:lstStyle/>
        <a:p>
          <a:endParaRPr lang="tr-TR"/>
        </a:p>
      </dgm:t>
    </dgm:pt>
    <dgm:pt modelId="{4EEC39F8-B29C-4CDC-B787-F2052A58B8FB}" type="sibTrans" cxnId="{A52A99B8-04A3-41AC-953E-C5299031C412}">
      <dgm:prSet/>
      <dgm:spPr/>
      <dgm:t>
        <a:bodyPr/>
        <a:lstStyle/>
        <a:p>
          <a:endParaRPr lang="tr-TR"/>
        </a:p>
      </dgm:t>
    </dgm:pt>
    <dgm:pt modelId="{4337DBC1-8C6F-40E9-BCC1-9EDF10F22615}">
      <dgm:prSet phldrT="[Metin]"/>
      <dgm:spPr/>
      <dgm:t>
        <a:bodyPr/>
        <a:lstStyle/>
        <a:p>
          <a:r>
            <a:rPr lang="tr-TR" dirty="0"/>
            <a:t>Hakkımızda</a:t>
          </a:r>
        </a:p>
      </dgm:t>
    </dgm:pt>
    <dgm:pt modelId="{DDA0A035-9E84-4CEC-A6B1-4F0DBAC1B6A2}" type="parTrans" cxnId="{268EACF2-D153-40F2-95C3-920F2C1E7047}">
      <dgm:prSet/>
      <dgm:spPr/>
      <dgm:t>
        <a:bodyPr/>
        <a:lstStyle/>
        <a:p>
          <a:endParaRPr lang="tr-TR"/>
        </a:p>
      </dgm:t>
    </dgm:pt>
    <dgm:pt modelId="{FC6B223A-E32E-421D-BBAB-D8ED6E54C645}" type="sibTrans" cxnId="{268EACF2-D153-40F2-95C3-920F2C1E7047}">
      <dgm:prSet/>
      <dgm:spPr/>
      <dgm:t>
        <a:bodyPr/>
        <a:lstStyle/>
        <a:p>
          <a:endParaRPr lang="tr-TR"/>
        </a:p>
      </dgm:t>
    </dgm:pt>
    <dgm:pt modelId="{2FD862B0-D2D5-45FD-9AB8-C80B97470EDB}">
      <dgm:prSet phldrT="[Metin]"/>
      <dgm:spPr/>
      <dgm:t>
        <a:bodyPr/>
        <a:lstStyle/>
        <a:p>
          <a:r>
            <a:rPr lang="tr-TR" dirty="0"/>
            <a:t>Projeyi geliştirenlerin bilgilerinin olduğu bölüme yönlendiren sayfa için bağlantı</a:t>
          </a:r>
        </a:p>
      </dgm:t>
    </dgm:pt>
    <dgm:pt modelId="{6BDDAC7B-493E-4FB5-8515-6FF27CA3B0E5}" type="parTrans" cxnId="{ECA8987D-AD10-4DA2-BF50-948A0AB1DEAA}">
      <dgm:prSet/>
      <dgm:spPr/>
      <dgm:t>
        <a:bodyPr/>
        <a:lstStyle/>
        <a:p>
          <a:endParaRPr lang="tr-TR"/>
        </a:p>
      </dgm:t>
    </dgm:pt>
    <dgm:pt modelId="{464DBB70-C44A-4574-B0F4-E0D188FC6119}" type="sibTrans" cxnId="{ECA8987D-AD10-4DA2-BF50-948A0AB1DEAA}">
      <dgm:prSet/>
      <dgm:spPr/>
      <dgm:t>
        <a:bodyPr/>
        <a:lstStyle/>
        <a:p>
          <a:endParaRPr lang="tr-TR"/>
        </a:p>
      </dgm:t>
    </dgm:pt>
    <dgm:pt modelId="{46678143-C1AB-469B-8C26-5B5568BE77B8}">
      <dgm:prSet phldrT="[Metin]"/>
      <dgm:spPr/>
      <dgm:t>
        <a:bodyPr/>
        <a:lstStyle/>
        <a:p>
          <a:r>
            <a:rPr lang="tr-TR" dirty="0"/>
            <a:t>Şifreleme-</a:t>
          </a:r>
          <a:r>
            <a:rPr lang="tr-TR" dirty="0" err="1"/>
            <a:t>Deşifreleme</a:t>
          </a:r>
          <a:endParaRPr lang="tr-TR" dirty="0"/>
        </a:p>
      </dgm:t>
    </dgm:pt>
    <dgm:pt modelId="{C0CC9A50-AAF5-4A74-98BE-6BFD507CF67A}" type="parTrans" cxnId="{A1CC5C41-24F2-4D9F-9E8D-517BF0828AF8}">
      <dgm:prSet/>
      <dgm:spPr/>
      <dgm:t>
        <a:bodyPr/>
        <a:lstStyle/>
        <a:p>
          <a:endParaRPr lang="tr-TR"/>
        </a:p>
      </dgm:t>
    </dgm:pt>
    <dgm:pt modelId="{E9EB1133-C511-4A95-88F8-B4E36F259F28}" type="sibTrans" cxnId="{A1CC5C41-24F2-4D9F-9E8D-517BF0828AF8}">
      <dgm:prSet/>
      <dgm:spPr/>
      <dgm:t>
        <a:bodyPr/>
        <a:lstStyle/>
        <a:p>
          <a:endParaRPr lang="tr-TR"/>
        </a:p>
      </dgm:t>
    </dgm:pt>
    <dgm:pt modelId="{ED3A7B24-EEA5-4E91-8976-A136C001711A}">
      <dgm:prSet phldrT="[Metin]"/>
      <dgm:spPr/>
      <dgm:t>
        <a:bodyPr/>
        <a:lstStyle/>
        <a:p>
          <a:r>
            <a:rPr lang="tr-TR" dirty="0"/>
            <a:t>Farklı şifreleme algoritmalarıyla şifreleme ve </a:t>
          </a:r>
          <a:r>
            <a:rPr lang="tr-TR" dirty="0" err="1"/>
            <a:t>deşifreleme</a:t>
          </a:r>
          <a:r>
            <a:rPr lang="tr-TR" dirty="0"/>
            <a:t> işlemlerinin yapıldığı bölüme yönlendiren sayfa içi bağlantı</a:t>
          </a:r>
        </a:p>
      </dgm:t>
    </dgm:pt>
    <dgm:pt modelId="{8DDC91F5-D465-4679-842F-B9B618A562B2}" type="parTrans" cxnId="{164A6FB4-FAD6-408C-91D5-19AFD634CB81}">
      <dgm:prSet/>
      <dgm:spPr/>
      <dgm:t>
        <a:bodyPr/>
        <a:lstStyle/>
        <a:p>
          <a:endParaRPr lang="tr-TR"/>
        </a:p>
      </dgm:t>
    </dgm:pt>
    <dgm:pt modelId="{EC47BFC8-BA23-4C83-B0EF-858578162DD1}" type="sibTrans" cxnId="{164A6FB4-FAD6-408C-91D5-19AFD634CB81}">
      <dgm:prSet/>
      <dgm:spPr/>
      <dgm:t>
        <a:bodyPr/>
        <a:lstStyle/>
        <a:p>
          <a:endParaRPr lang="tr-TR"/>
        </a:p>
      </dgm:t>
    </dgm:pt>
    <dgm:pt modelId="{ABFFAFE9-B12D-44A0-882E-1BD4046C63B4}">
      <dgm:prSet/>
      <dgm:spPr/>
      <dgm:t>
        <a:bodyPr/>
        <a:lstStyle/>
        <a:p>
          <a:r>
            <a:rPr lang="tr-TR" dirty="0"/>
            <a:t>Etik </a:t>
          </a:r>
          <a:r>
            <a:rPr lang="tr-TR" dirty="0" err="1"/>
            <a:t>Hackleme</a:t>
          </a:r>
          <a:r>
            <a:rPr lang="tr-TR" dirty="0"/>
            <a:t> Araçları</a:t>
          </a:r>
        </a:p>
      </dgm:t>
    </dgm:pt>
    <dgm:pt modelId="{899011B6-70F9-48A3-91F8-2EFCC0ACFBDF}" type="parTrans" cxnId="{357F2F8B-EDA6-464E-9DD3-83B1B85BE28E}">
      <dgm:prSet/>
      <dgm:spPr/>
      <dgm:t>
        <a:bodyPr/>
        <a:lstStyle/>
        <a:p>
          <a:endParaRPr lang="tr-TR"/>
        </a:p>
      </dgm:t>
    </dgm:pt>
    <dgm:pt modelId="{617000C7-2E39-4C50-B59A-B8F45820033D}" type="sibTrans" cxnId="{357F2F8B-EDA6-464E-9DD3-83B1B85BE28E}">
      <dgm:prSet/>
      <dgm:spPr/>
      <dgm:t>
        <a:bodyPr/>
        <a:lstStyle/>
        <a:p>
          <a:endParaRPr lang="tr-TR"/>
        </a:p>
      </dgm:t>
    </dgm:pt>
    <dgm:pt modelId="{062CE8FF-51E6-4FDA-B4AD-E2460594D2E7}">
      <dgm:prSet/>
      <dgm:spPr/>
      <dgm:t>
        <a:bodyPr/>
        <a:lstStyle/>
        <a:p>
          <a:r>
            <a:rPr lang="tr-TR" dirty="0"/>
            <a:t>Ağ içerisinde kullanılabilecek birkaç basit etik </a:t>
          </a:r>
          <a:r>
            <a:rPr lang="tr-TR" dirty="0" err="1"/>
            <a:t>hackleme</a:t>
          </a:r>
          <a:r>
            <a:rPr lang="tr-TR" dirty="0"/>
            <a:t> aracının olduğu bölüme yönlendiren sayfa için bağlantı</a:t>
          </a:r>
        </a:p>
      </dgm:t>
    </dgm:pt>
    <dgm:pt modelId="{1CA15FAB-AE11-4446-B06A-C60B28801CC2}" type="parTrans" cxnId="{5EF5C338-704E-4E20-8D2F-1D2EB6BC3491}">
      <dgm:prSet/>
      <dgm:spPr/>
      <dgm:t>
        <a:bodyPr/>
        <a:lstStyle/>
        <a:p>
          <a:endParaRPr lang="tr-TR"/>
        </a:p>
      </dgm:t>
    </dgm:pt>
    <dgm:pt modelId="{D9559463-877F-4542-B222-B241E6B3D44F}" type="sibTrans" cxnId="{5EF5C338-704E-4E20-8D2F-1D2EB6BC3491}">
      <dgm:prSet/>
      <dgm:spPr/>
      <dgm:t>
        <a:bodyPr/>
        <a:lstStyle/>
        <a:p>
          <a:endParaRPr lang="tr-TR"/>
        </a:p>
      </dgm:t>
    </dgm:pt>
    <dgm:pt modelId="{A82EFC5B-9D5C-4EBC-A300-8CB7E5D93332}">
      <dgm:prSet/>
      <dgm:spPr/>
      <dgm:t>
        <a:bodyPr/>
        <a:lstStyle/>
        <a:p>
          <a:r>
            <a:rPr lang="tr-TR" dirty="0"/>
            <a:t>İletişim </a:t>
          </a:r>
        </a:p>
      </dgm:t>
    </dgm:pt>
    <dgm:pt modelId="{BD800B8E-F2B3-48CD-9894-37E6425B399E}" type="parTrans" cxnId="{40D84617-5798-49C5-AE7E-24767DACABEC}">
      <dgm:prSet/>
      <dgm:spPr/>
      <dgm:t>
        <a:bodyPr/>
        <a:lstStyle/>
        <a:p>
          <a:endParaRPr lang="tr-TR"/>
        </a:p>
      </dgm:t>
    </dgm:pt>
    <dgm:pt modelId="{27F0D76D-7AFD-47C7-9AE1-D0E688AA4BC8}" type="sibTrans" cxnId="{40D84617-5798-49C5-AE7E-24767DACABEC}">
      <dgm:prSet/>
      <dgm:spPr/>
      <dgm:t>
        <a:bodyPr/>
        <a:lstStyle/>
        <a:p>
          <a:endParaRPr lang="tr-TR"/>
        </a:p>
      </dgm:t>
    </dgm:pt>
    <dgm:pt modelId="{FACA5DD3-0FE3-4471-9F36-58860700202C}">
      <dgm:prSet/>
      <dgm:spPr/>
      <dgm:t>
        <a:bodyPr/>
        <a:lstStyle/>
        <a:p>
          <a:r>
            <a:rPr lang="tr-TR" dirty="0"/>
            <a:t>İletişim bilgilerinin ve hızlı bağlantıların yer aldığı bölüme yönlendiren sayfa içi bağlantı</a:t>
          </a:r>
        </a:p>
      </dgm:t>
    </dgm:pt>
    <dgm:pt modelId="{9AC4A688-28ED-46B9-BDE4-3A0C00BF1446}" type="parTrans" cxnId="{647CF1FC-9C9C-460B-B721-FFE5806F08EC}">
      <dgm:prSet/>
      <dgm:spPr/>
      <dgm:t>
        <a:bodyPr/>
        <a:lstStyle/>
        <a:p>
          <a:endParaRPr lang="tr-TR"/>
        </a:p>
      </dgm:t>
    </dgm:pt>
    <dgm:pt modelId="{EA055AE5-E806-4A4F-9C7A-4FDFCD711359}" type="sibTrans" cxnId="{647CF1FC-9C9C-460B-B721-FFE5806F08EC}">
      <dgm:prSet/>
      <dgm:spPr/>
      <dgm:t>
        <a:bodyPr/>
        <a:lstStyle/>
        <a:p>
          <a:endParaRPr lang="tr-TR"/>
        </a:p>
      </dgm:t>
    </dgm:pt>
    <dgm:pt modelId="{88CD7FF0-BAF6-40C7-BEDE-06A8B47BC5FB}" type="pres">
      <dgm:prSet presAssocID="{F4D68718-4E49-4B6B-906A-F06570614D23}" presName="Name0" presStyleCnt="0">
        <dgm:presLayoutVars>
          <dgm:dir/>
          <dgm:animLvl val="lvl"/>
          <dgm:resizeHandles val="exact"/>
        </dgm:presLayoutVars>
      </dgm:prSet>
      <dgm:spPr/>
    </dgm:pt>
    <dgm:pt modelId="{DBD316FA-881A-4869-B038-53BF6EC0B717}" type="pres">
      <dgm:prSet presAssocID="{3E95A0A1-9CFE-4CEC-AC25-B0BB0AE7A93A}" presName="linNode" presStyleCnt="0"/>
      <dgm:spPr/>
    </dgm:pt>
    <dgm:pt modelId="{0FB04971-050F-41B7-889F-437E9A06350D}" type="pres">
      <dgm:prSet presAssocID="{3E95A0A1-9CFE-4CEC-AC25-B0BB0AE7A93A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5384CFBE-7A77-4D69-AA8F-A3E730028CF6}" type="pres">
      <dgm:prSet presAssocID="{3E95A0A1-9CFE-4CEC-AC25-B0BB0AE7A93A}" presName="descendantText" presStyleLbl="alignAccFollowNode1" presStyleIdx="0" presStyleCnt="5">
        <dgm:presLayoutVars>
          <dgm:bulletEnabled val="1"/>
        </dgm:presLayoutVars>
      </dgm:prSet>
      <dgm:spPr/>
    </dgm:pt>
    <dgm:pt modelId="{8AE11A00-6D1F-4A34-A096-7E91E2D26701}" type="pres">
      <dgm:prSet presAssocID="{E824BF4C-CDE8-463A-AB28-562B4FE82686}" presName="sp" presStyleCnt="0"/>
      <dgm:spPr/>
    </dgm:pt>
    <dgm:pt modelId="{35BC31F6-82E0-4D7D-A2E2-0C68F5380AE1}" type="pres">
      <dgm:prSet presAssocID="{4337DBC1-8C6F-40E9-BCC1-9EDF10F22615}" presName="linNode" presStyleCnt="0"/>
      <dgm:spPr/>
    </dgm:pt>
    <dgm:pt modelId="{B27E9CAA-0A91-43D9-A18A-F1A6C8673D84}" type="pres">
      <dgm:prSet presAssocID="{4337DBC1-8C6F-40E9-BCC1-9EDF10F22615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0F4AA33F-B0D3-4928-A7FC-CA0745A224EE}" type="pres">
      <dgm:prSet presAssocID="{4337DBC1-8C6F-40E9-BCC1-9EDF10F22615}" presName="descendantText" presStyleLbl="alignAccFollowNode1" presStyleIdx="1" presStyleCnt="5">
        <dgm:presLayoutVars>
          <dgm:bulletEnabled val="1"/>
        </dgm:presLayoutVars>
      </dgm:prSet>
      <dgm:spPr/>
    </dgm:pt>
    <dgm:pt modelId="{DBFA51DD-6C86-4916-A941-8968CA8B6796}" type="pres">
      <dgm:prSet presAssocID="{FC6B223A-E32E-421D-BBAB-D8ED6E54C645}" presName="sp" presStyleCnt="0"/>
      <dgm:spPr/>
    </dgm:pt>
    <dgm:pt modelId="{E1E5815A-96D6-4381-80DD-5B3E73BBC495}" type="pres">
      <dgm:prSet presAssocID="{46678143-C1AB-469B-8C26-5B5568BE77B8}" presName="linNode" presStyleCnt="0"/>
      <dgm:spPr/>
    </dgm:pt>
    <dgm:pt modelId="{43F9AD17-DAD1-4AE7-A2D7-272751A4F58D}" type="pres">
      <dgm:prSet presAssocID="{46678143-C1AB-469B-8C26-5B5568BE77B8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4E94A9ED-FCA2-4C9D-AA30-B05AD96BD82D}" type="pres">
      <dgm:prSet presAssocID="{46678143-C1AB-469B-8C26-5B5568BE77B8}" presName="descendantText" presStyleLbl="alignAccFollowNode1" presStyleIdx="2" presStyleCnt="5">
        <dgm:presLayoutVars>
          <dgm:bulletEnabled val="1"/>
        </dgm:presLayoutVars>
      </dgm:prSet>
      <dgm:spPr/>
    </dgm:pt>
    <dgm:pt modelId="{0DBFC0B4-6AD8-493C-9F6E-B68F40BAF08E}" type="pres">
      <dgm:prSet presAssocID="{E9EB1133-C511-4A95-88F8-B4E36F259F28}" presName="sp" presStyleCnt="0"/>
      <dgm:spPr/>
    </dgm:pt>
    <dgm:pt modelId="{85B57A23-E9CF-4251-884E-88323C3E4E05}" type="pres">
      <dgm:prSet presAssocID="{ABFFAFE9-B12D-44A0-882E-1BD4046C63B4}" presName="linNode" presStyleCnt="0"/>
      <dgm:spPr/>
    </dgm:pt>
    <dgm:pt modelId="{EB2D752C-4289-4232-BEB1-AD34EE455CC4}" type="pres">
      <dgm:prSet presAssocID="{ABFFAFE9-B12D-44A0-882E-1BD4046C63B4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DDFB60A4-44C4-4241-94B8-FE353CC998C3}" type="pres">
      <dgm:prSet presAssocID="{ABFFAFE9-B12D-44A0-882E-1BD4046C63B4}" presName="descendantText" presStyleLbl="alignAccFollowNode1" presStyleIdx="3" presStyleCnt="5">
        <dgm:presLayoutVars>
          <dgm:bulletEnabled val="1"/>
        </dgm:presLayoutVars>
      </dgm:prSet>
      <dgm:spPr/>
    </dgm:pt>
    <dgm:pt modelId="{2272AD0C-33FC-4F49-8F6F-70F4EB5AA042}" type="pres">
      <dgm:prSet presAssocID="{617000C7-2E39-4C50-B59A-B8F45820033D}" presName="sp" presStyleCnt="0"/>
      <dgm:spPr/>
    </dgm:pt>
    <dgm:pt modelId="{0F1BF529-3A39-45D7-B1D1-48045CD1B1E5}" type="pres">
      <dgm:prSet presAssocID="{A82EFC5B-9D5C-4EBC-A300-8CB7E5D93332}" presName="linNode" presStyleCnt="0"/>
      <dgm:spPr/>
    </dgm:pt>
    <dgm:pt modelId="{855827F8-85C9-447B-A387-671375FBD561}" type="pres">
      <dgm:prSet presAssocID="{A82EFC5B-9D5C-4EBC-A300-8CB7E5D93332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92AC028E-2A62-4DE5-B52E-5ECAF51135A2}" type="pres">
      <dgm:prSet presAssocID="{A82EFC5B-9D5C-4EBC-A300-8CB7E5D93332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9A198F02-2237-4B26-BCF9-1B8D56B97BF7}" type="presOf" srcId="{FACA5DD3-0FE3-4471-9F36-58860700202C}" destId="{92AC028E-2A62-4DE5-B52E-5ECAF51135A2}" srcOrd="0" destOrd="0" presId="urn:microsoft.com/office/officeart/2005/8/layout/vList5"/>
    <dgm:cxn modelId="{40D84617-5798-49C5-AE7E-24767DACABEC}" srcId="{F4D68718-4E49-4B6B-906A-F06570614D23}" destId="{A82EFC5B-9D5C-4EBC-A300-8CB7E5D93332}" srcOrd="4" destOrd="0" parTransId="{BD800B8E-F2B3-48CD-9894-37E6425B399E}" sibTransId="{27F0D76D-7AFD-47C7-9AE1-D0E688AA4BC8}"/>
    <dgm:cxn modelId="{27CC721C-E1B0-44AD-9CE3-6239199C466C}" type="presOf" srcId="{46678143-C1AB-469B-8C26-5B5568BE77B8}" destId="{43F9AD17-DAD1-4AE7-A2D7-272751A4F58D}" srcOrd="0" destOrd="0" presId="urn:microsoft.com/office/officeart/2005/8/layout/vList5"/>
    <dgm:cxn modelId="{D3DFCF21-581E-4183-BDB1-AD7119F8108C}" type="presOf" srcId="{65CFF3DC-23AC-41BA-ABD5-016C975204D6}" destId="{5384CFBE-7A77-4D69-AA8F-A3E730028CF6}" srcOrd="0" destOrd="0" presId="urn:microsoft.com/office/officeart/2005/8/layout/vList5"/>
    <dgm:cxn modelId="{BC8CFE26-4862-4268-8B7F-A33D1DE11210}" type="presOf" srcId="{ABFFAFE9-B12D-44A0-882E-1BD4046C63B4}" destId="{EB2D752C-4289-4232-BEB1-AD34EE455CC4}" srcOrd="0" destOrd="0" presId="urn:microsoft.com/office/officeart/2005/8/layout/vList5"/>
    <dgm:cxn modelId="{5EF5C338-704E-4E20-8D2F-1D2EB6BC3491}" srcId="{ABFFAFE9-B12D-44A0-882E-1BD4046C63B4}" destId="{062CE8FF-51E6-4FDA-B4AD-E2460594D2E7}" srcOrd="0" destOrd="0" parTransId="{1CA15FAB-AE11-4446-B06A-C60B28801CC2}" sibTransId="{D9559463-877F-4542-B222-B241E6B3D44F}"/>
    <dgm:cxn modelId="{A1CC5C41-24F2-4D9F-9E8D-517BF0828AF8}" srcId="{F4D68718-4E49-4B6B-906A-F06570614D23}" destId="{46678143-C1AB-469B-8C26-5B5568BE77B8}" srcOrd="2" destOrd="0" parTransId="{C0CC9A50-AAF5-4A74-98BE-6BFD507CF67A}" sibTransId="{E9EB1133-C511-4A95-88F8-B4E36F259F28}"/>
    <dgm:cxn modelId="{ECA8987D-AD10-4DA2-BF50-948A0AB1DEAA}" srcId="{4337DBC1-8C6F-40E9-BCC1-9EDF10F22615}" destId="{2FD862B0-D2D5-45FD-9AB8-C80B97470EDB}" srcOrd="0" destOrd="0" parTransId="{6BDDAC7B-493E-4FB5-8515-6FF27CA3B0E5}" sibTransId="{464DBB70-C44A-4574-B0F4-E0D188FC6119}"/>
    <dgm:cxn modelId="{D991358A-693F-4174-8C09-43A7F787F4B3}" type="presOf" srcId="{A82EFC5B-9D5C-4EBC-A300-8CB7E5D93332}" destId="{855827F8-85C9-447B-A387-671375FBD561}" srcOrd="0" destOrd="0" presId="urn:microsoft.com/office/officeart/2005/8/layout/vList5"/>
    <dgm:cxn modelId="{357F2F8B-EDA6-464E-9DD3-83B1B85BE28E}" srcId="{F4D68718-4E49-4B6B-906A-F06570614D23}" destId="{ABFFAFE9-B12D-44A0-882E-1BD4046C63B4}" srcOrd="3" destOrd="0" parTransId="{899011B6-70F9-48A3-91F8-2EFCC0ACFBDF}" sibTransId="{617000C7-2E39-4C50-B59A-B8F45820033D}"/>
    <dgm:cxn modelId="{28AA3C8F-E0FF-44D4-A742-896FFB744F7D}" type="presOf" srcId="{2FD862B0-D2D5-45FD-9AB8-C80B97470EDB}" destId="{0F4AA33F-B0D3-4928-A7FC-CA0745A224EE}" srcOrd="0" destOrd="0" presId="urn:microsoft.com/office/officeart/2005/8/layout/vList5"/>
    <dgm:cxn modelId="{EAD4039D-8AFB-4013-8013-481D74DFEB9E}" type="presOf" srcId="{4337DBC1-8C6F-40E9-BCC1-9EDF10F22615}" destId="{B27E9CAA-0A91-43D9-A18A-F1A6C8673D84}" srcOrd="0" destOrd="0" presId="urn:microsoft.com/office/officeart/2005/8/layout/vList5"/>
    <dgm:cxn modelId="{302B43AF-3657-4AA7-BFB5-51DE29D3CD89}" type="presOf" srcId="{F4D68718-4E49-4B6B-906A-F06570614D23}" destId="{88CD7FF0-BAF6-40C7-BEDE-06A8B47BC5FB}" srcOrd="0" destOrd="0" presId="urn:microsoft.com/office/officeart/2005/8/layout/vList5"/>
    <dgm:cxn modelId="{164A6FB4-FAD6-408C-91D5-19AFD634CB81}" srcId="{46678143-C1AB-469B-8C26-5B5568BE77B8}" destId="{ED3A7B24-EEA5-4E91-8976-A136C001711A}" srcOrd="0" destOrd="0" parTransId="{8DDC91F5-D465-4679-842F-B9B618A562B2}" sibTransId="{EC47BFC8-BA23-4C83-B0EF-858578162DD1}"/>
    <dgm:cxn modelId="{A52A99B8-04A3-41AC-953E-C5299031C412}" srcId="{3E95A0A1-9CFE-4CEC-AC25-B0BB0AE7A93A}" destId="{65CFF3DC-23AC-41BA-ABD5-016C975204D6}" srcOrd="0" destOrd="0" parTransId="{67CCD7FC-A35D-4F26-87B8-A2526C5FB3EA}" sibTransId="{4EEC39F8-B29C-4CDC-B787-F2052A58B8FB}"/>
    <dgm:cxn modelId="{7971A3C4-FF03-42E6-AF6D-2721125C5E0B}" srcId="{F4D68718-4E49-4B6B-906A-F06570614D23}" destId="{3E95A0A1-9CFE-4CEC-AC25-B0BB0AE7A93A}" srcOrd="0" destOrd="0" parTransId="{96CBA60B-9966-40E9-9303-458A83841CB8}" sibTransId="{E824BF4C-CDE8-463A-AB28-562B4FE82686}"/>
    <dgm:cxn modelId="{DCDC13CA-C05D-4DB6-BE83-3CC3A8997FC7}" type="presOf" srcId="{062CE8FF-51E6-4FDA-B4AD-E2460594D2E7}" destId="{DDFB60A4-44C4-4241-94B8-FE353CC998C3}" srcOrd="0" destOrd="0" presId="urn:microsoft.com/office/officeart/2005/8/layout/vList5"/>
    <dgm:cxn modelId="{4C849EE8-EE3F-46F1-BAC6-BB262BE921EF}" type="presOf" srcId="{ED3A7B24-EEA5-4E91-8976-A136C001711A}" destId="{4E94A9ED-FCA2-4C9D-AA30-B05AD96BD82D}" srcOrd="0" destOrd="0" presId="urn:microsoft.com/office/officeart/2005/8/layout/vList5"/>
    <dgm:cxn modelId="{268EACF2-D153-40F2-95C3-920F2C1E7047}" srcId="{F4D68718-4E49-4B6B-906A-F06570614D23}" destId="{4337DBC1-8C6F-40E9-BCC1-9EDF10F22615}" srcOrd="1" destOrd="0" parTransId="{DDA0A035-9E84-4CEC-A6B1-4F0DBAC1B6A2}" sibTransId="{FC6B223A-E32E-421D-BBAB-D8ED6E54C645}"/>
    <dgm:cxn modelId="{18BDAEF8-EDD5-4A1F-9DB7-60DACE1603C9}" type="presOf" srcId="{3E95A0A1-9CFE-4CEC-AC25-B0BB0AE7A93A}" destId="{0FB04971-050F-41B7-889F-437E9A06350D}" srcOrd="0" destOrd="0" presId="urn:microsoft.com/office/officeart/2005/8/layout/vList5"/>
    <dgm:cxn modelId="{647CF1FC-9C9C-460B-B721-FFE5806F08EC}" srcId="{A82EFC5B-9D5C-4EBC-A300-8CB7E5D93332}" destId="{FACA5DD3-0FE3-4471-9F36-58860700202C}" srcOrd="0" destOrd="0" parTransId="{9AC4A688-28ED-46B9-BDE4-3A0C00BF1446}" sibTransId="{EA055AE5-E806-4A4F-9C7A-4FDFCD711359}"/>
    <dgm:cxn modelId="{A043EFA5-14B2-49C9-B413-1A4D343902A2}" type="presParOf" srcId="{88CD7FF0-BAF6-40C7-BEDE-06A8B47BC5FB}" destId="{DBD316FA-881A-4869-B038-53BF6EC0B717}" srcOrd="0" destOrd="0" presId="urn:microsoft.com/office/officeart/2005/8/layout/vList5"/>
    <dgm:cxn modelId="{DB66047C-5FB8-4CE9-BAA1-8247E03EBF47}" type="presParOf" srcId="{DBD316FA-881A-4869-B038-53BF6EC0B717}" destId="{0FB04971-050F-41B7-889F-437E9A06350D}" srcOrd="0" destOrd="0" presId="urn:microsoft.com/office/officeart/2005/8/layout/vList5"/>
    <dgm:cxn modelId="{F979A4E1-8CC5-4EE1-8621-7B69457E4F45}" type="presParOf" srcId="{DBD316FA-881A-4869-B038-53BF6EC0B717}" destId="{5384CFBE-7A77-4D69-AA8F-A3E730028CF6}" srcOrd="1" destOrd="0" presId="urn:microsoft.com/office/officeart/2005/8/layout/vList5"/>
    <dgm:cxn modelId="{1B62D86E-A8F9-47D1-A3E7-E0F74D5DA90B}" type="presParOf" srcId="{88CD7FF0-BAF6-40C7-BEDE-06A8B47BC5FB}" destId="{8AE11A00-6D1F-4A34-A096-7E91E2D26701}" srcOrd="1" destOrd="0" presId="urn:microsoft.com/office/officeart/2005/8/layout/vList5"/>
    <dgm:cxn modelId="{2F7EE3E3-176C-452C-9F1F-F71407D3F220}" type="presParOf" srcId="{88CD7FF0-BAF6-40C7-BEDE-06A8B47BC5FB}" destId="{35BC31F6-82E0-4D7D-A2E2-0C68F5380AE1}" srcOrd="2" destOrd="0" presId="urn:microsoft.com/office/officeart/2005/8/layout/vList5"/>
    <dgm:cxn modelId="{B7AE44E7-0A0B-4B32-86DF-6C1C589AE50B}" type="presParOf" srcId="{35BC31F6-82E0-4D7D-A2E2-0C68F5380AE1}" destId="{B27E9CAA-0A91-43D9-A18A-F1A6C8673D84}" srcOrd="0" destOrd="0" presId="urn:microsoft.com/office/officeart/2005/8/layout/vList5"/>
    <dgm:cxn modelId="{891CDA22-2D02-4DBB-BDC3-AEE7DC998815}" type="presParOf" srcId="{35BC31F6-82E0-4D7D-A2E2-0C68F5380AE1}" destId="{0F4AA33F-B0D3-4928-A7FC-CA0745A224EE}" srcOrd="1" destOrd="0" presId="urn:microsoft.com/office/officeart/2005/8/layout/vList5"/>
    <dgm:cxn modelId="{A75FE5E3-DA67-42BE-A19C-9B36E275EBAD}" type="presParOf" srcId="{88CD7FF0-BAF6-40C7-BEDE-06A8B47BC5FB}" destId="{DBFA51DD-6C86-4916-A941-8968CA8B6796}" srcOrd="3" destOrd="0" presId="urn:microsoft.com/office/officeart/2005/8/layout/vList5"/>
    <dgm:cxn modelId="{E49A6A2E-CEE2-465B-B829-BFD309A6CEB8}" type="presParOf" srcId="{88CD7FF0-BAF6-40C7-BEDE-06A8B47BC5FB}" destId="{E1E5815A-96D6-4381-80DD-5B3E73BBC495}" srcOrd="4" destOrd="0" presId="urn:microsoft.com/office/officeart/2005/8/layout/vList5"/>
    <dgm:cxn modelId="{BCC0AA4C-5E09-4DDE-BC00-60DDFE9F6418}" type="presParOf" srcId="{E1E5815A-96D6-4381-80DD-5B3E73BBC495}" destId="{43F9AD17-DAD1-4AE7-A2D7-272751A4F58D}" srcOrd="0" destOrd="0" presId="urn:microsoft.com/office/officeart/2005/8/layout/vList5"/>
    <dgm:cxn modelId="{82126B8D-0853-4F5F-ABA5-CD177764F505}" type="presParOf" srcId="{E1E5815A-96D6-4381-80DD-5B3E73BBC495}" destId="{4E94A9ED-FCA2-4C9D-AA30-B05AD96BD82D}" srcOrd="1" destOrd="0" presId="urn:microsoft.com/office/officeart/2005/8/layout/vList5"/>
    <dgm:cxn modelId="{9B456B06-348B-4259-8B68-D72E71CC6E2A}" type="presParOf" srcId="{88CD7FF0-BAF6-40C7-BEDE-06A8B47BC5FB}" destId="{0DBFC0B4-6AD8-493C-9F6E-B68F40BAF08E}" srcOrd="5" destOrd="0" presId="urn:microsoft.com/office/officeart/2005/8/layout/vList5"/>
    <dgm:cxn modelId="{4A908B09-9391-4375-9A49-E53C4EFEC760}" type="presParOf" srcId="{88CD7FF0-BAF6-40C7-BEDE-06A8B47BC5FB}" destId="{85B57A23-E9CF-4251-884E-88323C3E4E05}" srcOrd="6" destOrd="0" presId="urn:microsoft.com/office/officeart/2005/8/layout/vList5"/>
    <dgm:cxn modelId="{E95D122F-41BD-45BF-A46F-C803D025606E}" type="presParOf" srcId="{85B57A23-E9CF-4251-884E-88323C3E4E05}" destId="{EB2D752C-4289-4232-BEB1-AD34EE455CC4}" srcOrd="0" destOrd="0" presId="urn:microsoft.com/office/officeart/2005/8/layout/vList5"/>
    <dgm:cxn modelId="{9FCA06E3-7E65-41BA-8E85-40DEBA52065F}" type="presParOf" srcId="{85B57A23-E9CF-4251-884E-88323C3E4E05}" destId="{DDFB60A4-44C4-4241-94B8-FE353CC998C3}" srcOrd="1" destOrd="0" presId="urn:microsoft.com/office/officeart/2005/8/layout/vList5"/>
    <dgm:cxn modelId="{D1E000C2-A13B-4F71-BE70-9D42D921D0CC}" type="presParOf" srcId="{88CD7FF0-BAF6-40C7-BEDE-06A8B47BC5FB}" destId="{2272AD0C-33FC-4F49-8F6F-70F4EB5AA042}" srcOrd="7" destOrd="0" presId="urn:microsoft.com/office/officeart/2005/8/layout/vList5"/>
    <dgm:cxn modelId="{99646740-B68B-4D18-8464-EF0718CE607D}" type="presParOf" srcId="{88CD7FF0-BAF6-40C7-BEDE-06A8B47BC5FB}" destId="{0F1BF529-3A39-45D7-B1D1-48045CD1B1E5}" srcOrd="8" destOrd="0" presId="urn:microsoft.com/office/officeart/2005/8/layout/vList5"/>
    <dgm:cxn modelId="{02847042-39FE-487D-8986-977C6F720581}" type="presParOf" srcId="{0F1BF529-3A39-45D7-B1D1-48045CD1B1E5}" destId="{855827F8-85C9-447B-A387-671375FBD561}" srcOrd="0" destOrd="0" presId="urn:microsoft.com/office/officeart/2005/8/layout/vList5"/>
    <dgm:cxn modelId="{02C0DAF7-9B81-4184-A9AA-A06758C6F4B6}" type="presParOf" srcId="{0F1BF529-3A39-45D7-B1D1-48045CD1B1E5}" destId="{92AC028E-2A62-4DE5-B52E-5ECAF51135A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84CFBE-7A77-4D69-AA8F-A3E730028CF6}">
      <dsp:nvSpPr>
        <dsp:cNvPr id="0" name=""/>
        <dsp:cNvSpPr/>
      </dsp:nvSpPr>
      <dsp:spPr>
        <a:xfrm rot="5400000">
          <a:off x="6397094" y="-2744250"/>
          <a:ext cx="677970" cy="633984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900" kern="1200" dirty="0" err="1"/>
            <a:t>Anasayfa</a:t>
          </a:r>
          <a:r>
            <a:rPr lang="tr-TR" sz="1900" kern="1200" dirty="0"/>
            <a:t> bağlantısı </a:t>
          </a:r>
        </a:p>
      </dsp:txBody>
      <dsp:txXfrm rot="-5400000">
        <a:off x="3566159" y="119781"/>
        <a:ext cx="6306744" cy="611778"/>
      </dsp:txXfrm>
    </dsp:sp>
    <dsp:sp modelId="{0FB04971-050F-41B7-889F-437E9A06350D}">
      <dsp:nvSpPr>
        <dsp:cNvPr id="0" name=""/>
        <dsp:cNvSpPr/>
      </dsp:nvSpPr>
      <dsp:spPr>
        <a:xfrm>
          <a:off x="0" y="1938"/>
          <a:ext cx="3566160" cy="84746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 dirty="0" err="1"/>
            <a:t>Anasayfa</a:t>
          </a:r>
          <a:endParaRPr lang="tr-TR" sz="2800" kern="1200" dirty="0"/>
        </a:p>
      </dsp:txBody>
      <dsp:txXfrm>
        <a:off x="41370" y="43308"/>
        <a:ext cx="3483420" cy="764722"/>
      </dsp:txXfrm>
    </dsp:sp>
    <dsp:sp modelId="{0F4AA33F-B0D3-4928-A7FC-CA0745A224EE}">
      <dsp:nvSpPr>
        <dsp:cNvPr id="0" name=""/>
        <dsp:cNvSpPr/>
      </dsp:nvSpPr>
      <dsp:spPr>
        <a:xfrm rot="5400000">
          <a:off x="6397094" y="-1854414"/>
          <a:ext cx="677970" cy="6339840"/>
        </a:xfrm>
        <a:prstGeom prst="round2SameRect">
          <a:avLst/>
        </a:prstGeom>
        <a:solidFill>
          <a:schemeClr val="accent5">
            <a:tint val="40000"/>
            <a:alpha val="90000"/>
            <a:hueOff val="-1684941"/>
            <a:satOff val="-5708"/>
            <a:lumOff val="-732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684941"/>
              <a:satOff val="-5708"/>
              <a:lumOff val="-732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900" kern="1200" dirty="0"/>
            <a:t>Projeyi geliştirenlerin bilgilerinin olduğu bölüme yönlendiren sayfa için bağlantı</a:t>
          </a:r>
        </a:p>
      </dsp:txBody>
      <dsp:txXfrm rot="-5400000">
        <a:off x="3566159" y="1009617"/>
        <a:ext cx="6306744" cy="611778"/>
      </dsp:txXfrm>
    </dsp:sp>
    <dsp:sp modelId="{B27E9CAA-0A91-43D9-A18A-F1A6C8673D84}">
      <dsp:nvSpPr>
        <dsp:cNvPr id="0" name=""/>
        <dsp:cNvSpPr/>
      </dsp:nvSpPr>
      <dsp:spPr>
        <a:xfrm>
          <a:off x="0" y="891773"/>
          <a:ext cx="3566160" cy="847462"/>
        </a:xfrm>
        <a:prstGeom prst="roundRect">
          <a:avLst/>
        </a:prstGeom>
        <a:gradFill rotWithShape="0">
          <a:gsLst>
            <a:gs pos="0">
              <a:schemeClr val="accent5">
                <a:hueOff val="-1689636"/>
                <a:satOff val="-4355"/>
                <a:lumOff val="-294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689636"/>
                <a:satOff val="-4355"/>
                <a:lumOff val="-294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 dirty="0"/>
            <a:t>Hakkımızda</a:t>
          </a:r>
        </a:p>
      </dsp:txBody>
      <dsp:txXfrm>
        <a:off x="41370" y="933143"/>
        <a:ext cx="3483420" cy="764722"/>
      </dsp:txXfrm>
    </dsp:sp>
    <dsp:sp modelId="{4E94A9ED-FCA2-4C9D-AA30-B05AD96BD82D}">
      <dsp:nvSpPr>
        <dsp:cNvPr id="0" name=""/>
        <dsp:cNvSpPr/>
      </dsp:nvSpPr>
      <dsp:spPr>
        <a:xfrm rot="5400000">
          <a:off x="6397094" y="-964579"/>
          <a:ext cx="677970" cy="6339840"/>
        </a:xfrm>
        <a:prstGeom prst="round2Same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900" kern="1200" dirty="0"/>
            <a:t>Farklı şifreleme algoritmalarıyla şifreleme ve </a:t>
          </a:r>
          <a:r>
            <a:rPr lang="tr-TR" sz="1900" kern="1200" dirty="0" err="1"/>
            <a:t>deşifreleme</a:t>
          </a:r>
          <a:r>
            <a:rPr lang="tr-TR" sz="1900" kern="1200" dirty="0"/>
            <a:t> işlemlerinin yapıldığı bölüme yönlendiren sayfa içi bağlantı</a:t>
          </a:r>
        </a:p>
      </dsp:txBody>
      <dsp:txXfrm rot="-5400000">
        <a:off x="3566159" y="1899452"/>
        <a:ext cx="6306744" cy="611778"/>
      </dsp:txXfrm>
    </dsp:sp>
    <dsp:sp modelId="{43F9AD17-DAD1-4AE7-A2D7-272751A4F58D}">
      <dsp:nvSpPr>
        <dsp:cNvPr id="0" name=""/>
        <dsp:cNvSpPr/>
      </dsp:nvSpPr>
      <dsp:spPr>
        <a:xfrm>
          <a:off x="0" y="1781609"/>
          <a:ext cx="3566160" cy="847462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 dirty="0"/>
            <a:t>Şifreleme-</a:t>
          </a:r>
          <a:r>
            <a:rPr lang="tr-TR" sz="2800" kern="1200" dirty="0" err="1"/>
            <a:t>Deşifreleme</a:t>
          </a:r>
          <a:endParaRPr lang="tr-TR" sz="2800" kern="1200" dirty="0"/>
        </a:p>
      </dsp:txBody>
      <dsp:txXfrm>
        <a:off x="41370" y="1822979"/>
        <a:ext cx="3483420" cy="764722"/>
      </dsp:txXfrm>
    </dsp:sp>
    <dsp:sp modelId="{DDFB60A4-44C4-4241-94B8-FE353CC998C3}">
      <dsp:nvSpPr>
        <dsp:cNvPr id="0" name=""/>
        <dsp:cNvSpPr/>
      </dsp:nvSpPr>
      <dsp:spPr>
        <a:xfrm rot="5400000">
          <a:off x="6397094" y="-74743"/>
          <a:ext cx="677970" cy="6339840"/>
        </a:xfrm>
        <a:prstGeom prst="round2SameRect">
          <a:avLst/>
        </a:prstGeom>
        <a:solidFill>
          <a:schemeClr val="accent5">
            <a:tint val="40000"/>
            <a:alpha val="90000"/>
            <a:hueOff val="-5054821"/>
            <a:satOff val="-17124"/>
            <a:lumOff val="-2196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5054821"/>
              <a:satOff val="-17124"/>
              <a:lumOff val="-2196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900" kern="1200" dirty="0"/>
            <a:t>Ağ içerisinde kullanılabilecek birkaç basit etik </a:t>
          </a:r>
          <a:r>
            <a:rPr lang="tr-TR" sz="1900" kern="1200" dirty="0" err="1"/>
            <a:t>hackleme</a:t>
          </a:r>
          <a:r>
            <a:rPr lang="tr-TR" sz="1900" kern="1200" dirty="0"/>
            <a:t> aracının olduğu bölüme yönlendiren sayfa için bağlantı</a:t>
          </a:r>
        </a:p>
      </dsp:txBody>
      <dsp:txXfrm rot="-5400000">
        <a:off x="3566159" y="2789288"/>
        <a:ext cx="6306744" cy="611778"/>
      </dsp:txXfrm>
    </dsp:sp>
    <dsp:sp modelId="{EB2D752C-4289-4232-BEB1-AD34EE455CC4}">
      <dsp:nvSpPr>
        <dsp:cNvPr id="0" name=""/>
        <dsp:cNvSpPr/>
      </dsp:nvSpPr>
      <dsp:spPr>
        <a:xfrm>
          <a:off x="0" y="2671445"/>
          <a:ext cx="3566160" cy="847462"/>
        </a:xfrm>
        <a:prstGeom prst="roundRect">
          <a:avLst/>
        </a:prstGeom>
        <a:gradFill rotWithShape="0">
          <a:gsLst>
            <a:gs pos="0">
              <a:schemeClr val="accent5">
                <a:hueOff val="-5068907"/>
                <a:satOff val="-13064"/>
                <a:lumOff val="-8824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5068907"/>
                <a:satOff val="-13064"/>
                <a:lumOff val="-8824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 dirty="0"/>
            <a:t>Etik </a:t>
          </a:r>
          <a:r>
            <a:rPr lang="tr-TR" sz="2800" kern="1200" dirty="0" err="1"/>
            <a:t>Hackleme</a:t>
          </a:r>
          <a:r>
            <a:rPr lang="tr-TR" sz="2800" kern="1200" dirty="0"/>
            <a:t> Araçları</a:t>
          </a:r>
        </a:p>
      </dsp:txBody>
      <dsp:txXfrm>
        <a:off x="41370" y="2712815"/>
        <a:ext cx="3483420" cy="764722"/>
      </dsp:txXfrm>
    </dsp:sp>
    <dsp:sp modelId="{92AC028E-2A62-4DE5-B52E-5ECAF51135A2}">
      <dsp:nvSpPr>
        <dsp:cNvPr id="0" name=""/>
        <dsp:cNvSpPr/>
      </dsp:nvSpPr>
      <dsp:spPr>
        <a:xfrm rot="5400000">
          <a:off x="6397094" y="815092"/>
          <a:ext cx="677970" cy="6339840"/>
        </a:xfrm>
        <a:prstGeom prst="round2Same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900" kern="1200" dirty="0"/>
            <a:t>İletişim bilgilerinin ve hızlı bağlantıların yer aldığı bölüme yönlendiren sayfa içi bağlantı</a:t>
          </a:r>
        </a:p>
      </dsp:txBody>
      <dsp:txXfrm rot="-5400000">
        <a:off x="3566159" y="3679123"/>
        <a:ext cx="6306744" cy="611778"/>
      </dsp:txXfrm>
    </dsp:sp>
    <dsp:sp modelId="{855827F8-85C9-447B-A387-671375FBD561}">
      <dsp:nvSpPr>
        <dsp:cNvPr id="0" name=""/>
        <dsp:cNvSpPr/>
      </dsp:nvSpPr>
      <dsp:spPr>
        <a:xfrm>
          <a:off x="0" y="3561281"/>
          <a:ext cx="3566160" cy="847462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 dirty="0"/>
            <a:t>İletişim </a:t>
          </a:r>
        </a:p>
      </dsp:txBody>
      <dsp:txXfrm>
        <a:off x="41370" y="3602651"/>
        <a:ext cx="3483420" cy="7647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8C173-A82D-46D6-B2CF-D26A9B0B9BE8}" type="datetimeFigureOut">
              <a:rPr lang="tr-TR" smtClean="0"/>
              <a:t>21.12.2020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80B51-A9B7-4357-B122-D7C5DA2AC9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6840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BF32E968-8735-4146-8225-DD500B4BE0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sz="3200" dirty="0" err="1"/>
              <a:t>Flask</a:t>
            </a:r>
            <a:r>
              <a:rPr lang="tr-TR" sz="3200" dirty="0"/>
              <a:t> </a:t>
            </a:r>
            <a:r>
              <a:rPr lang="tr-TR" sz="3200" dirty="0" err="1"/>
              <a:t>tabanlI</a:t>
            </a:r>
            <a:r>
              <a:rPr lang="tr-TR" sz="3200" dirty="0"/>
              <a:t> web </a:t>
            </a:r>
            <a:r>
              <a:rPr lang="tr-TR" sz="3200" dirty="0" err="1"/>
              <a:t>uygulamasI</a:t>
            </a:r>
            <a:endParaRPr lang="tr-TR" sz="3200" dirty="0"/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8C457B9E-FAA1-44A7-A75D-2AEC1970EEBD}"/>
              </a:ext>
            </a:extLst>
          </p:cNvPr>
          <p:cNvSpPr txBox="1">
            <a:spLocks/>
          </p:cNvSpPr>
          <p:nvPr/>
        </p:nvSpPr>
        <p:spPr>
          <a:xfrm>
            <a:off x="3082729" y="3859513"/>
            <a:ext cx="8791575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tr-TR" sz="2400" dirty="0" err="1"/>
              <a:t>Python</a:t>
            </a:r>
            <a:r>
              <a:rPr lang="tr-TR" sz="2400" dirty="0"/>
              <a:t> Eğitici eğitimi</a:t>
            </a:r>
          </a:p>
          <a:p>
            <a:pPr algn="r"/>
            <a:r>
              <a:rPr lang="tr-TR" sz="2400" u="sng" dirty="0"/>
              <a:t>Grup 497_20_Orange</a:t>
            </a:r>
          </a:p>
          <a:p>
            <a:pPr algn="r"/>
            <a:r>
              <a:rPr lang="tr-TR" sz="2400" dirty="0"/>
              <a:t>Neslihan genç</a:t>
            </a:r>
          </a:p>
          <a:p>
            <a:pPr algn="r"/>
            <a:r>
              <a:rPr lang="tr-TR" sz="2400" dirty="0"/>
              <a:t>Emine Aydoğmuş</a:t>
            </a:r>
          </a:p>
          <a:p>
            <a:pPr algn="r"/>
            <a:r>
              <a:rPr lang="tr-TR" sz="2400" dirty="0"/>
              <a:t>İsmail ersin turan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BD672FBD-E1F9-420F-8BEA-BBC2BDE5B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145" y="1773238"/>
            <a:ext cx="4194596" cy="16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805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1D08FE-1F0F-4BBE-BC12-9406B3214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Şifreleme-</a:t>
            </a:r>
            <a:r>
              <a:rPr lang="tr-TR" dirty="0" err="1"/>
              <a:t>deşifreleme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60E203-5BBC-47A6-8B53-67368BF55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235" y="2039421"/>
            <a:ext cx="4954588" cy="3989995"/>
          </a:xfrm>
        </p:spPr>
        <p:txBody>
          <a:bodyPr>
            <a:normAutofit fontScale="70000" lnSpcReduction="20000"/>
          </a:bodyPr>
          <a:lstStyle/>
          <a:p>
            <a:r>
              <a:rPr lang="tr-TR" sz="3200" dirty="0"/>
              <a:t>Form üzerinde ad, </a:t>
            </a:r>
            <a:r>
              <a:rPr lang="tr-TR" sz="3200" dirty="0" err="1"/>
              <a:t>email</a:t>
            </a:r>
            <a:r>
              <a:rPr lang="tr-TR" sz="3200" dirty="0"/>
              <a:t> ve şifrelenecek mesaj girilir</a:t>
            </a:r>
          </a:p>
          <a:p>
            <a:r>
              <a:rPr lang="tr-TR" sz="3200" dirty="0"/>
              <a:t>Şifreleme yöntemi seçilip Şifrele butonuna basılır</a:t>
            </a:r>
          </a:p>
          <a:p>
            <a:r>
              <a:rPr lang="tr-TR" sz="3200" dirty="0"/>
              <a:t>Mesaj, seçilen şifreleme yöntemine göre şifrelenip sifrelemesonuc.html sayfasında gösterilir</a:t>
            </a:r>
          </a:p>
          <a:p>
            <a:r>
              <a:rPr lang="tr-TR" sz="3200" dirty="0"/>
              <a:t>Ayrıca yazılan </a:t>
            </a:r>
            <a:r>
              <a:rPr lang="tr-TR" sz="3200" dirty="0" err="1"/>
              <a:t>email</a:t>
            </a:r>
            <a:r>
              <a:rPr lang="tr-TR" sz="3200" dirty="0"/>
              <a:t> adresine şifrelenmiş mesaj ile birlikte varsa şifreleme anahtarı gönderilir</a:t>
            </a:r>
            <a:endParaRPr lang="tr-TR" sz="2400" dirty="0"/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99C24456-864F-4B0A-AC08-719940B58B8D}"/>
              </a:ext>
            </a:extLst>
          </p:cNvPr>
          <p:cNvSpPr txBox="1">
            <a:spLocks/>
          </p:cNvSpPr>
          <p:nvPr/>
        </p:nvSpPr>
        <p:spPr>
          <a:xfrm>
            <a:off x="6092823" y="2240567"/>
            <a:ext cx="4954588" cy="3989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tr-TR" dirty="0"/>
          </a:p>
          <a:p>
            <a:pPr lvl="1"/>
            <a:endParaRPr lang="tr-TR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E1C9DBAD-227D-4E20-9CF6-3E8325C7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1432" y="893380"/>
            <a:ext cx="4204110" cy="5612043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51DF5F31-7315-4022-B7DF-8985E0C6B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7170" y="0"/>
            <a:ext cx="2263229" cy="89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868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1D08FE-1F0F-4BBE-BC12-9406B3214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Şifreleme-</a:t>
            </a:r>
            <a:r>
              <a:rPr lang="tr-TR" dirty="0" err="1"/>
              <a:t>deşifreleme</a:t>
            </a:r>
            <a:endParaRPr lang="tr-TR" dirty="0"/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99C24456-864F-4B0A-AC08-719940B58B8D}"/>
              </a:ext>
            </a:extLst>
          </p:cNvPr>
          <p:cNvSpPr txBox="1">
            <a:spLocks/>
          </p:cNvSpPr>
          <p:nvPr/>
        </p:nvSpPr>
        <p:spPr>
          <a:xfrm>
            <a:off x="6092823" y="2240567"/>
            <a:ext cx="4954588" cy="3989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tr-TR" dirty="0"/>
          </a:p>
          <a:p>
            <a:pPr lvl="1"/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F2743966-26AA-4B01-BF27-6485141D72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18"/>
          <a:stretch/>
        </p:blipFill>
        <p:spPr>
          <a:xfrm>
            <a:off x="760518" y="1638967"/>
            <a:ext cx="10664610" cy="2839478"/>
          </a:xfrm>
          <a:prstGeom prst="rect">
            <a:avLst/>
          </a:prstGeom>
        </p:spPr>
      </p:pic>
      <p:sp>
        <p:nvSpPr>
          <p:cNvPr id="10" name="Dikdörtgen: Köşeleri Yuvarlatılmış 9">
            <a:extLst>
              <a:ext uri="{FF2B5EF4-FFF2-40B4-BE49-F238E27FC236}">
                <a16:creationId xmlns:a16="http://schemas.microsoft.com/office/drawing/2014/main" id="{A5198944-5B59-43F6-A746-365CCA3CAB1D}"/>
              </a:ext>
            </a:extLst>
          </p:cNvPr>
          <p:cNvSpPr/>
          <p:nvPr/>
        </p:nvSpPr>
        <p:spPr>
          <a:xfrm>
            <a:off x="9056380" y="1638967"/>
            <a:ext cx="2368748" cy="147857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/>
              <a:t>Sifrelemesonuc.html sayfasında gösterilen şifreleme sonucu</a:t>
            </a: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953A4ADE-9015-4FB0-BB0D-73BABD2E5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256" y="4478445"/>
            <a:ext cx="8763133" cy="2200651"/>
          </a:xfrm>
          <a:prstGeom prst="rect">
            <a:avLst/>
          </a:prstGeom>
        </p:spPr>
      </p:pic>
      <p:sp>
        <p:nvSpPr>
          <p:cNvPr id="14" name="Dikdörtgen: Köşeleri Yuvarlatılmış 13">
            <a:extLst>
              <a:ext uri="{FF2B5EF4-FFF2-40B4-BE49-F238E27FC236}">
                <a16:creationId xmlns:a16="http://schemas.microsoft.com/office/drawing/2014/main" id="{FDC6D90C-E324-455B-BC19-90837FE9D541}"/>
              </a:ext>
            </a:extLst>
          </p:cNvPr>
          <p:cNvSpPr/>
          <p:nvPr/>
        </p:nvSpPr>
        <p:spPr>
          <a:xfrm>
            <a:off x="8060865" y="4478445"/>
            <a:ext cx="2368748" cy="147857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/>
              <a:t>Mail adresine gönderilen şifreleme sonuç bilgileri</a:t>
            </a:r>
          </a:p>
        </p:txBody>
      </p:sp>
      <p:pic>
        <p:nvPicPr>
          <p:cNvPr id="16" name="Resim 15">
            <a:extLst>
              <a:ext uri="{FF2B5EF4-FFF2-40B4-BE49-F238E27FC236}">
                <a16:creationId xmlns:a16="http://schemas.microsoft.com/office/drawing/2014/main" id="{5594EAD1-4F57-4573-A640-60F5EB58D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7170" y="0"/>
            <a:ext cx="2263229" cy="89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779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1D08FE-1F0F-4BBE-BC12-9406B3214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Şifreleme-</a:t>
            </a:r>
            <a:r>
              <a:rPr lang="tr-TR" dirty="0" err="1"/>
              <a:t>deşifreleme</a:t>
            </a:r>
            <a:endParaRPr lang="tr-TR" dirty="0"/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13C48888-F6E9-4A91-B552-282511B378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809" y="1758707"/>
            <a:ext cx="7941394" cy="4494955"/>
          </a:xfrm>
        </p:spPr>
      </p:pic>
      <p:sp>
        <p:nvSpPr>
          <p:cNvPr id="10" name="İçerik Yer Tutucusu 2">
            <a:extLst>
              <a:ext uri="{FF2B5EF4-FFF2-40B4-BE49-F238E27FC236}">
                <a16:creationId xmlns:a16="http://schemas.microsoft.com/office/drawing/2014/main" id="{1F29CE99-9972-43B4-8E87-39B531E5BF08}"/>
              </a:ext>
            </a:extLst>
          </p:cNvPr>
          <p:cNvSpPr txBox="1">
            <a:spLocks/>
          </p:cNvSpPr>
          <p:nvPr/>
        </p:nvSpPr>
        <p:spPr>
          <a:xfrm>
            <a:off x="8418473" y="1758708"/>
            <a:ext cx="3203684" cy="448077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dirty="0"/>
              <a:t>Şifreleme kısmı kullanılarak,  Mail adresine gönderilen şifrelenmiş mesaj  ve şifreleme anahtar bilgileri ilgili form elemanına yazılarak </a:t>
            </a:r>
            <a:r>
              <a:rPr lang="tr-TR" dirty="0" err="1"/>
              <a:t>deşifreleme</a:t>
            </a:r>
            <a:r>
              <a:rPr lang="tr-TR" dirty="0"/>
              <a:t> işlemi gerçekleşmektedir. </a:t>
            </a:r>
          </a:p>
          <a:p>
            <a:pPr marL="0" indent="0">
              <a:buNone/>
            </a:pPr>
            <a:r>
              <a:rPr lang="tr-TR" dirty="0"/>
              <a:t>Sonuç hem desifrelemesonuc.html sayfasında gösterilmekte hem de girilen mail adresine gönderilmektedir.</a:t>
            </a:r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8097BAAF-3FEA-455E-B9F2-06AE5B791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7170" y="0"/>
            <a:ext cx="2263229" cy="89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620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1D08FE-1F0F-4BBE-BC12-9406B3214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Şifreleme-</a:t>
            </a:r>
            <a:r>
              <a:rPr lang="tr-TR" dirty="0" err="1"/>
              <a:t>deşifreleme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2E3F55C-DD29-430A-83F1-2523357EE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47" y="1786308"/>
            <a:ext cx="11132751" cy="2747329"/>
          </a:xfrm>
          <a:prstGeom prst="rect">
            <a:avLst/>
          </a:prstGeom>
        </p:spPr>
      </p:pic>
      <p:sp>
        <p:nvSpPr>
          <p:cNvPr id="12" name="Dikdörtgen: Köşeleri Yuvarlatılmış 11">
            <a:extLst>
              <a:ext uri="{FF2B5EF4-FFF2-40B4-BE49-F238E27FC236}">
                <a16:creationId xmlns:a16="http://schemas.microsoft.com/office/drawing/2014/main" id="{16CDD39B-F01A-4B08-8362-33BDD6AA5162}"/>
              </a:ext>
            </a:extLst>
          </p:cNvPr>
          <p:cNvSpPr/>
          <p:nvPr/>
        </p:nvSpPr>
        <p:spPr>
          <a:xfrm>
            <a:off x="9117496" y="1794740"/>
            <a:ext cx="2541702" cy="147857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/>
              <a:t>desifrelemesonuc.html sayfasında gösterilen </a:t>
            </a:r>
            <a:r>
              <a:rPr lang="tr-TR" sz="2000" dirty="0" err="1"/>
              <a:t>deşifreleme</a:t>
            </a:r>
            <a:r>
              <a:rPr lang="tr-TR" sz="2000" dirty="0"/>
              <a:t> sonucu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B78D1EDB-9D7B-4BC4-B7F0-99F1A20F9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610" y="4533637"/>
            <a:ext cx="9098425" cy="2166292"/>
          </a:xfrm>
          <a:prstGeom prst="rect">
            <a:avLst/>
          </a:prstGeom>
        </p:spPr>
      </p:pic>
      <p:sp>
        <p:nvSpPr>
          <p:cNvPr id="13" name="Dikdörtgen: Köşeleri Yuvarlatılmış 12">
            <a:extLst>
              <a:ext uri="{FF2B5EF4-FFF2-40B4-BE49-F238E27FC236}">
                <a16:creationId xmlns:a16="http://schemas.microsoft.com/office/drawing/2014/main" id="{025A5C28-63B0-4A1C-BCEA-36D668701289}"/>
              </a:ext>
            </a:extLst>
          </p:cNvPr>
          <p:cNvSpPr/>
          <p:nvPr/>
        </p:nvSpPr>
        <p:spPr>
          <a:xfrm>
            <a:off x="8273287" y="4449533"/>
            <a:ext cx="2368748" cy="147857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/>
              <a:t>Mail adresine gönderilen </a:t>
            </a:r>
            <a:r>
              <a:rPr lang="tr-TR" sz="2000" dirty="0" err="1"/>
              <a:t>deşifreleme</a:t>
            </a:r>
            <a:r>
              <a:rPr lang="tr-TR" sz="2000" dirty="0"/>
              <a:t> sonuç bilgileri</a:t>
            </a:r>
          </a:p>
        </p:txBody>
      </p:sp>
      <p:pic>
        <p:nvPicPr>
          <p:cNvPr id="15" name="Resim 14">
            <a:extLst>
              <a:ext uri="{FF2B5EF4-FFF2-40B4-BE49-F238E27FC236}">
                <a16:creationId xmlns:a16="http://schemas.microsoft.com/office/drawing/2014/main" id="{42415D1E-E8CB-4AE0-9D9C-9E5A23498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7170" y="0"/>
            <a:ext cx="2263229" cy="89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245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F16D68-198F-4F83-85BE-E398B3C3C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Etik </a:t>
            </a:r>
            <a:r>
              <a:rPr lang="tr-TR" dirty="0" err="1"/>
              <a:t>hackleme</a:t>
            </a:r>
            <a:r>
              <a:rPr lang="tr-TR" dirty="0"/>
              <a:t> </a:t>
            </a:r>
            <a:r>
              <a:rPr lang="tr-TR" dirty="0" err="1"/>
              <a:t>araçlarI</a:t>
            </a:r>
            <a:endParaRPr lang="tr-TR" dirty="0"/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B0F5E452-D6DD-49DD-9E4C-B20096406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/>
          </a:bodyPr>
          <a:lstStyle/>
          <a:p>
            <a:r>
              <a:rPr lang="tr-TR" sz="3200" dirty="0"/>
              <a:t>Oluşturulan Class: </a:t>
            </a:r>
            <a:r>
              <a:rPr lang="tr-TR" sz="3200" dirty="0" err="1"/>
              <a:t>ipscan</a:t>
            </a:r>
            <a:r>
              <a:rPr lang="tr-TR" sz="3200" dirty="0"/>
              <a:t>, </a:t>
            </a:r>
            <a:r>
              <a:rPr lang="tr-TR" sz="3200" dirty="0" err="1"/>
              <a:t>port_scan</a:t>
            </a:r>
            <a:r>
              <a:rPr lang="tr-TR" sz="3200" dirty="0"/>
              <a:t> (Hacking.py içinde)</a:t>
            </a:r>
          </a:p>
          <a:p>
            <a:r>
              <a:rPr lang="tr-TR" sz="3200" dirty="0"/>
              <a:t>Kullanılan Kütüphaneler: </a:t>
            </a:r>
          </a:p>
          <a:p>
            <a:pPr lvl="1"/>
            <a:r>
              <a:rPr lang="tr-TR" sz="2800" dirty="0" err="1"/>
              <a:t>Socket</a:t>
            </a:r>
            <a:endParaRPr lang="tr-TR" sz="2800" dirty="0"/>
          </a:p>
          <a:p>
            <a:pPr lvl="1"/>
            <a:r>
              <a:rPr lang="tr-TR" sz="2800" dirty="0" err="1"/>
              <a:t>Requests</a:t>
            </a:r>
            <a:endParaRPr lang="tr-TR" sz="2800" dirty="0"/>
          </a:p>
          <a:p>
            <a:pPr lvl="1"/>
            <a:r>
              <a:rPr lang="tr-TR" sz="2800" dirty="0" err="1"/>
              <a:t>Netifaces</a:t>
            </a:r>
            <a:endParaRPr lang="tr-TR" sz="2800" dirty="0"/>
          </a:p>
          <a:p>
            <a:pPr lvl="1"/>
            <a:r>
              <a:rPr lang="tr-TR" sz="2800" dirty="0" err="1"/>
              <a:t>Pythonping</a:t>
            </a:r>
            <a:r>
              <a:rPr lang="tr-TR" sz="2800" dirty="0"/>
              <a:t> </a:t>
            </a:r>
          </a:p>
          <a:p>
            <a:pPr lvl="1"/>
            <a:endParaRPr lang="tr-TR" dirty="0"/>
          </a:p>
          <a:p>
            <a:pPr lvl="1"/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BD49C822-2624-4F6C-8A07-827D9B606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7170" y="0"/>
            <a:ext cx="2263229" cy="89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203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1D08FE-1F0F-4BBE-BC12-9406B3214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Etik </a:t>
            </a:r>
            <a:r>
              <a:rPr lang="tr-TR" dirty="0" err="1"/>
              <a:t>hackleme</a:t>
            </a:r>
            <a:r>
              <a:rPr lang="tr-TR" dirty="0"/>
              <a:t> </a:t>
            </a:r>
            <a:r>
              <a:rPr lang="tr-TR" dirty="0" err="1"/>
              <a:t>araçlarI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60E203-5BBC-47A6-8B53-67368BF55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6"/>
            <a:ext cx="4954588" cy="3989995"/>
          </a:xfrm>
        </p:spPr>
        <p:txBody>
          <a:bodyPr>
            <a:normAutofit/>
          </a:bodyPr>
          <a:lstStyle/>
          <a:p>
            <a:r>
              <a:rPr lang="tr-TR" sz="3200" dirty="0"/>
              <a:t>Class </a:t>
            </a:r>
            <a:r>
              <a:rPr lang="tr-TR" sz="3200" dirty="0" err="1"/>
              <a:t>ipscan</a:t>
            </a:r>
            <a:endParaRPr lang="tr-TR" sz="3200" dirty="0"/>
          </a:p>
          <a:p>
            <a:pPr lvl="1"/>
            <a:r>
              <a:rPr lang="tr-TR" sz="2800" dirty="0" err="1"/>
              <a:t>get_host_list</a:t>
            </a:r>
            <a:r>
              <a:rPr lang="tr-TR" sz="2800" dirty="0"/>
              <a:t>()</a:t>
            </a:r>
          </a:p>
          <a:p>
            <a:pPr lvl="1"/>
            <a:r>
              <a:rPr lang="tr-TR" sz="2800" dirty="0" err="1"/>
              <a:t>get_ipscan</a:t>
            </a:r>
            <a:r>
              <a:rPr lang="tr-TR" sz="2800" dirty="0"/>
              <a:t>()</a:t>
            </a:r>
          </a:p>
          <a:p>
            <a:pPr lvl="1"/>
            <a:r>
              <a:rPr lang="tr-TR" sz="2800" dirty="0" err="1"/>
              <a:t>pingfonk</a:t>
            </a:r>
            <a:r>
              <a:rPr lang="tr-TR" sz="2800" dirty="0"/>
              <a:t>()</a:t>
            </a:r>
          </a:p>
          <a:p>
            <a:pPr lvl="1"/>
            <a:r>
              <a:rPr lang="tr-TR" sz="2800" dirty="0" err="1"/>
              <a:t>my_ip_adresses</a:t>
            </a:r>
            <a:r>
              <a:rPr lang="tr-TR" sz="2800" dirty="0"/>
              <a:t>()</a:t>
            </a:r>
          </a:p>
          <a:p>
            <a:pPr lvl="1"/>
            <a:r>
              <a:rPr lang="tr-TR" sz="2800" dirty="0" err="1"/>
              <a:t>domaintoip</a:t>
            </a:r>
            <a:r>
              <a:rPr lang="tr-TR" sz="2800" dirty="0"/>
              <a:t>()</a:t>
            </a:r>
            <a:endParaRPr lang="tr-TR" sz="2400" dirty="0"/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99C24456-864F-4B0A-AC08-719940B58B8D}"/>
              </a:ext>
            </a:extLst>
          </p:cNvPr>
          <p:cNvSpPr txBox="1">
            <a:spLocks/>
          </p:cNvSpPr>
          <p:nvPr/>
        </p:nvSpPr>
        <p:spPr>
          <a:xfrm>
            <a:off x="6092823" y="2240567"/>
            <a:ext cx="4954588" cy="3989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3200" dirty="0"/>
              <a:t>Class </a:t>
            </a:r>
            <a:r>
              <a:rPr lang="tr-TR" sz="3200" dirty="0" err="1"/>
              <a:t>port_scan</a:t>
            </a:r>
            <a:endParaRPr lang="tr-TR" sz="3200" dirty="0"/>
          </a:p>
          <a:p>
            <a:pPr lvl="1"/>
            <a:r>
              <a:rPr lang="tr-TR" sz="2800" dirty="0" err="1"/>
              <a:t>port_tarayıcı</a:t>
            </a:r>
            <a:r>
              <a:rPr lang="tr-TR" sz="2800" dirty="0"/>
              <a:t>()</a:t>
            </a:r>
          </a:p>
          <a:p>
            <a:pPr lvl="1"/>
            <a:endParaRPr lang="tr-TR" dirty="0"/>
          </a:p>
          <a:p>
            <a:pPr lvl="1"/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731854F2-7185-41E0-8AE6-4D393DF77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7170" y="0"/>
            <a:ext cx="2263229" cy="89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926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1D08FE-1F0F-4BBE-BC12-9406B3214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Etik </a:t>
            </a:r>
            <a:r>
              <a:rPr lang="tr-TR" dirty="0" err="1"/>
              <a:t>hackleme</a:t>
            </a:r>
            <a:r>
              <a:rPr lang="tr-TR" dirty="0"/>
              <a:t> </a:t>
            </a:r>
            <a:r>
              <a:rPr lang="tr-TR" dirty="0" err="1"/>
              <a:t>araçlarI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60E203-5BBC-47A6-8B53-67368BF55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424" y="1976634"/>
            <a:ext cx="3661053" cy="4261775"/>
          </a:xfrm>
        </p:spPr>
        <p:txBody>
          <a:bodyPr>
            <a:normAutofit fontScale="92500" lnSpcReduction="20000"/>
          </a:bodyPr>
          <a:lstStyle/>
          <a:p>
            <a:r>
              <a:rPr lang="tr-TR" sz="2400" dirty="0"/>
              <a:t>Girilen ip adresinin bulunduğu sunucudaki açık olan portları gösterir.</a:t>
            </a:r>
          </a:p>
          <a:p>
            <a:r>
              <a:rPr lang="tr-TR" dirty="0"/>
              <a:t>Ancak web tabanlı uygulamada bu çok yavaş ve uzun sürdüğü için en çok kullanılan portlardan bazıları taranmaktadır. </a:t>
            </a:r>
          </a:p>
          <a:p>
            <a:r>
              <a:rPr lang="tr-TR" dirty="0"/>
              <a:t>Sonuçlar portscan.html sayfasında görüntülenmektedir.</a:t>
            </a:r>
          </a:p>
          <a:p>
            <a:endParaRPr lang="tr-TR" sz="2400" dirty="0"/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99C24456-864F-4B0A-AC08-719940B58B8D}"/>
              </a:ext>
            </a:extLst>
          </p:cNvPr>
          <p:cNvSpPr txBox="1">
            <a:spLocks/>
          </p:cNvSpPr>
          <p:nvPr/>
        </p:nvSpPr>
        <p:spPr>
          <a:xfrm>
            <a:off x="6092823" y="2240567"/>
            <a:ext cx="4954588" cy="3989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tr-TR" dirty="0"/>
          </a:p>
          <a:p>
            <a:pPr lvl="1"/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731854F2-7185-41E0-8AE6-4D393DF77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7170" y="0"/>
            <a:ext cx="2263229" cy="89338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FC89EE82-0130-47AB-B56D-BF23B0669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066" y="1966766"/>
            <a:ext cx="7432412" cy="2076206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01D51DFF-AE6C-4834-868F-18DFF0CA6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7066" y="4338448"/>
            <a:ext cx="7432412" cy="189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285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1D08FE-1F0F-4BBE-BC12-9406B3214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Etik </a:t>
            </a:r>
            <a:r>
              <a:rPr lang="tr-TR" dirty="0" err="1"/>
              <a:t>hackleme</a:t>
            </a:r>
            <a:r>
              <a:rPr lang="tr-TR" dirty="0"/>
              <a:t> </a:t>
            </a:r>
            <a:r>
              <a:rPr lang="tr-TR" dirty="0" err="1"/>
              <a:t>araçlarI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60E203-5BBC-47A6-8B53-67368BF55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424" y="1976634"/>
            <a:ext cx="3926097" cy="3989995"/>
          </a:xfrm>
        </p:spPr>
        <p:txBody>
          <a:bodyPr>
            <a:normAutofit fontScale="92500"/>
          </a:bodyPr>
          <a:lstStyle/>
          <a:p>
            <a:r>
              <a:rPr lang="tr-TR" sz="2400" dirty="0"/>
              <a:t>Cihazın bulunduğu ağ </a:t>
            </a:r>
            <a:r>
              <a:rPr lang="tr-TR" dirty="0"/>
              <a:t>içerisinde kullanımda olan</a:t>
            </a:r>
            <a:r>
              <a:rPr lang="tr-TR" sz="2400" dirty="0"/>
              <a:t> IP adreslerini listeler.</a:t>
            </a:r>
          </a:p>
          <a:p>
            <a:r>
              <a:rPr lang="tr-TR" sz="2400" dirty="0"/>
              <a:t>Forma ya network </a:t>
            </a:r>
            <a:r>
              <a:rPr lang="tr-TR" dirty="0"/>
              <a:t>adresi girilir ya da hiçbir bilgi girilmeden doğrudan butona basılır.</a:t>
            </a:r>
          </a:p>
          <a:p>
            <a:r>
              <a:rPr lang="tr-TR" sz="2400" dirty="0"/>
              <a:t>Sonuçlar ipscan.html sayfasında görüntülenmektedir.</a:t>
            </a: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99C24456-864F-4B0A-AC08-719940B58B8D}"/>
              </a:ext>
            </a:extLst>
          </p:cNvPr>
          <p:cNvSpPr txBox="1">
            <a:spLocks/>
          </p:cNvSpPr>
          <p:nvPr/>
        </p:nvSpPr>
        <p:spPr>
          <a:xfrm>
            <a:off x="6092823" y="2240567"/>
            <a:ext cx="4954588" cy="3989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tr-TR" dirty="0"/>
          </a:p>
          <a:p>
            <a:pPr lvl="1"/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731854F2-7185-41E0-8AE6-4D393DF77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7170" y="0"/>
            <a:ext cx="2263229" cy="89338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0407B9F5-1C73-469C-8514-5124D7C9C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482" y="1508369"/>
            <a:ext cx="7276730" cy="2077200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84013A9B-F383-45B4-A8AA-E7350A3F52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997" y="3581574"/>
            <a:ext cx="3621699" cy="32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93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1D08FE-1F0F-4BBE-BC12-9406B3214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Etik </a:t>
            </a:r>
            <a:r>
              <a:rPr lang="tr-TR" dirty="0" err="1"/>
              <a:t>hackleme</a:t>
            </a:r>
            <a:r>
              <a:rPr lang="tr-TR" dirty="0"/>
              <a:t> </a:t>
            </a:r>
            <a:r>
              <a:rPr lang="tr-TR" dirty="0" err="1"/>
              <a:t>araçlaRI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60E203-5BBC-47A6-8B53-67368BF55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424" y="1976634"/>
            <a:ext cx="3926097" cy="3989995"/>
          </a:xfrm>
        </p:spPr>
        <p:txBody>
          <a:bodyPr>
            <a:normAutofit/>
          </a:bodyPr>
          <a:lstStyle/>
          <a:p>
            <a:r>
              <a:rPr lang="tr-TR" sz="2400" dirty="0"/>
              <a:t>Forma girilen domain ismine göre internet sitesinin ip adresini bulur.</a:t>
            </a:r>
          </a:p>
          <a:p>
            <a:r>
              <a:rPr lang="tr-TR" dirty="0"/>
              <a:t>Sonuçlar domaintoip.html sayfasında gösterilmektedir.</a:t>
            </a:r>
            <a:endParaRPr lang="tr-TR" sz="2400" dirty="0"/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99C24456-864F-4B0A-AC08-719940B58B8D}"/>
              </a:ext>
            </a:extLst>
          </p:cNvPr>
          <p:cNvSpPr txBox="1">
            <a:spLocks/>
          </p:cNvSpPr>
          <p:nvPr/>
        </p:nvSpPr>
        <p:spPr>
          <a:xfrm>
            <a:off x="6092823" y="2240567"/>
            <a:ext cx="4954588" cy="3989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tr-TR" dirty="0"/>
          </a:p>
          <a:p>
            <a:pPr lvl="1"/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731854F2-7185-41E0-8AE6-4D393DF77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7170" y="0"/>
            <a:ext cx="2263229" cy="893380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C9803E99-DF8E-49A2-8CF0-55885FE53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521" y="1976634"/>
            <a:ext cx="7307105" cy="1880311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0700BE55-991E-4FD9-AED9-094EE4FC7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4520" y="3938831"/>
            <a:ext cx="7307105" cy="167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753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1D08FE-1F0F-4BBE-BC12-9406B3214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Etik </a:t>
            </a:r>
            <a:r>
              <a:rPr lang="tr-TR" dirty="0" err="1"/>
              <a:t>hackleme</a:t>
            </a:r>
            <a:r>
              <a:rPr lang="tr-TR" dirty="0"/>
              <a:t> </a:t>
            </a:r>
            <a:r>
              <a:rPr lang="tr-TR" dirty="0" err="1"/>
              <a:t>araçlaRI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60E203-5BBC-47A6-8B53-67368BF55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424" y="1976634"/>
            <a:ext cx="4038421" cy="3989995"/>
          </a:xfrm>
        </p:spPr>
        <p:txBody>
          <a:bodyPr>
            <a:normAutofit/>
          </a:bodyPr>
          <a:lstStyle/>
          <a:p>
            <a:r>
              <a:rPr lang="tr-TR" sz="2400" dirty="0"/>
              <a:t>Cihaza ait bazı bilgiler gösterilmektedir: </a:t>
            </a:r>
          </a:p>
          <a:p>
            <a:pPr lvl="1"/>
            <a:r>
              <a:rPr lang="tr-TR" dirty="0"/>
              <a:t>Cihazın bağlı olduğu dış ağ IP’si, </a:t>
            </a:r>
          </a:p>
          <a:p>
            <a:pPr lvl="1"/>
            <a:r>
              <a:rPr lang="tr-TR" dirty="0"/>
              <a:t>İç ağdaki IP’si, </a:t>
            </a:r>
          </a:p>
          <a:p>
            <a:pPr lvl="1"/>
            <a:r>
              <a:rPr lang="tr-TR" dirty="0"/>
              <a:t>Bilgisayar adı ,</a:t>
            </a:r>
          </a:p>
          <a:p>
            <a:pPr lvl="1"/>
            <a:r>
              <a:rPr lang="tr-TR" dirty="0"/>
              <a:t>MAC adresi bilgileri.</a:t>
            </a: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99C24456-864F-4B0A-AC08-719940B58B8D}"/>
              </a:ext>
            </a:extLst>
          </p:cNvPr>
          <p:cNvSpPr txBox="1">
            <a:spLocks/>
          </p:cNvSpPr>
          <p:nvPr/>
        </p:nvSpPr>
        <p:spPr>
          <a:xfrm>
            <a:off x="6092823" y="2240567"/>
            <a:ext cx="4954588" cy="3989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tr-TR" dirty="0"/>
          </a:p>
          <a:p>
            <a:pPr lvl="1"/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731854F2-7185-41E0-8AE6-4D393DF77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7170" y="0"/>
            <a:ext cx="2263229" cy="89338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4EF62A0C-8801-4B42-82F5-F4F0FCCDC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845" y="3012636"/>
            <a:ext cx="7229382" cy="160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976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53C41F-F2F3-447B-AF67-6E1A67B12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Projenin </a:t>
            </a:r>
            <a:r>
              <a:rPr lang="tr-TR" dirty="0" err="1"/>
              <a:t>amacI</a:t>
            </a:r>
            <a:r>
              <a:rPr lang="tr-TR" dirty="0"/>
              <a:t>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FA466FF-6F93-41A8-870E-119B671D8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tr-TR" sz="3200" dirty="0"/>
              <a:t>Bu projede</a:t>
            </a:r>
          </a:p>
          <a:p>
            <a:r>
              <a:rPr lang="tr-TR" sz="3200" dirty="0"/>
              <a:t> bazı şifreleme algoritmalarını kullanarak girilen mesajları şifrelemeyi (</a:t>
            </a:r>
            <a:r>
              <a:rPr lang="tr-TR" sz="3200" dirty="0" err="1"/>
              <a:t>encryption</a:t>
            </a:r>
            <a:r>
              <a:rPr lang="tr-TR" sz="3200" dirty="0"/>
              <a:t>) ya da şifrelenmiş mesajları </a:t>
            </a:r>
            <a:r>
              <a:rPr lang="tr-TR" sz="3200" dirty="0" err="1"/>
              <a:t>deşifrelemeyi</a:t>
            </a:r>
            <a:r>
              <a:rPr lang="tr-TR" sz="3200" dirty="0"/>
              <a:t> (</a:t>
            </a:r>
            <a:r>
              <a:rPr lang="tr-TR" sz="3200" dirty="0" err="1"/>
              <a:t>decryption</a:t>
            </a:r>
            <a:r>
              <a:rPr lang="tr-TR" sz="3200" dirty="0"/>
              <a:t>), </a:t>
            </a:r>
          </a:p>
          <a:p>
            <a:r>
              <a:rPr lang="tr-TR" sz="3200" dirty="0"/>
              <a:t>birkaç basit </a:t>
            </a:r>
            <a:r>
              <a:rPr lang="tr-TR" sz="3200" dirty="0" err="1"/>
              <a:t>hackleme</a:t>
            </a:r>
            <a:r>
              <a:rPr lang="tr-TR" sz="3200" dirty="0"/>
              <a:t> aracı geliştirerek cihazın bilgilerini, açık olan portları, ağda kullanılan ip numaralarını görüntülemeyi amaçladık. 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4FB3406D-E5D3-4372-8956-D106AB30E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7170" y="0"/>
            <a:ext cx="2263229" cy="89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286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1D08FE-1F0F-4BBE-BC12-9406B3214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İletişim</a:t>
            </a: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99C24456-864F-4B0A-AC08-719940B58B8D}"/>
              </a:ext>
            </a:extLst>
          </p:cNvPr>
          <p:cNvSpPr txBox="1">
            <a:spLocks/>
          </p:cNvSpPr>
          <p:nvPr/>
        </p:nvSpPr>
        <p:spPr>
          <a:xfrm>
            <a:off x="6092823" y="2240567"/>
            <a:ext cx="4954588" cy="3989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tr-TR" dirty="0"/>
          </a:p>
          <a:p>
            <a:pPr lvl="1"/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731854F2-7185-41E0-8AE6-4D393DF77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7170" y="0"/>
            <a:ext cx="2263229" cy="893380"/>
          </a:xfrm>
          <a:prstGeom prst="rect">
            <a:avLst/>
          </a:prstGeom>
        </p:spPr>
      </p:pic>
      <p:pic>
        <p:nvPicPr>
          <p:cNvPr id="12" name="İçerik Yer Tutucusu 11">
            <a:extLst>
              <a:ext uri="{FF2B5EF4-FFF2-40B4-BE49-F238E27FC236}">
                <a16:creationId xmlns:a16="http://schemas.microsoft.com/office/drawing/2014/main" id="{7BDF6CE9-A32B-4F3F-ABCF-7E1E87B3F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6126" y="2097088"/>
            <a:ext cx="10929719" cy="3664040"/>
          </a:xfrm>
        </p:spPr>
      </p:pic>
    </p:spTree>
    <p:extLst>
      <p:ext uri="{BB962C8B-B14F-4D97-AF65-F5344CB8AC3E}">
        <p14:creationId xmlns:p14="http://schemas.microsoft.com/office/powerpoint/2010/main" val="3279641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49BF0E-2F2B-4830-8FFB-6309FCEB5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App.py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2FDDCEE-6D58-4D52-A972-DB905FFD6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89042"/>
            <a:ext cx="9905999" cy="4450439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Web sitesinin programlandığı asıl kodlama sayfasıdır. Burada yapılan yönlendirmeler ve fonksiyonlar şöyledir.</a:t>
            </a:r>
          </a:p>
          <a:p>
            <a:r>
              <a:rPr lang="tr-TR" dirty="0"/>
              <a:t>@app.route('/’)</a:t>
            </a:r>
          </a:p>
          <a:p>
            <a:pPr marL="0" indent="0">
              <a:buNone/>
            </a:pPr>
            <a:r>
              <a:rPr lang="tr-TR" dirty="0"/>
              <a:t>   def </a:t>
            </a:r>
            <a:r>
              <a:rPr lang="tr-TR" dirty="0" err="1"/>
              <a:t>anasayfa</a:t>
            </a:r>
            <a:r>
              <a:rPr lang="tr-TR" dirty="0"/>
              <a:t>():</a:t>
            </a:r>
          </a:p>
          <a:p>
            <a:r>
              <a:rPr lang="tr-TR" dirty="0"/>
              <a:t>@app.route('/port_scan', </a:t>
            </a:r>
            <a:r>
              <a:rPr lang="tr-TR" dirty="0" err="1"/>
              <a:t>methods</a:t>
            </a:r>
            <a:r>
              <a:rPr lang="tr-TR" dirty="0"/>
              <a:t>=['POST’])</a:t>
            </a:r>
          </a:p>
          <a:p>
            <a:pPr marL="0" indent="0">
              <a:buNone/>
            </a:pPr>
            <a:r>
              <a:rPr lang="tr-TR" dirty="0"/>
              <a:t>   def </a:t>
            </a:r>
            <a:r>
              <a:rPr lang="tr-TR" dirty="0" err="1"/>
              <a:t>port_scan</a:t>
            </a:r>
            <a:r>
              <a:rPr lang="tr-TR" dirty="0"/>
              <a:t>():</a:t>
            </a:r>
          </a:p>
          <a:p>
            <a:r>
              <a:rPr lang="en-US" dirty="0"/>
              <a:t>@app.route('/ip_scan', methods=['POST’])</a:t>
            </a:r>
          </a:p>
          <a:p>
            <a:pPr marL="0" indent="0">
              <a:buNone/>
            </a:pPr>
            <a:r>
              <a:rPr lang="tr-TR" dirty="0"/>
              <a:t>   </a:t>
            </a:r>
            <a:r>
              <a:rPr lang="en-US" dirty="0"/>
              <a:t>def </a:t>
            </a:r>
            <a:r>
              <a:rPr lang="en-US" dirty="0" err="1"/>
              <a:t>ip_scan</a:t>
            </a:r>
            <a:r>
              <a:rPr lang="en-US" dirty="0"/>
              <a:t>():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1A945AEB-D995-4433-A21D-68E903365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7170" y="0"/>
            <a:ext cx="2263229" cy="89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922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49BF0E-2F2B-4830-8FFB-6309FCEB5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App.py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2FDDCEE-6D58-4D52-A972-DB905FFD6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89042"/>
            <a:ext cx="9905999" cy="44504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@app.route('/domaintoip', methods=['POST’])</a:t>
            </a:r>
          </a:p>
          <a:p>
            <a:pPr marL="0" indent="0">
              <a:buNone/>
            </a:pPr>
            <a:r>
              <a:rPr lang="tr-TR" dirty="0"/>
              <a:t>   </a:t>
            </a:r>
            <a:r>
              <a:rPr lang="en-US" dirty="0"/>
              <a:t>def </a:t>
            </a:r>
            <a:r>
              <a:rPr lang="en-US" dirty="0" err="1"/>
              <a:t>domaintoip</a:t>
            </a:r>
            <a:r>
              <a:rPr lang="en-US" dirty="0"/>
              <a:t>():</a:t>
            </a:r>
            <a:endParaRPr lang="tr-TR" dirty="0"/>
          </a:p>
          <a:p>
            <a:r>
              <a:rPr lang="tr-TR" dirty="0"/>
              <a:t>@app.route('/sifreleme', </a:t>
            </a:r>
            <a:r>
              <a:rPr lang="tr-TR" dirty="0" err="1"/>
              <a:t>methods</a:t>
            </a:r>
            <a:r>
              <a:rPr lang="tr-TR" dirty="0"/>
              <a:t>=['GET', 'POST’])</a:t>
            </a:r>
          </a:p>
          <a:p>
            <a:pPr marL="0" indent="0">
              <a:buNone/>
            </a:pPr>
            <a:r>
              <a:rPr lang="tr-TR" dirty="0"/>
              <a:t>   def </a:t>
            </a:r>
            <a:r>
              <a:rPr lang="tr-TR" dirty="0" err="1"/>
              <a:t>sifreleme</a:t>
            </a:r>
            <a:r>
              <a:rPr lang="tr-TR" dirty="0"/>
              <a:t>():</a:t>
            </a:r>
          </a:p>
          <a:p>
            <a:r>
              <a:rPr lang="tr-TR" dirty="0"/>
              <a:t>@app.route('/aesdesifreleme', </a:t>
            </a:r>
            <a:r>
              <a:rPr lang="tr-TR" dirty="0" err="1"/>
              <a:t>methods</a:t>
            </a:r>
            <a:r>
              <a:rPr lang="tr-TR" dirty="0"/>
              <a:t>=['GET', 'POST’])</a:t>
            </a:r>
          </a:p>
          <a:p>
            <a:pPr marL="0" indent="0">
              <a:buNone/>
            </a:pPr>
            <a:r>
              <a:rPr lang="tr-TR" dirty="0"/>
              <a:t>   def </a:t>
            </a:r>
            <a:r>
              <a:rPr lang="tr-TR" dirty="0" err="1"/>
              <a:t>aesdesifreleme</a:t>
            </a:r>
            <a:r>
              <a:rPr lang="tr-TR" dirty="0"/>
              <a:t>():</a:t>
            </a:r>
          </a:p>
          <a:p>
            <a:r>
              <a:rPr lang="tr-TR" dirty="0"/>
              <a:t>@app.route('/rsadesifreleme', </a:t>
            </a:r>
            <a:r>
              <a:rPr lang="tr-TR" dirty="0" err="1"/>
              <a:t>methods</a:t>
            </a:r>
            <a:r>
              <a:rPr lang="tr-TR" dirty="0"/>
              <a:t>=['GET', 'POST’])</a:t>
            </a:r>
          </a:p>
          <a:p>
            <a:pPr marL="0" indent="0">
              <a:buNone/>
            </a:pPr>
            <a:r>
              <a:rPr lang="tr-TR" dirty="0"/>
              <a:t>   def </a:t>
            </a:r>
            <a:r>
              <a:rPr lang="tr-TR" dirty="0" err="1"/>
              <a:t>rsadesifreleme</a:t>
            </a:r>
            <a:r>
              <a:rPr lang="tr-TR" dirty="0"/>
              <a:t>():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1A945AEB-D995-4433-A21D-68E903365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7170" y="0"/>
            <a:ext cx="2263229" cy="89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12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4BC09B8-B267-4BD5-BE99-8FE66831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Web </a:t>
            </a:r>
            <a:r>
              <a:rPr lang="tr-TR" dirty="0" err="1"/>
              <a:t>arayüzü</a:t>
            </a:r>
            <a:r>
              <a:rPr lang="tr-TR" dirty="0"/>
              <a:t>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B28C56E-0801-46BD-8F72-3DD229C43F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140" y="1668163"/>
            <a:ext cx="4784034" cy="471938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dirty="0"/>
              <a:t>Projeyi geliştirirken web tabanlı bir uygulama geliştirmeye karar verdik.</a:t>
            </a:r>
          </a:p>
          <a:p>
            <a:pPr marL="0" indent="0">
              <a:buNone/>
            </a:pPr>
            <a:r>
              <a:rPr lang="tr-TR" dirty="0" err="1"/>
              <a:t>Python’da</a:t>
            </a:r>
            <a:r>
              <a:rPr lang="tr-TR" dirty="0"/>
              <a:t> yer alan </a:t>
            </a:r>
            <a:r>
              <a:rPr lang="tr-TR" dirty="0" err="1"/>
              <a:t>Django</a:t>
            </a:r>
            <a:r>
              <a:rPr lang="tr-TR" dirty="0"/>
              <a:t> veya </a:t>
            </a:r>
            <a:r>
              <a:rPr lang="tr-TR" dirty="0" err="1"/>
              <a:t>Flask</a:t>
            </a:r>
            <a:r>
              <a:rPr lang="tr-TR" dirty="0"/>
              <a:t> kütüphanelerinden </a:t>
            </a:r>
            <a:r>
              <a:rPr lang="tr-TR" dirty="0" err="1"/>
              <a:t>Flask’ı</a:t>
            </a:r>
            <a:r>
              <a:rPr lang="tr-TR" dirty="0"/>
              <a:t> kullanarak uygulama geliştirildi. </a:t>
            </a:r>
          </a:p>
          <a:p>
            <a:pPr marL="0" indent="0">
              <a:buNone/>
            </a:pPr>
            <a:r>
              <a:rPr lang="tr-TR" dirty="0"/>
              <a:t>Web tasarım kısmında HTML, CSS3, </a:t>
            </a:r>
            <a:r>
              <a:rPr lang="tr-TR" dirty="0" err="1"/>
              <a:t>Bootstrap</a:t>
            </a:r>
            <a:r>
              <a:rPr lang="tr-TR" dirty="0"/>
              <a:t> ve </a:t>
            </a:r>
            <a:r>
              <a:rPr lang="tr-TR" dirty="0" err="1"/>
              <a:t>JavaScript’ten</a:t>
            </a:r>
            <a:r>
              <a:rPr lang="tr-TR" dirty="0"/>
              <a:t> faydalanıldı.</a:t>
            </a:r>
          </a:p>
          <a:p>
            <a:pPr marL="0" indent="0">
              <a:buNone/>
            </a:pPr>
            <a:r>
              <a:rPr lang="tr-TR" dirty="0"/>
              <a:t>Hazır bir </a:t>
            </a:r>
            <a:r>
              <a:rPr lang="tr-TR" dirty="0" err="1"/>
              <a:t>template</a:t>
            </a:r>
            <a:r>
              <a:rPr lang="tr-TR" dirty="0"/>
              <a:t> üzerinden gerekli yerlerinde değişiklik yapıldı.</a:t>
            </a:r>
          </a:p>
          <a:p>
            <a:pPr marL="0" indent="0">
              <a:buNone/>
            </a:pPr>
            <a:r>
              <a:rPr lang="tr-TR" dirty="0"/>
              <a:t>Günümüzde tek sayfalı web sayfaları çok kullanıldığından tek sayfalı </a:t>
            </a:r>
            <a:r>
              <a:rPr lang="tr-TR" dirty="0" err="1"/>
              <a:t>template</a:t>
            </a:r>
            <a:r>
              <a:rPr lang="tr-TR" dirty="0"/>
              <a:t> üzerinden tasarım ve geliştirme yapıldı. 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7EE6A2CE-931F-43EE-855B-EF418A7B8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7170" y="0"/>
            <a:ext cx="2263229" cy="89338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FF5CCD4A-6578-449B-950E-724C1CC68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174" y="893380"/>
            <a:ext cx="6484951" cy="586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122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BA0875-8A97-43A6-9D4A-C5152E878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Safegate</a:t>
            </a:r>
            <a:r>
              <a:rPr lang="tr-TR" dirty="0"/>
              <a:t> linkleri</a:t>
            </a:r>
          </a:p>
        </p:txBody>
      </p:sp>
      <p:graphicFrame>
        <p:nvGraphicFramePr>
          <p:cNvPr id="6" name="İçerik Yer Tutucusu 5">
            <a:extLst>
              <a:ext uri="{FF2B5EF4-FFF2-40B4-BE49-F238E27FC236}">
                <a16:creationId xmlns:a16="http://schemas.microsoft.com/office/drawing/2014/main" id="{4C12D6E9-933D-4B40-9E24-AB8CDA2F27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2356738"/>
              </p:ext>
            </p:extLst>
          </p:nvPr>
        </p:nvGraphicFramePr>
        <p:xfrm>
          <a:off x="1141413" y="1828800"/>
          <a:ext cx="9906000" cy="4410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Resim 7">
            <a:extLst>
              <a:ext uri="{FF2B5EF4-FFF2-40B4-BE49-F238E27FC236}">
                <a16:creationId xmlns:a16="http://schemas.microsoft.com/office/drawing/2014/main" id="{2E33D62B-8B45-4C0F-AC06-7C1AA73D51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7170" y="0"/>
            <a:ext cx="2263229" cy="89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45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F90B65-44EE-4CCC-8BA2-92CF93EBE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hakkImIzda</a:t>
            </a:r>
            <a:endParaRPr lang="tr-TR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17F8EB6-5DB2-4752-B9CD-F7031B3BCD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Projeyi geliştirenlerin bilgilerinin olduğu bölüm. Bilgiler oluşturulan </a:t>
            </a:r>
            <a:r>
              <a:rPr lang="tr-TR" dirty="0" err="1"/>
              <a:t>veritabanından</a:t>
            </a:r>
            <a:r>
              <a:rPr lang="tr-TR" dirty="0"/>
              <a:t> çekilmektedir. </a:t>
            </a:r>
          </a:p>
          <a:p>
            <a:r>
              <a:rPr lang="tr-TR" dirty="0" err="1"/>
              <a:t>Veritabanı</a:t>
            </a:r>
            <a:r>
              <a:rPr lang="tr-TR" dirty="0"/>
              <a:t> Kütüphanesi: Sqlite3</a:t>
            </a:r>
          </a:p>
          <a:p>
            <a:r>
              <a:rPr lang="tr-TR" dirty="0" err="1"/>
              <a:t>DataFrame</a:t>
            </a:r>
            <a:r>
              <a:rPr lang="tr-TR" dirty="0"/>
              <a:t> için: </a:t>
            </a:r>
            <a:r>
              <a:rPr lang="tr-TR" dirty="0" err="1"/>
              <a:t>Pandas</a:t>
            </a:r>
            <a:endParaRPr lang="tr-TR" dirty="0"/>
          </a:p>
          <a:p>
            <a:r>
              <a:rPr lang="tr-TR" dirty="0"/>
              <a:t>Oluşturulan Class: </a:t>
            </a:r>
            <a:r>
              <a:rPr lang="tr-TR" dirty="0" err="1"/>
              <a:t>safegateDB</a:t>
            </a:r>
            <a:endParaRPr lang="tr-TR" dirty="0"/>
          </a:p>
        </p:txBody>
      </p:sp>
      <p:graphicFrame>
        <p:nvGraphicFramePr>
          <p:cNvPr id="7" name="Tablo 7">
            <a:extLst>
              <a:ext uri="{FF2B5EF4-FFF2-40B4-BE49-F238E27FC236}">
                <a16:creationId xmlns:a16="http://schemas.microsoft.com/office/drawing/2014/main" id="{510A0476-3166-4F0A-B9B9-F4DC3BC92D4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06029463"/>
              </p:ext>
            </p:extLst>
          </p:nvPr>
        </p:nvGraphicFramePr>
        <p:xfrm>
          <a:off x="6172200" y="2249488"/>
          <a:ext cx="4875212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7606">
                  <a:extLst>
                    <a:ext uri="{9D8B030D-6E8A-4147-A177-3AD203B41FA5}">
                      <a16:colId xmlns:a16="http://schemas.microsoft.com/office/drawing/2014/main" val="1317337907"/>
                    </a:ext>
                  </a:extLst>
                </a:gridCol>
                <a:gridCol w="2437606">
                  <a:extLst>
                    <a:ext uri="{9D8B030D-6E8A-4147-A177-3AD203B41FA5}">
                      <a16:colId xmlns:a16="http://schemas.microsoft.com/office/drawing/2014/main" val="20816804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tr-TR" sz="2800" dirty="0" err="1"/>
                        <a:t>SafeGateDB</a:t>
                      </a:r>
                      <a:endParaRPr lang="tr-TR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91888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tr-TR" sz="2000" b="1" dirty="0" err="1"/>
                        <a:t>hocaBilgileri</a:t>
                      </a:r>
                      <a:endParaRPr lang="tr-TR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584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id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integer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primary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key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81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text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907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soyad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text</a:t>
                      </a:r>
                      <a:endParaRPr kumimoji="0" lang="tr-T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okuladi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text</a:t>
                      </a:r>
                      <a:endParaRPr kumimoji="0" lang="tr-T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85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email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text</a:t>
                      </a:r>
                      <a:endParaRPr kumimoji="0" lang="tr-T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561926"/>
                  </a:ext>
                </a:extLst>
              </a:tr>
            </a:tbl>
          </a:graphicData>
        </a:graphic>
      </p:graphicFrame>
      <p:pic>
        <p:nvPicPr>
          <p:cNvPr id="9" name="Resim 8">
            <a:extLst>
              <a:ext uri="{FF2B5EF4-FFF2-40B4-BE49-F238E27FC236}">
                <a16:creationId xmlns:a16="http://schemas.microsoft.com/office/drawing/2014/main" id="{2039CA98-D2CF-4A00-B8FE-4993A2F41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7170" y="0"/>
            <a:ext cx="2263229" cy="89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650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F4CAF8D6-1795-4293-9F17-7BA7F909D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hakkImIzda</a:t>
            </a:r>
            <a:endParaRPr lang="tr-TR" dirty="0"/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F4B8D43A-19DB-4899-8DBE-E858C4B099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9738" y="1606587"/>
            <a:ext cx="10212523" cy="4812540"/>
          </a:xfr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37CB1D28-4465-4F8E-80AB-79E3660E2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7170" y="0"/>
            <a:ext cx="2263229" cy="89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906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1D08FE-1F0F-4BBE-BC12-9406B3214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Şifreleme-</a:t>
            </a:r>
            <a:r>
              <a:rPr lang="tr-TR" dirty="0" err="1"/>
              <a:t>deşifreleme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60E203-5BBC-47A6-8B53-67368BF55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6"/>
            <a:ext cx="4954588" cy="3989995"/>
          </a:xfrm>
        </p:spPr>
        <p:txBody>
          <a:bodyPr>
            <a:normAutofit/>
          </a:bodyPr>
          <a:lstStyle/>
          <a:p>
            <a:r>
              <a:rPr lang="tr-TR" sz="3200" dirty="0"/>
              <a:t>Class </a:t>
            </a:r>
            <a:r>
              <a:rPr lang="tr-TR" sz="3200" dirty="0" err="1"/>
              <a:t>safegateDB</a:t>
            </a:r>
            <a:endParaRPr lang="tr-TR" sz="3200" dirty="0"/>
          </a:p>
          <a:p>
            <a:pPr lvl="1"/>
            <a:r>
              <a:rPr lang="tr-TR" sz="2800" dirty="0" err="1"/>
              <a:t>dbOlusturma</a:t>
            </a:r>
            <a:r>
              <a:rPr lang="tr-TR" sz="2800" dirty="0"/>
              <a:t>()</a:t>
            </a:r>
          </a:p>
          <a:p>
            <a:pPr lvl="1"/>
            <a:r>
              <a:rPr lang="tr-TR" sz="2800" dirty="0" err="1"/>
              <a:t>get_query</a:t>
            </a:r>
            <a:r>
              <a:rPr lang="tr-TR" sz="2800" dirty="0"/>
              <a:t>()</a:t>
            </a:r>
          </a:p>
          <a:p>
            <a:pPr lvl="1"/>
            <a:r>
              <a:rPr lang="tr-TR" sz="2800" dirty="0" err="1"/>
              <a:t>set_query</a:t>
            </a:r>
            <a:r>
              <a:rPr lang="tr-TR" sz="2800" dirty="0"/>
              <a:t>()</a:t>
            </a:r>
          </a:p>
          <a:p>
            <a:pPr lvl="1"/>
            <a:r>
              <a:rPr lang="tr-TR" sz="2800" dirty="0" err="1"/>
              <a:t>tabloOlusturma</a:t>
            </a:r>
            <a:r>
              <a:rPr lang="tr-TR" sz="2800" dirty="0"/>
              <a:t>()</a:t>
            </a: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99C24456-864F-4B0A-AC08-719940B58B8D}"/>
              </a:ext>
            </a:extLst>
          </p:cNvPr>
          <p:cNvSpPr txBox="1">
            <a:spLocks/>
          </p:cNvSpPr>
          <p:nvPr/>
        </p:nvSpPr>
        <p:spPr>
          <a:xfrm>
            <a:off x="6092823" y="2401884"/>
            <a:ext cx="4954588" cy="3989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tr-TR" dirty="0"/>
          </a:p>
          <a:p>
            <a:pPr lvl="1"/>
            <a:r>
              <a:rPr lang="tr-TR" sz="2800" dirty="0" err="1"/>
              <a:t>veriEkleme</a:t>
            </a:r>
            <a:r>
              <a:rPr lang="tr-TR" sz="2800" dirty="0"/>
              <a:t>()</a:t>
            </a:r>
          </a:p>
          <a:p>
            <a:pPr lvl="1"/>
            <a:r>
              <a:rPr lang="tr-TR" sz="2800" dirty="0"/>
              <a:t>kontrol()</a:t>
            </a:r>
          </a:p>
          <a:p>
            <a:pPr lvl="1"/>
            <a:r>
              <a:rPr lang="tr-TR" sz="2800" dirty="0" err="1"/>
              <a:t>kontrol_table</a:t>
            </a:r>
            <a:r>
              <a:rPr lang="tr-TR" sz="2800" dirty="0"/>
              <a:t>()</a:t>
            </a:r>
          </a:p>
          <a:p>
            <a:pPr lvl="1"/>
            <a:r>
              <a:rPr lang="tr-TR" sz="2800" dirty="0" err="1"/>
              <a:t>get_hocalar</a:t>
            </a:r>
            <a:r>
              <a:rPr lang="tr-TR" sz="2800" dirty="0"/>
              <a:t>()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731854F2-7185-41E0-8AE6-4D393DF77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7170" y="0"/>
            <a:ext cx="2263229" cy="89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2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1D08FE-1F0F-4BBE-BC12-9406B3214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Şifreleme-</a:t>
            </a:r>
            <a:r>
              <a:rPr lang="tr-TR" dirty="0" err="1"/>
              <a:t>deşifreleme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60E203-5BBC-47A6-8B53-67368BF55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fontScale="92500" lnSpcReduction="20000"/>
          </a:bodyPr>
          <a:lstStyle/>
          <a:p>
            <a:r>
              <a:rPr lang="tr-TR" sz="3200" dirty="0"/>
              <a:t>Oluşturulan Class: </a:t>
            </a:r>
            <a:r>
              <a:rPr lang="tr-TR" sz="3200" dirty="0" err="1"/>
              <a:t>kriptografi</a:t>
            </a:r>
            <a:r>
              <a:rPr lang="tr-TR" sz="3200" dirty="0"/>
              <a:t>, </a:t>
            </a:r>
            <a:r>
              <a:rPr lang="tr-TR" sz="3200" dirty="0" err="1"/>
              <a:t>mailSent</a:t>
            </a:r>
            <a:r>
              <a:rPr lang="tr-TR" sz="3200" dirty="0"/>
              <a:t> (Kriptografi.py içinde)</a:t>
            </a:r>
          </a:p>
          <a:p>
            <a:r>
              <a:rPr lang="tr-TR" sz="3200" dirty="0"/>
              <a:t>Kullanılan Kütüphaneler: </a:t>
            </a:r>
          </a:p>
          <a:p>
            <a:pPr lvl="1"/>
            <a:r>
              <a:rPr lang="tr-TR" sz="2800" dirty="0" err="1"/>
              <a:t>cryptography.fernet</a:t>
            </a:r>
            <a:r>
              <a:rPr lang="tr-TR" sz="2800" dirty="0"/>
              <a:t> </a:t>
            </a:r>
            <a:r>
              <a:rPr lang="tr-TR" sz="2800" dirty="0">
                <a:sym typeface="Wingdings" panose="05000000000000000000" pitchFamily="2" charset="2"/>
              </a:rPr>
              <a:t> Class </a:t>
            </a:r>
            <a:r>
              <a:rPr lang="tr-TR" sz="2800" dirty="0" err="1">
                <a:sym typeface="Wingdings" panose="05000000000000000000" pitchFamily="2" charset="2"/>
              </a:rPr>
              <a:t>Fernet</a:t>
            </a:r>
            <a:r>
              <a:rPr lang="tr-TR" sz="2800" dirty="0">
                <a:sym typeface="Wingdings" panose="05000000000000000000" pitchFamily="2" charset="2"/>
              </a:rPr>
              <a:t>()</a:t>
            </a:r>
            <a:endParaRPr lang="tr-TR" sz="2800" dirty="0"/>
          </a:p>
          <a:p>
            <a:pPr lvl="1"/>
            <a:r>
              <a:rPr lang="tr-TR" sz="2800" dirty="0" err="1"/>
              <a:t>flask_mail</a:t>
            </a:r>
            <a:r>
              <a:rPr lang="tr-TR" sz="2800" dirty="0"/>
              <a:t> </a:t>
            </a:r>
            <a:r>
              <a:rPr lang="tr-TR" sz="2800" dirty="0">
                <a:sym typeface="Wingdings" panose="05000000000000000000" pitchFamily="2" charset="2"/>
              </a:rPr>
              <a:t> Class Message()</a:t>
            </a:r>
            <a:endParaRPr lang="tr-TR" sz="2800" dirty="0"/>
          </a:p>
          <a:p>
            <a:pPr lvl="1"/>
            <a:r>
              <a:rPr lang="tr-TR" sz="2800" dirty="0" err="1"/>
              <a:t>PyCryptodome</a:t>
            </a:r>
            <a:r>
              <a:rPr lang="tr-TR" sz="2800" dirty="0"/>
              <a:t> </a:t>
            </a:r>
            <a:r>
              <a:rPr lang="tr-TR" sz="2800" dirty="0">
                <a:sym typeface="Wingdings" panose="05000000000000000000" pitchFamily="2" charset="2"/>
              </a:rPr>
              <a:t></a:t>
            </a:r>
            <a:r>
              <a:rPr lang="tr-TR" sz="2800" dirty="0"/>
              <a:t>  </a:t>
            </a:r>
            <a:r>
              <a:rPr lang="tr-TR" sz="2800" dirty="0" err="1"/>
              <a:t>Crypto.PublicKey.RSA</a:t>
            </a:r>
            <a:endParaRPr lang="tr-TR" sz="2800" dirty="0"/>
          </a:p>
          <a:p>
            <a:pPr lvl="1"/>
            <a:r>
              <a:rPr lang="tr-TR" sz="2800" dirty="0" err="1"/>
              <a:t>PyCryptodome</a:t>
            </a:r>
            <a:r>
              <a:rPr lang="tr-TR" sz="2800" dirty="0"/>
              <a:t> </a:t>
            </a:r>
            <a:r>
              <a:rPr lang="tr-TR" sz="2800" dirty="0">
                <a:sym typeface="Wingdings" panose="05000000000000000000" pitchFamily="2" charset="2"/>
              </a:rPr>
              <a:t> </a:t>
            </a:r>
            <a:r>
              <a:rPr lang="tr-TR" sz="2800" dirty="0"/>
              <a:t>Crypto.Cipher.PKCS1_v1_5</a:t>
            </a:r>
          </a:p>
          <a:p>
            <a:pPr lvl="1"/>
            <a:r>
              <a:rPr lang="tr-TR" sz="2800" dirty="0" err="1"/>
              <a:t>PyCryptodome</a:t>
            </a:r>
            <a:r>
              <a:rPr lang="tr-TR" sz="2800" dirty="0"/>
              <a:t> </a:t>
            </a:r>
            <a:r>
              <a:rPr lang="tr-TR" sz="2800" dirty="0">
                <a:sym typeface="Wingdings" panose="05000000000000000000" pitchFamily="2" charset="2"/>
              </a:rPr>
              <a:t> </a:t>
            </a:r>
            <a:r>
              <a:rPr lang="tr-TR" sz="2800" dirty="0" err="1"/>
              <a:t>Crypto.Random</a:t>
            </a:r>
            <a:endParaRPr lang="tr-TR" sz="2800" dirty="0"/>
          </a:p>
          <a:p>
            <a:pPr lvl="1"/>
            <a:r>
              <a:rPr lang="tr-TR" sz="2800" dirty="0" err="1"/>
              <a:t>hashlib</a:t>
            </a:r>
            <a:endParaRPr lang="tr-TR" sz="2800" dirty="0"/>
          </a:p>
          <a:p>
            <a:pPr lvl="1"/>
            <a:endParaRPr lang="tr-TR" dirty="0"/>
          </a:p>
          <a:p>
            <a:pPr lvl="1"/>
            <a:endParaRPr lang="tr-TR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0D878D83-DEA2-485C-8959-F58C0590A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7170" y="0"/>
            <a:ext cx="2263229" cy="89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751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1D08FE-1F0F-4BBE-BC12-9406B3214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Şifreleme-</a:t>
            </a:r>
            <a:r>
              <a:rPr lang="tr-TR" dirty="0" err="1"/>
              <a:t>deşifreleme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60E203-5BBC-47A6-8B53-67368BF55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6"/>
            <a:ext cx="4954588" cy="3989995"/>
          </a:xfrm>
        </p:spPr>
        <p:txBody>
          <a:bodyPr>
            <a:normAutofit/>
          </a:bodyPr>
          <a:lstStyle/>
          <a:p>
            <a:r>
              <a:rPr lang="tr-TR" sz="3200" dirty="0"/>
              <a:t>Class </a:t>
            </a:r>
            <a:r>
              <a:rPr lang="tr-TR" sz="3200" dirty="0" err="1"/>
              <a:t>kriptografi</a:t>
            </a:r>
            <a:endParaRPr lang="tr-TR" sz="3200" dirty="0"/>
          </a:p>
          <a:p>
            <a:pPr lvl="1"/>
            <a:r>
              <a:rPr lang="tr-TR" sz="2800" dirty="0" err="1"/>
              <a:t>aesSifreleme</a:t>
            </a:r>
            <a:r>
              <a:rPr lang="tr-TR" sz="2800" dirty="0"/>
              <a:t>()</a:t>
            </a:r>
          </a:p>
          <a:p>
            <a:pPr lvl="1"/>
            <a:r>
              <a:rPr lang="tr-TR" sz="2800" dirty="0" err="1"/>
              <a:t>aesDesifreleme</a:t>
            </a:r>
            <a:r>
              <a:rPr lang="tr-TR" sz="2800" dirty="0"/>
              <a:t>()</a:t>
            </a:r>
          </a:p>
          <a:p>
            <a:pPr lvl="1"/>
            <a:r>
              <a:rPr lang="tr-TR" sz="2800" dirty="0"/>
              <a:t>md5Sifreleme()</a:t>
            </a:r>
          </a:p>
          <a:p>
            <a:pPr lvl="1"/>
            <a:r>
              <a:rPr lang="tr-TR" sz="2800" dirty="0" err="1"/>
              <a:t>rsaSifreleme</a:t>
            </a:r>
            <a:r>
              <a:rPr lang="tr-TR" sz="2800" dirty="0"/>
              <a:t>()</a:t>
            </a:r>
          </a:p>
          <a:p>
            <a:pPr lvl="1"/>
            <a:r>
              <a:rPr lang="tr-TR" sz="2800" dirty="0" err="1"/>
              <a:t>rsaDesifreleme</a:t>
            </a:r>
            <a:endParaRPr lang="tr-TR" sz="2400" dirty="0"/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99C24456-864F-4B0A-AC08-719940B58B8D}"/>
              </a:ext>
            </a:extLst>
          </p:cNvPr>
          <p:cNvSpPr txBox="1">
            <a:spLocks/>
          </p:cNvSpPr>
          <p:nvPr/>
        </p:nvSpPr>
        <p:spPr>
          <a:xfrm>
            <a:off x="6092823" y="2240567"/>
            <a:ext cx="4954588" cy="3989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3200" dirty="0"/>
              <a:t>Class </a:t>
            </a:r>
            <a:r>
              <a:rPr lang="tr-TR" sz="3200" dirty="0" err="1"/>
              <a:t>mailSent</a:t>
            </a:r>
            <a:endParaRPr lang="tr-TR" sz="3200" dirty="0"/>
          </a:p>
          <a:p>
            <a:pPr lvl="1"/>
            <a:r>
              <a:rPr lang="tr-TR" sz="2800" dirty="0" err="1"/>
              <a:t>mailGonderme</a:t>
            </a:r>
            <a:r>
              <a:rPr lang="tr-TR" sz="2800" dirty="0"/>
              <a:t>()</a:t>
            </a:r>
          </a:p>
          <a:p>
            <a:pPr lvl="1"/>
            <a:endParaRPr lang="tr-TR" dirty="0"/>
          </a:p>
          <a:p>
            <a:pPr lvl="1"/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731854F2-7185-41E0-8AE6-4D393DF77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7170" y="0"/>
            <a:ext cx="2263229" cy="89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064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vr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Devre</Template>
  <TotalTime>450</TotalTime>
  <Words>731</Words>
  <Application>Microsoft Office PowerPoint</Application>
  <PresentationFormat>Geniş ekran</PresentationFormat>
  <Paragraphs>139</Paragraphs>
  <Slides>22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6" baseType="lpstr">
      <vt:lpstr>Arial</vt:lpstr>
      <vt:lpstr>Calibri</vt:lpstr>
      <vt:lpstr>Tw Cen MT</vt:lpstr>
      <vt:lpstr>Devre</vt:lpstr>
      <vt:lpstr>PowerPoint Sunusu</vt:lpstr>
      <vt:lpstr>Projenin amacI nedir?</vt:lpstr>
      <vt:lpstr>Web arayüzü </vt:lpstr>
      <vt:lpstr>Safegate linkleri</vt:lpstr>
      <vt:lpstr>hakkImIzda</vt:lpstr>
      <vt:lpstr>hakkImIzda</vt:lpstr>
      <vt:lpstr>Şifreleme-deşifreleme</vt:lpstr>
      <vt:lpstr>Şifreleme-deşifreleme</vt:lpstr>
      <vt:lpstr>Şifreleme-deşifreleme</vt:lpstr>
      <vt:lpstr>Şifreleme-deşifreleme</vt:lpstr>
      <vt:lpstr>Şifreleme-deşifreleme</vt:lpstr>
      <vt:lpstr>Şifreleme-deşifreleme</vt:lpstr>
      <vt:lpstr>Şifreleme-deşifreleme</vt:lpstr>
      <vt:lpstr>Etik hackleme araçlarI</vt:lpstr>
      <vt:lpstr>Etik hackleme araçlarI</vt:lpstr>
      <vt:lpstr>Etik hackleme araçlarI</vt:lpstr>
      <vt:lpstr>Etik hackleme araçlarI</vt:lpstr>
      <vt:lpstr>Etik hackleme araçlaRI</vt:lpstr>
      <vt:lpstr>Etik hackleme araçlaRI</vt:lpstr>
      <vt:lpstr>İletişim</vt:lpstr>
      <vt:lpstr>App.py </vt:lpstr>
      <vt:lpstr>App.py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rosenessli rosenessli</dc:creator>
  <cp:lastModifiedBy>rosenessli rosenessli</cp:lastModifiedBy>
  <cp:revision>28</cp:revision>
  <dcterms:created xsi:type="dcterms:W3CDTF">2020-12-21T06:00:13Z</dcterms:created>
  <dcterms:modified xsi:type="dcterms:W3CDTF">2020-12-21T15:31:59Z</dcterms:modified>
</cp:coreProperties>
</file>