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305" r:id="rId4"/>
    <p:sldId id="306" r:id="rId5"/>
    <p:sldId id="307" r:id="rId6"/>
    <p:sldId id="302" r:id="rId7"/>
    <p:sldId id="304" r:id="rId8"/>
    <p:sldId id="308" r:id="rId9"/>
    <p:sldId id="309" r:id="rId10"/>
    <p:sldId id="310" r:id="rId11"/>
    <p:sldId id="311" r:id="rId12"/>
    <p:sldId id="290" r:id="rId13"/>
  </p:sldIdLst>
  <p:sldSz cx="12192000" cy="6858000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  <p:embeddedFont>
      <p:font typeface="Times" panose="020206030504050203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gNsanqLa0CNJO5G5bndBKh/A7h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E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43F79E-4129-4FCE-BD4C-5E1361BC69D4}">
  <a:tblStyle styleId="{D943F79E-4129-4FCE-BD4C-5E1361BC6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23" autoAdjust="0"/>
  </p:normalViewPr>
  <p:slideViewPr>
    <p:cSldViewPr snapToGrid="0">
      <p:cViewPr varScale="1">
        <p:scale>
          <a:sx n="62" d="100"/>
          <a:sy n="62" d="100"/>
        </p:scale>
        <p:origin x="12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3B8CB-4B92-44F8-9D9D-675C3BA649E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F7526CB-163A-45B4-AF24-60B002729B0D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Task: Singing voice conversion (any to one)</a:t>
          </a:r>
          <a:endParaRPr lang="zh-CN" dirty="0">
            <a:solidFill>
              <a:schemeClr val="bg1"/>
            </a:solidFill>
          </a:endParaRPr>
        </a:p>
      </dgm:t>
    </dgm:pt>
    <dgm:pt modelId="{DF98A88D-6D8B-4CA1-AB30-A4BBAB201763}" type="parTrans" cxnId="{BD0E277E-1AA3-4B8F-8478-C1D9A05B2E7C}">
      <dgm:prSet/>
      <dgm:spPr/>
      <dgm:t>
        <a:bodyPr/>
        <a:lstStyle/>
        <a:p>
          <a:endParaRPr lang="zh-CN" altLang="en-US"/>
        </a:p>
      </dgm:t>
    </dgm:pt>
    <dgm:pt modelId="{7DBAC0C8-E9B5-4E65-9BCD-F29CC24BB11B}" type="sibTrans" cxnId="{BD0E277E-1AA3-4B8F-8478-C1D9A05B2E7C}">
      <dgm:prSet/>
      <dgm:spPr/>
      <dgm:t>
        <a:bodyPr/>
        <a:lstStyle/>
        <a:p>
          <a:endParaRPr lang="zh-CN" altLang="en-US"/>
        </a:p>
      </dgm:t>
    </dgm:pt>
    <dgm:pt modelId="{27A0C818-EB8F-4E11-941E-7D60085F1744}">
      <dgm:prSet/>
      <dgm:spPr/>
      <dgm:t>
        <a:bodyPr/>
        <a:lstStyle/>
        <a:p>
          <a:r>
            <a:rPr lang="en-US" altLang="zh-CN" b="1" dirty="0"/>
            <a:t>Singing voice conversion (SVC) </a:t>
          </a:r>
          <a:r>
            <a:rPr lang="en-US" altLang="zh-CN" dirty="0"/>
            <a:t>is a technology aiming to </a:t>
          </a:r>
          <a:r>
            <a:rPr lang="en-US" altLang="zh-CN" b="1" dirty="0">
              <a:solidFill>
                <a:srgbClr val="FF0000"/>
              </a:solidFill>
            </a:rPr>
            <a:t>convert the timbre </a:t>
          </a:r>
          <a:r>
            <a:rPr lang="zh-CN" altLang="en-US" b="1" dirty="0">
              <a:solidFill>
                <a:srgbClr val="FF0000"/>
              </a:solidFill>
            </a:rPr>
            <a:t>（音色）</a:t>
          </a:r>
          <a:r>
            <a:rPr lang="en-US" altLang="zh-CN" dirty="0"/>
            <a:t> of a song </a:t>
          </a:r>
          <a:r>
            <a:rPr lang="en-US" altLang="zh-CN" b="1" dirty="0">
              <a:solidFill>
                <a:srgbClr val="FF0000"/>
              </a:solidFill>
            </a:rPr>
            <a:t>without changing the content and melody</a:t>
          </a:r>
          <a:r>
            <a:rPr lang="en-US" altLang="zh-CN" b="1" dirty="0">
              <a:solidFill>
                <a:schemeClr val="tx1"/>
              </a:solidFill>
            </a:rPr>
            <a:t>.</a:t>
          </a:r>
          <a:endParaRPr lang="zh-CN" b="1" dirty="0">
            <a:solidFill>
              <a:schemeClr val="tx1"/>
            </a:solidFill>
          </a:endParaRPr>
        </a:p>
      </dgm:t>
    </dgm:pt>
    <dgm:pt modelId="{559E741C-07DA-4F47-AF84-F893D113C9BE}" type="parTrans" cxnId="{962C46F4-81AF-412B-93BB-3F76B135D0F8}">
      <dgm:prSet/>
      <dgm:spPr/>
      <dgm:t>
        <a:bodyPr/>
        <a:lstStyle/>
        <a:p>
          <a:endParaRPr lang="zh-CN" altLang="en-US"/>
        </a:p>
      </dgm:t>
    </dgm:pt>
    <dgm:pt modelId="{5F0878F4-1BFA-4882-A6E8-DB9E80E5F872}" type="sibTrans" cxnId="{962C46F4-81AF-412B-93BB-3F76B135D0F8}">
      <dgm:prSet/>
      <dgm:spPr/>
      <dgm:t>
        <a:bodyPr/>
        <a:lstStyle/>
        <a:p>
          <a:endParaRPr lang="zh-CN" altLang="en-US"/>
        </a:p>
      </dgm:t>
    </dgm:pt>
    <dgm:pt modelId="{C671D127-D877-49B0-B1AE-320A1AB54E42}">
      <dgm:prSet/>
      <dgm:spPr/>
      <dgm:t>
        <a:bodyPr/>
        <a:lstStyle/>
        <a:p>
          <a:r>
            <a:rPr lang="en-US" b="1" i="0" dirty="0"/>
            <a:t>“Any to one”: </a:t>
          </a:r>
          <a:r>
            <a:rPr lang="en-US" b="0" i="0" dirty="0"/>
            <a:t>Convert the timbre of any singer </a:t>
          </a:r>
          <a:r>
            <a:rPr lang="en-US" b="1" i="0" dirty="0"/>
            <a:t>to a specific target singer</a:t>
          </a:r>
          <a:r>
            <a:rPr lang="en-US" b="0" i="0" dirty="0"/>
            <a:t>.</a:t>
          </a:r>
          <a:endParaRPr lang="zh-CN" dirty="0"/>
        </a:p>
      </dgm:t>
    </dgm:pt>
    <dgm:pt modelId="{8D98671D-1B6B-46A5-90A2-097E9669C94E}" type="parTrans" cxnId="{2F62C062-8041-4AFB-B34D-3C70751EDD22}">
      <dgm:prSet/>
      <dgm:spPr/>
      <dgm:t>
        <a:bodyPr/>
        <a:lstStyle/>
        <a:p>
          <a:endParaRPr lang="zh-CN" altLang="en-US"/>
        </a:p>
      </dgm:t>
    </dgm:pt>
    <dgm:pt modelId="{02198143-E692-4EF0-8E4C-0BC347D47BE1}" type="sibTrans" cxnId="{2F62C062-8041-4AFB-B34D-3C70751EDD22}">
      <dgm:prSet/>
      <dgm:spPr/>
      <dgm:t>
        <a:bodyPr/>
        <a:lstStyle/>
        <a:p>
          <a:endParaRPr lang="zh-CN" altLang="en-US"/>
        </a:p>
      </dgm:t>
    </dgm:pt>
    <dgm:pt modelId="{E2AB0331-9FB3-4DFC-89DC-EA95DDF45B75}">
      <dgm:prSet/>
      <dgm:spPr>
        <a:solidFill>
          <a:srgbClr val="FFC000"/>
        </a:solidFill>
      </dgm:spPr>
      <dgm:t>
        <a:bodyPr/>
        <a:lstStyle/>
        <a:p>
          <a:r>
            <a:rPr lang="en-US" b="0" i="0" dirty="0"/>
            <a:t>Diffusion model</a:t>
          </a:r>
          <a:endParaRPr lang="zh-CN" dirty="0"/>
        </a:p>
      </dgm:t>
    </dgm:pt>
    <dgm:pt modelId="{58C7160B-8FCD-418F-932F-F3D9E8B72ED0}" type="parTrans" cxnId="{671E04C4-1B24-4BA2-93B6-DCD377B8461F}">
      <dgm:prSet/>
      <dgm:spPr/>
      <dgm:t>
        <a:bodyPr/>
        <a:lstStyle/>
        <a:p>
          <a:endParaRPr lang="zh-CN" altLang="en-US"/>
        </a:p>
      </dgm:t>
    </dgm:pt>
    <dgm:pt modelId="{66F88F69-9C63-41DB-B8A9-D4AE69D5F84C}" type="sibTrans" cxnId="{671E04C4-1B24-4BA2-93B6-DCD377B8461F}">
      <dgm:prSet/>
      <dgm:spPr/>
      <dgm:t>
        <a:bodyPr/>
        <a:lstStyle/>
        <a:p>
          <a:endParaRPr lang="zh-CN" altLang="en-US"/>
        </a:p>
      </dgm:t>
    </dgm:pt>
    <dgm:pt modelId="{76C51239-2175-4F5C-9CE6-0002322AF549}">
      <dgm:prSet/>
      <dgm:spPr/>
      <dgm:t>
        <a:bodyPr/>
        <a:lstStyle/>
        <a:p>
          <a:r>
            <a:rPr lang="en-US" altLang="zh-CN" dirty="0"/>
            <a:t>One of the most promising and powerful generative models</a:t>
          </a:r>
          <a:endParaRPr lang="zh-CN" dirty="0"/>
        </a:p>
      </dgm:t>
    </dgm:pt>
    <dgm:pt modelId="{5CE6AE6D-D881-4511-A43B-B4C1D7A90799}" type="parTrans" cxnId="{0CFBE0E9-62DD-4AE3-A266-15F957FF588E}">
      <dgm:prSet/>
      <dgm:spPr/>
      <dgm:t>
        <a:bodyPr/>
        <a:lstStyle/>
        <a:p>
          <a:endParaRPr lang="zh-CN" altLang="en-US"/>
        </a:p>
      </dgm:t>
    </dgm:pt>
    <dgm:pt modelId="{EB861C4B-4435-4107-9A3B-91363FB7B43A}" type="sibTrans" cxnId="{0CFBE0E9-62DD-4AE3-A266-15F957FF588E}">
      <dgm:prSet/>
      <dgm:spPr/>
      <dgm:t>
        <a:bodyPr/>
        <a:lstStyle/>
        <a:p>
          <a:endParaRPr lang="zh-CN" altLang="en-US"/>
        </a:p>
      </dgm:t>
    </dgm:pt>
    <dgm:pt modelId="{BEF8DC61-2DB4-4A76-A774-5881872B3676}">
      <dgm:prSet/>
      <dgm:spPr>
        <a:solidFill>
          <a:srgbClr val="0070C0"/>
        </a:solidFill>
      </dgm:spPr>
      <dgm:t>
        <a:bodyPr/>
        <a:lstStyle/>
        <a:p>
          <a:r>
            <a:rPr lang="en-US" b="0" i="0" dirty="0"/>
            <a:t>Diffusion model in audio signal processing</a:t>
          </a:r>
          <a:endParaRPr lang="zh-CN" dirty="0"/>
        </a:p>
      </dgm:t>
    </dgm:pt>
    <dgm:pt modelId="{208CE276-8F69-4D0C-BB3F-0B26DDDF6735}" type="parTrans" cxnId="{F70D8E83-0105-45E8-9024-8E3A2E5FCF60}">
      <dgm:prSet/>
      <dgm:spPr/>
      <dgm:t>
        <a:bodyPr/>
        <a:lstStyle/>
        <a:p>
          <a:endParaRPr lang="zh-CN" altLang="en-US"/>
        </a:p>
      </dgm:t>
    </dgm:pt>
    <dgm:pt modelId="{C8B91E43-67E5-415A-9313-DCB2528DA832}" type="sibTrans" cxnId="{F70D8E83-0105-45E8-9024-8E3A2E5FCF60}">
      <dgm:prSet/>
      <dgm:spPr/>
      <dgm:t>
        <a:bodyPr/>
        <a:lstStyle/>
        <a:p>
          <a:endParaRPr lang="zh-CN" altLang="en-US"/>
        </a:p>
      </dgm:t>
    </dgm:pt>
    <dgm:pt modelId="{F2DBF2FD-89F5-4EA4-BD3A-9469CDB76642}">
      <dgm:prSet/>
      <dgm:spPr/>
      <dgm:t>
        <a:bodyPr/>
        <a:lstStyle/>
        <a:p>
          <a:r>
            <a:rPr lang="en-US" altLang="zh-CN" dirty="0"/>
            <a:t>Achieving success in</a:t>
          </a:r>
          <a:endParaRPr lang="zh-CN" dirty="0"/>
        </a:p>
      </dgm:t>
    </dgm:pt>
    <dgm:pt modelId="{4114E993-326E-4344-A856-14BB694E75E6}" type="parTrans" cxnId="{0240D4D3-4616-4091-BF5D-C4C6CFC86976}">
      <dgm:prSet/>
      <dgm:spPr/>
      <dgm:t>
        <a:bodyPr/>
        <a:lstStyle/>
        <a:p>
          <a:endParaRPr lang="zh-CN" altLang="en-US"/>
        </a:p>
      </dgm:t>
    </dgm:pt>
    <dgm:pt modelId="{F22237F3-1C84-4D95-8540-87993A2AD822}" type="sibTrans" cxnId="{0240D4D3-4616-4091-BF5D-C4C6CFC86976}">
      <dgm:prSet/>
      <dgm:spPr/>
      <dgm:t>
        <a:bodyPr/>
        <a:lstStyle/>
        <a:p>
          <a:endParaRPr lang="zh-CN" altLang="en-US"/>
        </a:p>
      </dgm:t>
    </dgm:pt>
    <dgm:pt modelId="{75437813-6D0D-418C-A5F2-7BB239938413}">
      <dgm:prSet/>
      <dgm:spPr/>
      <dgm:t>
        <a:bodyPr/>
        <a:lstStyle/>
        <a:p>
          <a:r>
            <a:rPr lang="en-US" altLang="zh-CN" dirty="0"/>
            <a:t>State-of-the-art performance in natural images or video generation</a:t>
          </a:r>
          <a:endParaRPr lang="zh-CN" dirty="0"/>
        </a:p>
      </dgm:t>
    </dgm:pt>
    <dgm:pt modelId="{049C0B88-5244-40D4-82B2-27EADD12C39B}" type="sibTrans" cxnId="{C5C74890-1540-4EC5-873E-0E8A385A6F32}">
      <dgm:prSet/>
      <dgm:spPr/>
      <dgm:t>
        <a:bodyPr/>
        <a:lstStyle/>
        <a:p>
          <a:endParaRPr lang="zh-CN" altLang="en-US"/>
        </a:p>
      </dgm:t>
    </dgm:pt>
    <dgm:pt modelId="{73867CD2-CEDC-479A-9CE6-916DB8C625B9}" type="parTrans" cxnId="{C5C74890-1540-4EC5-873E-0E8A385A6F32}">
      <dgm:prSet/>
      <dgm:spPr/>
      <dgm:t>
        <a:bodyPr/>
        <a:lstStyle/>
        <a:p>
          <a:endParaRPr lang="zh-CN" altLang="en-US"/>
        </a:p>
      </dgm:t>
    </dgm:pt>
    <dgm:pt modelId="{0D7610CA-EBDB-47AA-B71F-B456E2672CFD}">
      <dgm:prSet/>
      <dgm:spPr/>
      <dgm:t>
        <a:bodyPr/>
        <a:lstStyle/>
        <a:p>
          <a:r>
            <a:rPr lang="en-US" altLang="zh-CN" dirty="0"/>
            <a:t>text-to-speech synthesis (Natural Speech2)</a:t>
          </a:r>
          <a:endParaRPr lang="zh-CN" dirty="0"/>
        </a:p>
      </dgm:t>
    </dgm:pt>
    <dgm:pt modelId="{903D4490-32A7-4192-A8C2-D0657C12B7A0}" type="parTrans" cxnId="{B012B0E4-36BE-4FF9-B0A2-8CBDB8D9DA59}">
      <dgm:prSet/>
      <dgm:spPr/>
      <dgm:t>
        <a:bodyPr/>
        <a:lstStyle/>
        <a:p>
          <a:endParaRPr lang="zh-CN" altLang="en-US"/>
        </a:p>
      </dgm:t>
    </dgm:pt>
    <dgm:pt modelId="{BC736A27-13E3-4A83-9777-C7A559F517B0}" type="sibTrans" cxnId="{B012B0E4-36BE-4FF9-B0A2-8CBDB8D9DA59}">
      <dgm:prSet/>
      <dgm:spPr/>
      <dgm:t>
        <a:bodyPr/>
        <a:lstStyle/>
        <a:p>
          <a:endParaRPr lang="zh-CN" altLang="en-US"/>
        </a:p>
      </dgm:t>
    </dgm:pt>
    <dgm:pt modelId="{424BDA46-6D3D-4D72-958B-5F36EA92F331}">
      <dgm:prSet/>
      <dgm:spPr/>
      <dgm:t>
        <a:bodyPr/>
        <a:lstStyle/>
        <a:p>
          <a:r>
            <a:rPr lang="en-US" altLang="zh-CN" dirty="0"/>
            <a:t>audio editing (Audit)</a:t>
          </a:r>
          <a:endParaRPr lang="zh-CN" dirty="0"/>
        </a:p>
      </dgm:t>
    </dgm:pt>
    <dgm:pt modelId="{4B48A3B4-0E51-43AB-AF5C-4FC02FFD2FE4}" type="parTrans" cxnId="{1377EAE8-C414-425D-9304-F6E3D6344C85}">
      <dgm:prSet/>
      <dgm:spPr/>
      <dgm:t>
        <a:bodyPr/>
        <a:lstStyle/>
        <a:p>
          <a:endParaRPr lang="zh-CN" altLang="en-US"/>
        </a:p>
      </dgm:t>
    </dgm:pt>
    <dgm:pt modelId="{0FC80339-1F3A-4CC3-83A4-9E02CD70E257}" type="sibTrans" cxnId="{1377EAE8-C414-425D-9304-F6E3D6344C85}">
      <dgm:prSet/>
      <dgm:spPr/>
      <dgm:t>
        <a:bodyPr/>
        <a:lstStyle/>
        <a:p>
          <a:endParaRPr lang="zh-CN" altLang="en-US"/>
        </a:p>
      </dgm:t>
    </dgm:pt>
    <dgm:pt modelId="{F3694FC7-BF99-45C2-913C-FB2F7DED589E}">
      <dgm:prSet/>
      <dgm:spPr/>
      <dgm:t>
        <a:bodyPr/>
        <a:lstStyle/>
        <a:p>
          <a:r>
            <a:rPr lang="en-US" altLang="zh-CN" dirty="0"/>
            <a:t>singing voice synthesis (</a:t>
          </a:r>
          <a:r>
            <a:rPr lang="en-US" altLang="zh-CN" dirty="0" err="1"/>
            <a:t>DiffSinger</a:t>
          </a:r>
          <a:r>
            <a:rPr lang="en-US" altLang="zh-CN" dirty="0"/>
            <a:t>)</a:t>
          </a:r>
          <a:endParaRPr lang="zh-CN" dirty="0"/>
        </a:p>
      </dgm:t>
    </dgm:pt>
    <dgm:pt modelId="{895AA16D-ACE1-4FC4-BC8C-43E7BDE896F9}" type="parTrans" cxnId="{58B3FEAE-C189-4FC2-B6BD-36E897DB25D1}">
      <dgm:prSet/>
      <dgm:spPr/>
      <dgm:t>
        <a:bodyPr/>
        <a:lstStyle/>
        <a:p>
          <a:endParaRPr lang="zh-CN" altLang="en-US"/>
        </a:p>
      </dgm:t>
    </dgm:pt>
    <dgm:pt modelId="{1E7F069E-D4FD-4A5F-B70D-B33CE47C35BB}" type="sibTrans" cxnId="{58B3FEAE-C189-4FC2-B6BD-36E897DB25D1}">
      <dgm:prSet/>
      <dgm:spPr/>
      <dgm:t>
        <a:bodyPr/>
        <a:lstStyle/>
        <a:p>
          <a:endParaRPr lang="zh-CN" altLang="en-US"/>
        </a:p>
      </dgm:t>
    </dgm:pt>
    <dgm:pt modelId="{379052FD-3875-4629-8F84-39DD6788A125}">
      <dgm:prSet/>
      <dgm:spPr/>
      <dgm:t>
        <a:bodyPr/>
        <a:lstStyle/>
        <a:p>
          <a:r>
            <a:rPr lang="en-US" altLang="zh-CN" dirty="0"/>
            <a:t>singing voice conversion (</a:t>
          </a:r>
          <a:r>
            <a:rPr lang="en-US" altLang="zh-CN" dirty="0" err="1"/>
            <a:t>DiffSVC</a:t>
          </a:r>
          <a:r>
            <a:rPr lang="en-US" altLang="zh-CN" dirty="0"/>
            <a:t>)</a:t>
          </a:r>
          <a:endParaRPr lang="zh-CN" dirty="0"/>
        </a:p>
      </dgm:t>
    </dgm:pt>
    <dgm:pt modelId="{048AE574-6888-4810-AFE5-C6355E8ABE9A}" type="parTrans" cxnId="{2C693C53-0570-47AE-BA51-058CB4C100E9}">
      <dgm:prSet/>
      <dgm:spPr/>
      <dgm:t>
        <a:bodyPr/>
        <a:lstStyle/>
        <a:p>
          <a:endParaRPr lang="zh-CN" altLang="en-US"/>
        </a:p>
      </dgm:t>
    </dgm:pt>
    <dgm:pt modelId="{7D826EB5-7702-40A8-BC47-6DD1EE8EBE62}" type="sibTrans" cxnId="{2C693C53-0570-47AE-BA51-058CB4C100E9}">
      <dgm:prSet/>
      <dgm:spPr/>
      <dgm:t>
        <a:bodyPr/>
        <a:lstStyle/>
        <a:p>
          <a:endParaRPr lang="zh-CN" altLang="en-US"/>
        </a:p>
      </dgm:t>
    </dgm:pt>
    <dgm:pt modelId="{7ACCFE95-98CB-4476-AB5B-EEBC7AF474A1}">
      <dgm:prSet/>
      <dgm:spPr/>
      <dgm:t>
        <a:bodyPr/>
        <a:lstStyle/>
        <a:p>
          <a:r>
            <a:rPr lang="en-US" altLang="zh-CN" dirty="0"/>
            <a:t>Typically a SVC system requires a generative model</a:t>
          </a:r>
          <a:endParaRPr lang="zh-CN" dirty="0"/>
        </a:p>
      </dgm:t>
    </dgm:pt>
    <dgm:pt modelId="{1AE84219-C497-4A59-A8D0-4FF4D4E34599}" type="parTrans" cxnId="{D53E1A82-B240-4E27-B058-6EF79C164028}">
      <dgm:prSet/>
      <dgm:spPr/>
      <dgm:t>
        <a:bodyPr/>
        <a:lstStyle/>
        <a:p>
          <a:endParaRPr lang="zh-CN" altLang="en-US"/>
        </a:p>
      </dgm:t>
    </dgm:pt>
    <dgm:pt modelId="{F5E0F5AB-3A3C-4D8E-B2F2-3E73ED31C888}" type="sibTrans" cxnId="{D53E1A82-B240-4E27-B058-6EF79C164028}">
      <dgm:prSet/>
      <dgm:spPr/>
      <dgm:t>
        <a:bodyPr/>
        <a:lstStyle/>
        <a:p>
          <a:endParaRPr lang="zh-CN" altLang="en-US"/>
        </a:p>
      </dgm:t>
    </dgm:pt>
    <dgm:pt modelId="{0353ADBD-7DC5-43EC-9BD7-BCF58455D769}" type="pres">
      <dgm:prSet presAssocID="{3A33B8CB-4B92-44F8-9D9D-675C3BA649EB}" presName="linear" presStyleCnt="0">
        <dgm:presLayoutVars>
          <dgm:animLvl val="lvl"/>
          <dgm:resizeHandles val="exact"/>
        </dgm:presLayoutVars>
      </dgm:prSet>
      <dgm:spPr/>
    </dgm:pt>
    <dgm:pt modelId="{7E780CB2-BD59-40BA-8F78-D13B0EC1C11E}" type="pres">
      <dgm:prSet presAssocID="{EF7526CB-163A-45B4-AF24-60B002729B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A7E043-0442-4F12-9E87-50DB5E21E907}" type="pres">
      <dgm:prSet presAssocID="{EF7526CB-163A-45B4-AF24-60B002729B0D}" presName="childText" presStyleLbl="revTx" presStyleIdx="0" presStyleCnt="3">
        <dgm:presLayoutVars>
          <dgm:bulletEnabled val="1"/>
        </dgm:presLayoutVars>
      </dgm:prSet>
      <dgm:spPr/>
    </dgm:pt>
    <dgm:pt modelId="{AEE5A694-07D8-42BC-8308-006C50846EF7}" type="pres">
      <dgm:prSet presAssocID="{E2AB0331-9FB3-4DFC-89DC-EA95DDF45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3AEE4B-6DE8-4244-8757-946243FEC5F8}" type="pres">
      <dgm:prSet presAssocID="{E2AB0331-9FB3-4DFC-89DC-EA95DDF45B75}" presName="childText" presStyleLbl="revTx" presStyleIdx="1" presStyleCnt="3">
        <dgm:presLayoutVars>
          <dgm:bulletEnabled val="1"/>
        </dgm:presLayoutVars>
      </dgm:prSet>
      <dgm:spPr/>
    </dgm:pt>
    <dgm:pt modelId="{15203926-652B-40F7-9E45-813D6A8DC5E7}" type="pres">
      <dgm:prSet presAssocID="{BEF8DC61-2DB4-4A76-A774-5881872B367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EB22AE-D1A5-49E0-9521-A7953C5BE868}" type="pres">
      <dgm:prSet presAssocID="{BEF8DC61-2DB4-4A76-A774-5881872B367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DF89F03-FBB4-4891-9650-9479A3D5051F}" type="presOf" srcId="{7ACCFE95-98CB-4476-AB5B-EEBC7AF474A1}" destId="{AAA7E043-0442-4F12-9E87-50DB5E21E907}" srcOrd="0" destOrd="2" presId="urn:microsoft.com/office/officeart/2005/8/layout/vList2"/>
    <dgm:cxn modelId="{8C197A04-8391-4CED-ADAC-05529BDF185C}" type="presOf" srcId="{75437813-6D0D-418C-A5F2-7BB239938413}" destId="{F43AEE4B-6DE8-4244-8757-946243FEC5F8}" srcOrd="0" destOrd="1" presId="urn:microsoft.com/office/officeart/2005/8/layout/vList2"/>
    <dgm:cxn modelId="{3BB05C0E-AE60-48E5-AE23-89ADB57045FE}" type="presOf" srcId="{EF7526CB-163A-45B4-AF24-60B002729B0D}" destId="{7E780CB2-BD59-40BA-8F78-D13B0EC1C11E}" srcOrd="0" destOrd="0" presId="urn:microsoft.com/office/officeart/2005/8/layout/vList2"/>
    <dgm:cxn modelId="{A950D20F-ED11-4CD1-9DF3-BAA3CFE4A8F4}" type="presOf" srcId="{0D7610CA-EBDB-47AA-B71F-B456E2672CFD}" destId="{10EB22AE-D1A5-49E0-9521-A7953C5BE868}" srcOrd="0" destOrd="1" presId="urn:microsoft.com/office/officeart/2005/8/layout/vList2"/>
    <dgm:cxn modelId="{10F68525-883B-4DDE-826D-C1343B83B71F}" type="presOf" srcId="{3A33B8CB-4B92-44F8-9D9D-675C3BA649EB}" destId="{0353ADBD-7DC5-43EC-9BD7-BCF58455D769}" srcOrd="0" destOrd="0" presId="urn:microsoft.com/office/officeart/2005/8/layout/vList2"/>
    <dgm:cxn modelId="{12EB5A39-5AF8-4114-BC39-20350A97FA48}" type="presOf" srcId="{379052FD-3875-4629-8F84-39DD6788A125}" destId="{10EB22AE-D1A5-49E0-9521-A7953C5BE868}" srcOrd="0" destOrd="4" presId="urn:microsoft.com/office/officeart/2005/8/layout/vList2"/>
    <dgm:cxn modelId="{2F62C062-8041-4AFB-B34D-3C70751EDD22}" srcId="{EF7526CB-163A-45B4-AF24-60B002729B0D}" destId="{C671D127-D877-49B0-B1AE-320A1AB54E42}" srcOrd="1" destOrd="0" parTransId="{8D98671D-1B6B-46A5-90A2-097E9669C94E}" sibTransId="{02198143-E692-4EF0-8E4C-0BC347D47BE1}"/>
    <dgm:cxn modelId="{3F748250-E1DA-495A-9211-4EC796E76A59}" type="presOf" srcId="{BEF8DC61-2DB4-4A76-A774-5881872B3676}" destId="{15203926-652B-40F7-9E45-813D6A8DC5E7}" srcOrd="0" destOrd="0" presId="urn:microsoft.com/office/officeart/2005/8/layout/vList2"/>
    <dgm:cxn modelId="{2C693C53-0570-47AE-BA51-058CB4C100E9}" srcId="{F2DBF2FD-89F5-4EA4-BD3A-9469CDB76642}" destId="{379052FD-3875-4629-8F84-39DD6788A125}" srcOrd="3" destOrd="0" parTransId="{048AE574-6888-4810-AFE5-C6355E8ABE9A}" sibTransId="{7D826EB5-7702-40A8-BC47-6DD1EE8EBE62}"/>
    <dgm:cxn modelId="{BD0E277E-1AA3-4B8F-8478-C1D9A05B2E7C}" srcId="{3A33B8CB-4B92-44F8-9D9D-675C3BA649EB}" destId="{EF7526CB-163A-45B4-AF24-60B002729B0D}" srcOrd="0" destOrd="0" parTransId="{DF98A88D-6D8B-4CA1-AB30-A4BBAB201763}" sibTransId="{7DBAC0C8-E9B5-4E65-9BCD-F29CC24BB11B}"/>
    <dgm:cxn modelId="{D53E1A82-B240-4E27-B058-6EF79C164028}" srcId="{EF7526CB-163A-45B4-AF24-60B002729B0D}" destId="{7ACCFE95-98CB-4476-AB5B-EEBC7AF474A1}" srcOrd="2" destOrd="0" parTransId="{1AE84219-C497-4A59-A8D0-4FF4D4E34599}" sibTransId="{F5E0F5AB-3A3C-4D8E-B2F2-3E73ED31C888}"/>
    <dgm:cxn modelId="{F70D8E83-0105-45E8-9024-8E3A2E5FCF60}" srcId="{3A33B8CB-4B92-44F8-9D9D-675C3BA649EB}" destId="{BEF8DC61-2DB4-4A76-A774-5881872B3676}" srcOrd="2" destOrd="0" parTransId="{208CE276-8F69-4D0C-BB3F-0B26DDDF6735}" sibTransId="{C8B91E43-67E5-415A-9313-DCB2528DA832}"/>
    <dgm:cxn modelId="{DC11A885-1C5D-4980-86C1-200B5EE43CDF}" type="presOf" srcId="{27A0C818-EB8F-4E11-941E-7D60085F1744}" destId="{AAA7E043-0442-4F12-9E87-50DB5E21E907}" srcOrd="0" destOrd="0" presId="urn:microsoft.com/office/officeart/2005/8/layout/vList2"/>
    <dgm:cxn modelId="{C5C74890-1540-4EC5-873E-0E8A385A6F32}" srcId="{E2AB0331-9FB3-4DFC-89DC-EA95DDF45B75}" destId="{75437813-6D0D-418C-A5F2-7BB239938413}" srcOrd="1" destOrd="0" parTransId="{73867CD2-CEDC-479A-9CE6-916DB8C625B9}" sibTransId="{049C0B88-5244-40D4-82B2-27EADD12C39B}"/>
    <dgm:cxn modelId="{9F05BA9B-B250-4812-A6C9-145F94496323}" type="presOf" srcId="{F2DBF2FD-89F5-4EA4-BD3A-9469CDB76642}" destId="{10EB22AE-D1A5-49E0-9521-A7953C5BE868}" srcOrd="0" destOrd="0" presId="urn:microsoft.com/office/officeart/2005/8/layout/vList2"/>
    <dgm:cxn modelId="{58B3FEAE-C189-4FC2-B6BD-36E897DB25D1}" srcId="{F2DBF2FD-89F5-4EA4-BD3A-9469CDB76642}" destId="{F3694FC7-BF99-45C2-913C-FB2F7DED589E}" srcOrd="2" destOrd="0" parTransId="{895AA16D-ACE1-4FC4-BC8C-43E7BDE896F9}" sibTransId="{1E7F069E-D4FD-4A5F-B70D-B33CE47C35BB}"/>
    <dgm:cxn modelId="{78EA1FB1-6F87-4E5E-B21F-0D0D14044F98}" type="presOf" srcId="{76C51239-2175-4F5C-9CE6-0002322AF549}" destId="{F43AEE4B-6DE8-4244-8757-946243FEC5F8}" srcOrd="0" destOrd="0" presId="urn:microsoft.com/office/officeart/2005/8/layout/vList2"/>
    <dgm:cxn modelId="{96B3EDB3-1A74-484E-8681-FE80CE641F6F}" type="presOf" srcId="{C671D127-D877-49B0-B1AE-320A1AB54E42}" destId="{AAA7E043-0442-4F12-9E87-50DB5E21E907}" srcOrd="0" destOrd="1" presId="urn:microsoft.com/office/officeart/2005/8/layout/vList2"/>
    <dgm:cxn modelId="{671E04C4-1B24-4BA2-93B6-DCD377B8461F}" srcId="{3A33B8CB-4B92-44F8-9D9D-675C3BA649EB}" destId="{E2AB0331-9FB3-4DFC-89DC-EA95DDF45B75}" srcOrd="1" destOrd="0" parTransId="{58C7160B-8FCD-418F-932F-F3D9E8B72ED0}" sibTransId="{66F88F69-9C63-41DB-B8A9-D4AE69D5F84C}"/>
    <dgm:cxn modelId="{53FBB1D1-DDC8-48CB-84DC-B29EDB342D21}" type="presOf" srcId="{424BDA46-6D3D-4D72-958B-5F36EA92F331}" destId="{10EB22AE-D1A5-49E0-9521-A7953C5BE868}" srcOrd="0" destOrd="2" presId="urn:microsoft.com/office/officeart/2005/8/layout/vList2"/>
    <dgm:cxn modelId="{E52149D2-AE9D-4635-99FF-4B07E17CAD99}" type="presOf" srcId="{F3694FC7-BF99-45C2-913C-FB2F7DED589E}" destId="{10EB22AE-D1A5-49E0-9521-A7953C5BE868}" srcOrd="0" destOrd="3" presId="urn:microsoft.com/office/officeart/2005/8/layout/vList2"/>
    <dgm:cxn modelId="{0240D4D3-4616-4091-BF5D-C4C6CFC86976}" srcId="{BEF8DC61-2DB4-4A76-A774-5881872B3676}" destId="{F2DBF2FD-89F5-4EA4-BD3A-9469CDB76642}" srcOrd="0" destOrd="0" parTransId="{4114E993-326E-4344-A856-14BB694E75E6}" sibTransId="{F22237F3-1C84-4D95-8540-87993A2AD822}"/>
    <dgm:cxn modelId="{B012B0E4-36BE-4FF9-B0A2-8CBDB8D9DA59}" srcId="{F2DBF2FD-89F5-4EA4-BD3A-9469CDB76642}" destId="{0D7610CA-EBDB-47AA-B71F-B456E2672CFD}" srcOrd="0" destOrd="0" parTransId="{903D4490-32A7-4192-A8C2-D0657C12B7A0}" sibTransId="{BC736A27-13E3-4A83-9777-C7A559F517B0}"/>
    <dgm:cxn modelId="{1377EAE8-C414-425D-9304-F6E3D6344C85}" srcId="{F2DBF2FD-89F5-4EA4-BD3A-9469CDB76642}" destId="{424BDA46-6D3D-4D72-958B-5F36EA92F331}" srcOrd="1" destOrd="0" parTransId="{4B48A3B4-0E51-43AB-AF5C-4FC02FFD2FE4}" sibTransId="{0FC80339-1F3A-4CC3-83A4-9E02CD70E257}"/>
    <dgm:cxn modelId="{0CFBE0E9-62DD-4AE3-A266-15F957FF588E}" srcId="{E2AB0331-9FB3-4DFC-89DC-EA95DDF45B75}" destId="{76C51239-2175-4F5C-9CE6-0002322AF549}" srcOrd="0" destOrd="0" parTransId="{5CE6AE6D-D881-4511-A43B-B4C1D7A90799}" sibTransId="{EB861C4B-4435-4107-9A3B-91363FB7B43A}"/>
    <dgm:cxn modelId="{8799DCF0-1F27-45BD-A358-49060E8A77D8}" type="presOf" srcId="{E2AB0331-9FB3-4DFC-89DC-EA95DDF45B75}" destId="{AEE5A694-07D8-42BC-8308-006C50846EF7}" srcOrd="0" destOrd="0" presId="urn:microsoft.com/office/officeart/2005/8/layout/vList2"/>
    <dgm:cxn modelId="{962C46F4-81AF-412B-93BB-3F76B135D0F8}" srcId="{EF7526CB-163A-45B4-AF24-60B002729B0D}" destId="{27A0C818-EB8F-4E11-941E-7D60085F1744}" srcOrd="0" destOrd="0" parTransId="{559E741C-07DA-4F47-AF84-F893D113C9BE}" sibTransId="{5F0878F4-1BFA-4882-A6E8-DB9E80E5F872}"/>
    <dgm:cxn modelId="{13141D59-B690-41FF-AEE6-2AFEF4EEE6F5}" type="presParOf" srcId="{0353ADBD-7DC5-43EC-9BD7-BCF58455D769}" destId="{7E780CB2-BD59-40BA-8F78-D13B0EC1C11E}" srcOrd="0" destOrd="0" presId="urn:microsoft.com/office/officeart/2005/8/layout/vList2"/>
    <dgm:cxn modelId="{0013BCCF-E85F-494F-AB5E-80DBC221DC81}" type="presParOf" srcId="{0353ADBD-7DC5-43EC-9BD7-BCF58455D769}" destId="{AAA7E043-0442-4F12-9E87-50DB5E21E907}" srcOrd="1" destOrd="0" presId="urn:microsoft.com/office/officeart/2005/8/layout/vList2"/>
    <dgm:cxn modelId="{378BB041-9A8D-4A79-B069-21D526B66F87}" type="presParOf" srcId="{0353ADBD-7DC5-43EC-9BD7-BCF58455D769}" destId="{AEE5A694-07D8-42BC-8308-006C50846EF7}" srcOrd="2" destOrd="0" presId="urn:microsoft.com/office/officeart/2005/8/layout/vList2"/>
    <dgm:cxn modelId="{E42C36CD-71D2-49E7-A8E8-C856F925F074}" type="presParOf" srcId="{0353ADBD-7DC5-43EC-9BD7-BCF58455D769}" destId="{F43AEE4B-6DE8-4244-8757-946243FEC5F8}" srcOrd="3" destOrd="0" presId="urn:microsoft.com/office/officeart/2005/8/layout/vList2"/>
    <dgm:cxn modelId="{C5465D3D-5935-4D64-BB75-4C79DC3EF2F4}" type="presParOf" srcId="{0353ADBD-7DC5-43EC-9BD7-BCF58455D769}" destId="{15203926-652B-40F7-9E45-813D6A8DC5E7}" srcOrd="4" destOrd="0" presId="urn:microsoft.com/office/officeart/2005/8/layout/vList2"/>
    <dgm:cxn modelId="{32A65CE2-D5EB-4980-8840-448AF608C0EF}" type="presParOf" srcId="{0353ADBD-7DC5-43EC-9BD7-BCF58455D769}" destId="{10EB22AE-D1A5-49E0-9521-A7953C5BE86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33B8CB-4B92-44F8-9D9D-675C3BA649E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F7526CB-163A-45B4-AF24-60B002729B0D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Target Singer &amp; Source Singer</a:t>
          </a:r>
          <a:endParaRPr lang="zh-CN" dirty="0">
            <a:solidFill>
              <a:schemeClr val="bg1"/>
            </a:solidFill>
          </a:endParaRPr>
        </a:p>
      </dgm:t>
    </dgm:pt>
    <dgm:pt modelId="{DF98A88D-6D8B-4CA1-AB30-A4BBAB201763}" type="parTrans" cxnId="{BD0E277E-1AA3-4B8F-8478-C1D9A05B2E7C}">
      <dgm:prSet/>
      <dgm:spPr/>
      <dgm:t>
        <a:bodyPr/>
        <a:lstStyle/>
        <a:p>
          <a:endParaRPr lang="zh-CN" altLang="en-US"/>
        </a:p>
      </dgm:t>
    </dgm:pt>
    <dgm:pt modelId="{7DBAC0C8-E9B5-4E65-9BCD-F29CC24BB11B}" type="sibTrans" cxnId="{BD0E277E-1AA3-4B8F-8478-C1D9A05B2E7C}">
      <dgm:prSet/>
      <dgm:spPr/>
      <dgm:t>
        <a:bodyPr/>
        <a:lstStyle/>
        <a:p>
          <a:endParaRPr lang="zh-CN" altLang="en-US"/>
        </a:p>
      </dgm:t>
    </dgm:pt>
    <dgm:pt modelId="{27A0C818-EB8F-4E11-941E-7D60085F1744}">
      <dgm:prSet/>
      <dgm:spPr/>
      <dgm:t>
        <a:bodyPr/>
        <a:lstStyle/>
        <a:p>
          <a:r>
            <a:rPr lang="en-US" altLang="zh-CN" b="0" dirty="0"/>
            <a:t>Target Singer: the only one singer in </a:t>
          </a:r>
          <a:r>
            <a:rPr lang="en-US" altLang="zh-CN" b="0" dirty="0" err="1"/>
            <a:t>Opencpop</a:t>
          </a:r>
          <a:r>
            <a:rPr lang="en-US" altLang="zh-CN" b="0" dirty="0"/>
            <a:t> dataset</a:t>
          </a:r>
          <a:endParaRPr lang="zh-CN" b="0" dirty="0">
            <a:solidFill>
              <a:schemeClr val="tx1"/>
            </a:solidFill>
          </a:endParaRPr>
        </a:p>
      </dgm:t>
    </dgm:pt>
    <dgm:pt modelId="{559E741C-07DA-4F47-AF84-F893D113C9BE}" type="parTrans" cxnId="{962C46F4-81AF-412B-93BB-3F76B135D0F8}">
      <dgm:prSet/>
      <dgm:spPr/>
      <dgm:t>
        <a:bodyPr/>
        <a:lstStyle/>
        <a:p>
          <a:endParaRPr lang="zh-CN" altLang="en-US"/>
        </a:p>
      </dgm:t>
    </dgm:pt>
    <dgm:pt modelId="{5F0878F4-1BFA-4882-A6E8-DB9E80E5F872}" type="sibTrans" cxnId="{962C46F4-81AF-412B-93BB-3F76B135D0F8}">
      <dgm:prSet/>
      <dgm:spPr/>
      <dgm:t>
        <a:bodyPr/>
        <a:lstStyle/>
        <a:p>
          <a:endParaRPr lang="zh-CN" altLang="en-US"/>
        </a:p>
      </dgm:t>
    </dgm:pt>
    <dgm:pt modelId="{C671D127-D877-49B0-B1AE-320A1AB54E42}">
      <dgm:prSet/>
      <dgm:spPr/>
      <dgm:t>
        <a:bodyPr/>
        <a:lstStyle/>
        <a:p>
          <a:r>
            <a:rPr lang="en-US" b="0" i="0" dirty="0"/>
            <a:t>Source Singer: 20 singers in M4Singer dataset</a:t>
          </a:r>
          <a:endParaRPr lang="zh-CN" b="0" dirty="0"/>
        </a:p>
      </dgm:t>
    </dgm:pt>
    <dgm:pt modelId="{8D98671D-1B6B-46A5-90A2-097E9669C94E}" type="parTrans" cxnId="{2F62C062-8041-4AFB-B34D-3C70751EDD22}">
      <dgm:prSet/>
      <dgm:spPr/>
      <dgm:t>
        <a:bodyPr/>
        <a:lstStyle/>
        <a:p>
          <a:endParaRPr lang="zh-CN" altLang="en-US"/>
        </a:p>
      </dgm:t>
    </dgm:pt>
    <dgm:pt modelId="{02198143-E692-4EF0-8E4C-0BC347D47BE1}" type="sibTrans" cxnId="{2F62C062-8041-4AFB-B34D-3C70751EDD22}">
      <dgm:prSet/>
      <dgm:spPr/>
      <dgm:t>
        <a:bodyPr/>
        <a:lstStyle/>
        <a:p>
          <a:endParaRPr lang="zh-CN" altLang="en-US"/>
        </a:p>
      </dgm:t>
    </dgm:pt>
    <dgm:pt modelId="{E2AB0331-9FB3-4DFC-89DC-EA95DDF45B75}">
      <dgm:prSet/>
      <dgm:spPr>
        <a:solidFill>
          <a:srgbClr val="FFC000"/>
        </a:solidFill>
      </dgm:spPr>
      <dgm:t>
        <a:bodyPr/>
        <a:lstStyle/>
        <a:p>
          <a:r>
            <a:rPr lang="en-US" b="0" i="0" dirty="0"/>
            <a:t>Training &amp; Validation set: </a:t>
          </a:r>
          <a:r>
            <a:rPr lang="en-US" b="0" i="0" dirty="0" err="1"/>
            <a:t>Opencpop</a:t>
          </a:r>
          <a:endParaRPr lang="zh-CN" dirty="0"/>
        </a:p>
      </dgm:t>
    </dgm:pt>
    <dgm:pt modelId="{58C7160B-8FCD-418F-932F-F3D9E8B72ED0}" type="parTrans" cxnId="{671E04C4-1B24-4BA2-93B6-DCD377B8461F}">
      <dgm:prSet/>
      <dgm:spPr/>
      <dgm:t>
        <a:bodyPr/>
        <a:lstStyle/>
        <a:p>
          <a:endParaRPr lang="zh-CN" altLang="en-US"/>
        </a:p>
      </dgm:t>
    </dgm:pt>
    <dgm:pt modelId="{66F88F69-9C63-41DB-B8A9-D4AE69D5F84C}" type="sibTrans" cxnId="{671E04C4-1B24-4BA2-93B6-DCD377B8461F}">
      <dgm:prSet/>
      <dgm:spPr/>
      <dgm:t>
        <a:bodyPr/>
        <a:lstStyle/>
        <a:p>
          <a:endParaRPr lang="zh-CN" altLang="en-US"/>
        </a:p>
      </dgm:t>
    </dgm:pt>
    <dgm:pt modelId="{76C51239-2175-4F5C-9CE6-0002322AF549}">
      <dgm:prSet/>
      <dgm:spPr/>
      <dgm:t>
        <a:bodyPr/>
        <a:lstStyle/>
        <a:p>
          <a:r>
            <a:rPr lang="en-US" altLang="zh-CN" dirty="0"/>
            <a:t>Training: 3550 music segments</a:t>
          </a:r>
          <a:endParaRPr lang="zh-CN" dirty="0"/>
        </a:p>
      </dgm:t>
    </dgm:pt>
    <dgm:pt modelId="{5CE6AE6D-D881-4511-A43B-B4C1D7A90799}" type="parTrans" cxnId="{0CFBE0E9-62DD-4AE3-A266-15F957FF588E}">
      <dgm:prSet/>
      <dgm:spPr/>
      <dgm:t>
        <a:bodyPr/>
        <a:lstStyle/>
        <a:p>
          <a:endParaRPr lang="zh-CN" altLang="en-US"/>
        </a:p>
      </dgm:t>
    </dgm:pt>
    <dgm:pt modelId="{EB861C4B-4435-4107-9A3B-91363FB7B43A}" type="sibTrans" cxnId="{0CFBE0E9-62DD-4AE3-A266-15F957FF588E}">
      <dgm:prSet/>
      <dgm:spPr/>
      <dgm:t>
        <a:bodyPr/>
        <a:lstStyle/>
        <a:p>
          <a:endParaRPr lang="zh-CN" altLang="en-US"/>
        </a:p>
      </dgm:t>
    </dgm:pt>
    <dgm:pt modelId="{BEF8DC61-2DB4-4A76-A774-5881872B3676}">
      <dgm:prSet/>
      <dgm:spPr>
        <a:solidFill>
          <a:srgbClr val="0070C0"/>
        </a:solidFill>
      </dgm:spPr>
      <dgm:t>
        <a:bodyPr/>
        <a:lstStyle/>
        <a:p>
          <a:r>
            <a:rPr lang="en-US" b="0" i="0" dirty="0"/>
            <a:t>Testing set: M4Singer</a:t>
          </a:r>
          <a:endParaRPr lang="zh-CN" dirty="0"/>
        </a:p>
      </dgm:t>
    </dgm:pt>
    <dgm:pt modelId="{208CE276-8F69-4D0C-BB3F-0B26DDDF6735}" type="parTrans" cxnId="{F70D8E83-0105-45E8-9024-8E3A2E5FCF60}">
      <dgm:prSet/>
      <dgm:spPr/>
      <dgm:t>
        <a:bodyPr/>
        <a:lstStyle/>
        <a:p>
          <a:endParaRPr lang="zh-CN" altLang="en-US"/>
        </a:p>
      </dgm:t>
    </dgm:pt>
    <dgm:pt modelId="{C8B91E43-67E5-415A-9313-DCB2528DA832}" type="sibTrans" cxnId="{F70D8E83-0105-45E8-9024-8E3A2E5FCF60}">
      <dgm:prSet/>
      <dgm:spPr/>
      <dgm:t>
        <a:bodyPr/>
        <a:lstStyle/>
        <a:p>
          <a:endParaRPr lang="zh-CN" altLang="en-US"/>
        </a:p>
      </dgm:t>
    </dgm:pt>
    <dgm:pt modelId="{F2DBF2FD-89F5-4EA4-BD3A-9469CDB76642}">
      <dgm:prSet/>
      <dgm:spPr/>
      <dgm:t>
        <a:bodyPr/>
        <a:lstStyle/>
        <a:p>
          <a:r>
            <a:rPr lang="en-US" altLang="zh-CN" dirty="0"/>
            <a:t>20 × 5 = 100 music segments </a:t>
          </a:r>
          <a:endParaRPr lang="zh-CN" dirty="0"/>
        </a:p>
      </dgm:t>
    </dgm:pt>
    <dgm:pt modelId="{4114E993-326E-4344-A856-14BB694E75E6}" type="parTrans" cxnId="{0240D4D3-4616-4091-BF5D-C4C6CFC86976}">
      <dgm:prSet/>
      <dgm:spPr/>
      <dgm:t>
        <a:bodyPr/>
        <a:lstStyle/>
        <a:p>
          <a:endParaRPr lang="zh-CN" altLang="en-US"/>
        </a:p>
      </dgm:t>
    </dgm:pt>
    <dgm:pt modelId="{F22237F3-1C84-4D95-8540-87993A2AD822}" type="sibTrans" cxnId="{0240D4D3-4616-4091-BF5D-C4C6CFC86976}">
      <dgm:prSet/>
      <dgm:spPr/>
      <dgm:t>
        <a:bodyPr/>
        <a:lstStyle/>
        <a:p>
          <a:endParaRPr lang="zh-CN" altLang="en-US"/>
        </a:p>
      </dgm:t>
    </dgm:pt>
    <dgm:pt modelId="{75437813-6D0D-418C-A5F2-7BB239938413}">
      <dgm:prSet/>
      <dgm:spPr/>
      <dgm:t>
        <a:bodyPr/>
        <a:lstStyle/>
        <a:p>
          <a:r>
            <a:rPr lang="en-US" altLang="zh-CN" dirty="0"/>
            <a:t>Validation: 206 music segments</a:t>
          </a:r>
          <a:endParaRPr lang="zh-CN" dirty="0"/>
        </a:p>
      </dgm:t>
    </dgm:pt>
    <dgm:pt modelId="{049C0B88-5244-40D4-82B2-27EADD12C39B}" type="sibTrans" cxnId="{C5C74890-1540-4EC5-873E-0E8A385A6F32}">
      <dgm:prSet/>
      <dgm:spPr/>
      <dgm:t>
        <a:bodyPr/>
        <a:lstStyle/>
        <a:p>
          <a:endParaRPr lang="zh-CN" altLang="en-US"/>
        </a:p>
      </dgm:t>
    </dgm:pt>
    <dgm:pt modelId="{73867CD2-CEDC-479A-9CE6-916DB8C625B9}" type="parTrans" cxnId="{C5C74890-1540-4EC5-873E-0E8A385A6F32}">
      <dgm:prSet/>
      <dgm:spPr/>
      <dgm:t>
        <a:bodyPr/>
        <a:lstStyle/>
        <a:p>
          <a:endParaRPr lang="zh-CN" altLang="en-US"/>
        </a:p>
      </dgm:t>
    </dgm:pt>
    <dgm:pt modelId="{ABEB71F1-92BF-41B1-A48F-F493B8ACA8F9}">
      <dgm:prSet/>
      <dgm:spPr/>
      <dgm:t>
        <a:bodyPr/>
        <a:lstStyle/>
        <a:p>
          <a:r>
            <a:rPr lang="en-US" altLang="zh-CN" dirty="0"/>
            <a:t>Metric</a:t>
          </a:r>
          <a:endParaRPr lang="zh-CN" dirty="0"/>
        </a:p>
      </dgm:t>
    </dgm:pt>
    <dgm:pt modelId="{487F7364-EB78-4BCA-9A50-B123B19E39E8}" type="parTrans" cxnId="{C2342E3C-840F-4AB9-ABC7-30E6FC00F95D}">
      <dgm:prSet/>
      <dgm:spPr/>
      <dgm:t>
        <a:bodyPr/>
        <a:lstStyle/>
        <a:p>
          <a:endParaRPr lang="zh-CN" altLang="en-US"/>
        </a:p>
      </dgm:t>
    </dgm:pt>
    <dgm:pt modelId="{51785ABD-FCD9-4DF7-801F-D306E8F4B493}" type="sibTrans" cxnId="{C2342E3C-840F-4AB9-ABC7-30E6FC00F95D}">
      <dgm:prSet/>
      <dgm:spPr/>
      <dgm:t>
        <a:bodyPr/>
        <a:lstStyle/>
        <a:p>
          <a:endParaRPr lang="zh-CN" altLang="en-US"/>
        </a:p>
      </dgm:t>
    </dgm:pt>
    <dgm:pt modelId="{5DC94BDE-E96B-4B6B-AA43-56EB13BAFF14}">
      <dgm:prSet/>
      <dgm:spPr/>
      <dgm:t>
        <a:bodyPr/>
        <a:lstStyle/>
        <a:p>
          <a:r>
            <a:rPr lang="en-US" altLang="zh-CN" dirty="0"/>
            <a:t>MSE of MCEP</a:t>
          </a:r>
          <a:endParaRPr lang="zh-CN" dirty="0"/>
        </a:p>
      </dgm:t>
    </dgm:pt>
    <dgm:pt modelId="{7FCBD495-8F7B-4C40-87C8-ED84C115098D}" type="parTrans" cxnId="{B7237AE1-830E-4313-9C3A-879005DC127B}">
      <dgm:prSet/>
      <dgm:spPr/>
      <dgm:t>
        <a:bodyPr/>
        <a:lstStyle/>
        <a:p>
          <a:endParaRPr lang="zh-CN" altLang="en-US"/>
        </a:p>
      </dgm:t>
    </dgm:pt>
    <dgm:pt modelId="{F4CCDDDA-201E-471D-AAB0-C8A6FD1CA4E3}" type="sibTrans" cxnId="{B7237AE1-830E-4313-9C3A-879005DC127B}">
      <dgm:prSet/>
      <dgm:spPr/>
      <dgm:t>
        <a:bodyPr/>
        <a:lstStyle/>
        <a:p>
          <a:endParaRPr lang="zh-CN" altLang="en-US"/>
        </a:p>
      </dgm:t>
    </dgm:pt>
    <dgm:pt modelId="{0353ADBD-7DC5-43EC-9BD7-BCF58455D769}" type="pres">
      <dgm:prSet presAssocID="{3A33B8CB-4B92-44F8-9D9D-675C3BA649EB}" presName="linear" presStyleCnt="0">
        <dgm:presLayoutVars>
          <dgm:animLvl val="lvl"/>
          <dgm:resizeHandles val="exact"/>
        </dgm:presLayoutVars>
      </dgm:prSet>
      <dgm:spPr/>
    </dgm:pt>
    <dgm:pt modelId="{7E780CB2-BD59-40BA-8F78-D13B0EC1C11E}" type="pres">
      <dgm:prSet presAssocID="{EF7526CB-163A-45B4-AF24-60B002729B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A7E043-0442-4F12-9E87-50DB5E21E907}" type="pres">
      <dgm:prSet presAssocID="{EF7526CB-163A-45B4-AF24-60B002729B0D}" presName="childText" presStyleLbl="revTx" presStyleIdx="0" presStyleCnt="4">
        <dgm:presLayoutVars>
          <dgm:bulletEnabled val="1"/>
        </dgm:presLayoutVars>
      </dgm:prSet>
      <dgm:spPr/>
    </dgm:pt>
    <dgm:pt modelId="{AEE5A694-07D8-42BC-8308-006C50846EF7}" type="pres">
      <dgm:prSet presAssocID="{E2AB0331-9FB3-4DFC-89DC-EA95DDF45B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3AEE4B-6DE8-4244-8757-946243FEC5F8}" type="pres">
      <dgm:prSet presAssocID="{E2AB0331-9FB3-4DFC-89DC-EA95DDF45B75}" presName="childText" presStyleLbl="revTx" presStyleIdx="1" presStyleCnt="4">
        <dgm:presLayoutVars>
          <dgm:bulletEnabled val="1"/>
        </dgm:presLayoutVars>
      </dgm:prSet>
      <dgm:spPr/>
    </dgm:pt>
    <dgm:pt modelId="{15203926-652B-40F7-9E45-813D6A8DC5E7}" type="pres">
      <dgm:prSet presAssocID="{BEF8DC61-2DB4-4A76-A774-5881872B36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EB22AE-D1A5-49E0-9521-A7953C5BE868}" type="pres">
      <dgm:prSet presAssocID="{BEF8DC61-2DB4-4A76-A774-5881872B3676}" presName="childText" presStyleLbl="revTx" presStyleIdx="2" presStyleCnt="4">
        <dgm:presLayoutVars>
          <dgm:bulletEnabled val="1"/>
        </dgm:presLayoutVars>
      </dgm:prSet>
      <dgm:spPr/>
    </dgm:pt>
    <dgm:pt modelId="{88183FA8-13BC-4C80-BB61-33F5AD211EC9}" type="pres">
      <dgm:prSet presAssocID="{ABEB71F1-92BF-41B1-A48F-F493B8ACA8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6E59B5E-D2F8-46AC-BC90-D6FA9C62B525}" type="pres">
      <dgm:prSet presAssocID="{ABEB71F1-92BF-41B1-A48F-F493B8ACA8F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C197A04-8391-4CED-ADAC-05529BDF185C}" type="presOf" srcId="{75437813-6D0D-418C-A5F2-7BB239938413}" destId="{F43AEE4B-6DE8-4244-8757-946243FEC5F8}" srcOrd="0" destOrd="1" presId="urn:microsoft.com/office/officeart/2005/8/layout/vList2"/>
    <dgm:cxn modelId="{3BB05C0E-AE60-48E5-AE23-89ADB57045FE}" type="presOf" srcId="{EF7526CB-163A-45B4-AF24-60B002729B0D}" destId="{7E780CB2-BD59-40BA-8F78-D13B0EC1C11E}" srcOrd="0" destOrd="0" presId="urn:microsoft.com/office/officeart/2005/8/layout/vList2"/>
    <dgm:cxn modelId="{10F68525-883B-4DDE-826D-C1343B83B71F}" type="presOf" srcId="{3A33B8CB-4B92-44F8-9D9D-675C3BA649EB}" destId="{0353ADBD-7DC5-43EC-9BD7-BCF58455D769}" srcOrd="0" destOrd="0" presId="urn:microsoft.com/office/officeart/2005/8/layout/vList2"/>
    <dgm:cxn modelId="{C2342E3C-840F-4AB9-ABC7-30E6FC00F95D}" srcId="{3A33B8CB-4B92-44F8-9D9D-675C3BA649EB}" destId="{ABEB71F1-92BF-41B1-A48F-F493B8ACA8F9}" srcOrd="3" destOrd="0" parTransId="{487F7364-EB78-4BCA-9A50-B123B19E39E8}" sibTransId="{51785ABD-FCD9-4DF7-801F-D306E8F4B493}"/>
    <dgm:cxn modelId="{2F62C062-8041-4AFB-B34D-3C70751EDD22}" srcId="{EF7526CB-163A-45B4-AF24-60B002729B0D}" destId="{C671D127-D877-49B0-B1AE-320A1AB54E42}" srcOrd="1" destOrd="0" parTransId="{8D98671D-1B6B-46A5-90A2-097E9669C94E}" sibTransId="{02198143-E692-4EF0-8E4C-0BC347D47BE1}"/>
    <dgm:cxn modelId="{3F748250-E1DA-495A-9211-4EC796E76A59}" type="presOf" srcId="{BEF8DC61-2DB4-4A76-A774-5881872B3676}" destId="{15203926-652B-40F7-9E45-813D6A8DC5E7}" srcOrd="0" destOrd="0" presId="urn:microsoft.com/office/officeart/2005/8/layout/vList2"/>
    <dgm:cxn modelId="{BD0E277E-1AA3-4B8F-8478-C1D9A05B2E7C}" srcId="{3A33B8CB-4B92-44F8-9D9D-675C3BA649EB}" destId="{EF7526CB-163A-45B4-AF24-60B002729B0D}" srcOrd="0" destOrd="0" parTransId="{DF98A88D-6D8B-4CA1-AB30-A4BBAB201763}" sibTransId="{7DBAC0C8-E9B5-4E65-9BCD-F29CC24BB11B}"/>
    <dgm:cxn modelId="{F70D8E83-0105-45E8-9024-8E3A2E5FCF60}" srcId="{3A33B8CB-4B92-44F8-9D9D-675C3BA649EB}" destId="{BEF8DC61-2DB4-4A76-A774-5881872B3676}" srcOrd="2" destOrd="0" parTransId="{208CE276-8F69-4D0C-BB3F-0B26DDDF6735}" sibTransId="{C8B91E43-67E5-415A-9313-DCB2528DA832}"/>
    <dgm:cxn modelId="{DC11A885-1C5D-4980-86C1-200B5EE43CDF}" type="presOf" srcId="{27A0C818-EB8F-4E11-941E-7D60085F1744}" destId="{AAA7E043-0442-4F12-9E87-50DB5E21E907}" srcOrd="0" destOrd="0" presId="urn:microsoft.com/office/officeart/2005/8/layout/vList2"/>
    <dgm:cxn modelId="{A736C28B-E122-4B35-8AAA-9759245D3DD4}" type="presOf" srcId="{5DC94BDE-E96B-4B6B-AA43-56EB13BAFF14}" destId="{B6E59B5E-D2F8-46AC-BC90-D6FA9C62B525}" srcOrd="0" destOrd="0" presId="urn:microsoft.com/office/officeart/2005/8/layout/vList2"/>
    <dgm:cxn modelId="{C5C74890-1540-4EC5-873E-0E8A385A6F32}" srcId="{E2AB0331-9FB3-4DFC-89DC-EA95DDF45B75}" destId="{75437813-6D0D-418C-A5F2-7BB239938413}" srcOrd="1" destOrd="0" parTransId="{73867CD2-CEDC-479A-9CE6-916DB8C625B9}" sibTransId="{049C0B88-5244-40D4-82B2-27EADD12C39B}"/>
    <dgm:cxn modelId="{9F05BA9B-B250-4812-A6C9-145F94496323}" type="presOf" srcId="{F2DBF2FD-89F5-4EA4-BD3A-9469CDB76642}" destId="{10EB22AE-D1A5-49E0-9521-A7953C5BE868}" srcOrd="0" destOrd="0" presId="urn:microsoft.com/office/officeart/2005/8/layout/vList2"/>
    <dgm:cxn modelId="{78EA1FB1-6F87-4E5E-B21F-0D0D14044F98}" type="presOf" srcId="{76C51239-2175-4F5C-9CE6-0002322AF549}" destId="{F43AEE4B-6DE8-4244-8757-946243FEC5F8}" srcOrd="0" destOrd="0" presId="urn:microsoft.com/office/officeart/2005/8/layout/vList2"/>
    <dgm:cxn modelId="{96B3EDB3-1A74-484E-8681-FE80CE641F6F}" type="presOf" srcId="{C671D127-D877-49B0-B1AE-320A1AB54E42}" destId="{AAA7E043-0442-4F12-9E87-50DB5E21E907}" srcOrd="0" destOrd="1" presId="urn:microsoft.com/office/officeart/2005/8/layout/vList2"/>
    <dgm:cxn modelId="{671E04C4-1B24-4BA2-93B6-DCD377B8461F}" srcId="{3A33B8CB-4B92-44F8-9D9D-675C3BA649EB}" destId="{E2AB0331-9FB3-4DFC-89DC-EA95DDF45B75}" srcOrd="1" destOrd="0" parTransId="{58C7160B-8FCD-418F-932F-F3D9E8B72ED0}" sibTransId="{66F88F69-9C63-41DB-B8A9-D4AE69D5F84C}"/>
    <dgm:cxn modelId="{0240D4D3-4616-4091-BF5D-C4C6CFC86976}" srcId="{BEF8DC61-2DB4-4A76-A774-5881872B3676}" destId="{F2DBF2FD-89F5-4EA4-BD3A-9469CDB76642}" srcOrd="0" destOrd="0" parTransId="{4114E993-326E-4344-A856-14BB694E75E6}" sibTransId="{F22237F3-1C84-4D95-8540-87993A2AD822}"/>
    <dgm:cxn modelId="{B7237AE1-830E-4313-9C3A-879005DC127B}" srcId="{ABEB71F1-92BF-41B1-A48F-F493B8ACA8F9}" destId="{5DC94BDE-E96B-4B6B-AA43-56EB13BAFF14}" srcOrd="0" destOrd="0" parTransId="{7FCBD495-8F7B-4C40-87C8-ED84C115098D}" sibTransId="{F4CCDDDA-201E-471D-AAB0-C8A6FD1CA4E3}"/>
    <dgm:cxn modelId="{0CFBE0E9-62DD-4AE3-A266-15F957FF588E}" srcId="{E2AB0331-9FB3-4DFC-89DC-EA95DDF45B75}" destId="{76C51239-2175-4F5C-9CE6-0002322AF549}" srcOrd="0" destOrd="0" parTransId="{5CE6AE6D-D881-4511-A43B-B4C1D7A90799}" sibTransId="{EB861C4B-4435-4107-9A3B-91363FB7B43A}"/>
    <dgm:cxn modelId="{8799DCF0-1F27-45BD-A358-49060E8A77D8}" type="presOf" srcId="{E2AB0331-9FB3-4DFC-89DC-EA95DDF45B75}" destId="{AEE5A694-07D8-42BC-8308-006C50846EF7}" srcOrd="0" destOrd="0" presId="urn:microsoft.com/office/officeart/2005/8/layout/vList2"/>
    <dgm:cxn modelId="{E464DAF1-2ECE-4272-93CB-592889D399C4}" type="presOf" srcId="{ABEB71F1-92BF-41B1-A48F-F493B8ACA8F9}" destId="{88183FA8-13BC-4C80-BB61-33F5AD211EC9}" srcOrd="0" destOrd="0" presId="urn:microsoft.com/office/officeart/2005/8/layout/vList2"/>
    <dgm:cxn modelId="{962C46F4-81AF-412B-93BB-3F76B135D0F8}" srcId="{EF7526CB-163A-45B4-AF24-60B002729B0D}" destId="{27A0C818-EB8F-4E11-941E-7D60085F1744}" srcOrd="0" destOrd="0" parTransId="{559E741C-07DA-4F47-AF84-F893D113C9BE}" sibTransId="{5F0878F4-1BFA-4882-A6E8-DB9E80E5F872}"/>
    <dgm:cxn modelId="{13141D59-B690-41FF-AEE6-2AFEF4EEE6F5}" type="presParOf" srcId="{0353ADBD-7DC5-43EC-9BD7-BCF58455D769}" destId="{7E780CB2-BD59-40BA-8F78-D13B0EC1C11E}" srcOrd="0" destOrd="0" presId="urn:microsoft.com/office/officeart/2005/8/layout/vList2"/>
    <dgm:cxn modelId="{0013BCCF-E85F-494F-AB5E-80DBC221DC81}" type="presParOf" srcId="{0353ADBD-7DC5-43EC-9BD7-BCF58455D769}" destId="{AAA7E043-0442-4F12-9E87-50DB5E21E907}" srcOrd="1" destOrd="0" presId="urn:microsoft.com/office/officeart/2005/8/layout/vList2"/>
    <dgm:cxn modelId="{378BB041-9A8D-4A79-B069-21D526B66F87}" type="presParOf" srcId="{0353ADBD-7DC5-43EC-9BD7-BCF58455D769}" destId="{AEE5A694-07D8-42BC-8308-006C50846EF7}" srcOrd="2" destOrd="0" presId="urn:microsoft.com/office/officeart/2005/8/layout/vList2"/>
    <dgm:cxn modelId="{E42C36CD-71D2-49E7-A8E8-C856F925F074}" type="presParOf" srcId="{0353ADBD-7DC5-43EC-9BD7-BCF58455D769}" destId="{F43AEE4B-6DE8-4244-8757-946243FEC5F8}" srcOrd="3" destOrd="0" presId="urn:microsoft.com/office/officeart/2005/8/layout/vList2"/>
    <dgm:cxn modelId="{C5465D3D-5935-4D64-BB75-4C79DC3EF2F4}" type="presParOf" srcId="{0353ADBD-7DC5-43EC-9BD7-BCF58455D769}" destId="{15203926-652B-40F7-9E45-813D6A8DC5E7}" srcOrd="4" destOrd="0" presId="urn:microsoft.com/office/officeart/2005/8/layout/vList2"/>
    <dgm:cxn modelId="{32A65CE2-D5EB-4980-8840-448AF608C0EF}" type="presParOf" srcId="{0353ADBD-7DC5-43EC-9BD7-BCF58455D769}" destId="{10EB22AE-D1A5-49E0-9521-A7953C5BE868}" srcOrd="5" destOrd="0" presId="urn:microsoft.com/office/officeart/2005/8/layout/vList2"/>
    <dgm:cxn modelId="{33DF0DBE-CE5C-4539-83B8-491A043FB85F}" type="presParOf" srcId="{0353ADBD-7DC5-43EC-9BD7-BCF58455D769}" destId="{88183FA8-13BC-4C80-BB61-33F5AD211EC9}" srcOrd="6" destOrd="0" presId="urn:microsoft.com/office/officeart/2005/8/layout/vList2"/>
    <dgm:cxn modelId="{04B5EBC9-C20F-4D31-ABB7-FDF81B494539}" type="presParOf" srcId="{0353ADBD-7DC5-43EC-9BD7-BCF58455D769}" destId="{B6E59B5E-D2F8-46AC-BC90-D6FA9C62B5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80CB2-BD59-40BA-8F78-D13B0EC1C11E}">
      <dsp:nvSpPr>
        <dsp:cNvPr id="0" name=""/>
        <dsp:cNvSpPr/>
      </dsp:nvSpPr>
      <dsp:spPr>
        <a:xfrm>
          <a:off x="0" y="101120"/>
          <a:ext cx="11436300" cy="608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solidFill>
                <a:schemeClr val="bg1"/>
              </a:solidFill>
            </a:rPr>
            <a:t>Task: Singing voice conversion (any to one)</a:t>
          </a:r>
          <a:endParaRPr lang="zh-CN" sz="2600" kern="1200" dirty="0">
            <a:solidFill>
              <a:schemeClr val="bg1"/>
            </a:solidFill>
          </a:endParaRPr>
        </a:p>
      </dsp:txBody>
      <dsp:txXfrm>
        <a:off x="29700" y="130820"/>
        <a:ext cx="11376900" cy="549000"/>
      </dsp:txXfrm>
    </dsp:sp>
    <dsp:sp modelId="{AAA7E043-0442-4F12-9E87-50DB5E21E907}">
      <dsp:nvSpPr>
        <dsp:cNvPr id="0" name=""/>
        <dsp:cNvSpPr/>
      </dsp:nvSpPr>
      <dsp:spPr>
        <a:xfrm>
          <a:off x="0" y="709520"/>
          <a:ext cx="114363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b="1" kern="1200" dirty="0"/>
            <a:t>Singing voice conversion (SVC) </a:t>
          </a:r>
          <a:r>
            <a:rPr lang="en-US" altLang="zh-CN" sz="2000" kern="1200" dirty="0"/>
            <a:t>is a technology aiming to </a:t>
          </a:r>
          <a:r>
            <a:rPr lang="en-US" altLang="zh-CN" sz="2000" b="1" kern="1200" dirty="0">
              <a:solidFill>
                <a:srgbClr val="FF0000"/>
              </a:solidFill>
            </a:rPr>
            <a:t>convert the timbre </a:t>
          </a:r>
          <a:r>
            <a:rPr lang="zh-CN" altLang="en-US" sz="2000" b="1" kern="1200" dirty="0">
              <a:solidFill>
                <a:srgbClr val="FF0000"/>
              </a:solidFill>
            </a:rPr>
            <a:t>（音色）</a:t>
          </a:r>
          <a:r>
            <a:rPr lang="en-US" altLang="zh-CN" sz="2000" kern="1200" dirty="0"/>
            <a:t> of a song </a:t>
          </a:r>
          <a:r>
            <a:rPr lang="en-US" altLang="zh-CN" sz="2000" b="1" kern="1200" dirty="0">
              <a:solidFill>
                <a:srgbClr val="FF0000"/>
              </a:solidFill>
            </a:rPr>
            <a:t>without changing the content and melody</a:t>
          </a:r>
          <a:r>
            <a:rPr lang="en-US" altLang="zh-CN" sz="2000" b="1" kern="1200" dirty="0">
              <a:solidFill>
                <a:schemeClr val="tx1"/>
              </a:solidFill>
            </a:rPr>
            <a:t>.</a:t>
          </a:r>
          <a:endParaRPr lang="zh-CN" sz="20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“Any to one”: </a:t>
          </a:r>
          <a:r>
            <a:rPr lang="en-US" sz="2000" b="0" i="0" kern="1200" dirty="0"/>
            <a:t>Convert the timbre of any singer </a:t>
          </a:r>
          <a:r>
            <a:rPr lang="en-US" sz="2000" b="1" i="0" kern="1200" dirty="0"/>
            <a:t>to a specific target singer</a:t>
          </a:r>
          <a:r>
            <a:rPr lang="en-US" sz="2000" b="0" i="0" kern="1200" dirty="0"/>
            <a:t>.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Typically a SVC system requires a generative model</a:t>
          </a:r>
          <a:endParaRPr lang="zh-CN" sz="2000" kern="1200" dirty="0"/>
        </a:p>
      </dsp:txBody>
      <dsp:txXfrm>
        <a:off x="0" y="709520"/>
        <a:ext cx="11436300" cy="1291680"/>
      </dsp:txXfrm>
    </dsp:sp>
    <dsp:sp modelId="{AEE5A694-07D8-42BC-8308-006C50846EF7}">
      <dsp:nvSpPr>
        <dsp:cNvPr id="0" name=""/>
        <dsp:cNvSpPr/>
      </dsp:nvSpPr>
      <dsp:spPr>
        <a:xfrm>
          <a:off x="0" y="2001200"/>
          <a:ext cx="11436300" cy="6084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Diffusion model</a:t>
          </a:r>
          <a:endParaRPr lang="zh-CN" sz="2600" kern="1200" dirty="0"/>
        </a:p>
      </dsp:txBody>
      <dsp:txXfrm>
        <a:off x="29700" y="2030900"/>
        <a:ext cx="11376900" cy="549000"/>
      </dsp:txXfrm>
    </dsp:sp>
    <dsp:sp modelId="{F43AEE4B-6DE8-4244-8757-946243FEC5F8}">
      <dsp:nvSpPr>
        <dsp:cNvPr id="0" name=""/>
        <dsp:cNvSpPr/>
      </dsp:nvSpPr>
      <dsp:spPr>
        <a:xfrm>
          <a:off x="0" y="2609600"/>
          <a:ext cx="11436300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One of the most promising and powerful generative models</a:t>
          </a:r>
          <a:endParaRPr 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State-of-the-art performance in natural images or video generation</a:t>
          </a:r>
          <a:endParaRPr lang="zh-CN" sz="2000" kern="1200" dirty="0"/>
        </a:p>
      </dsp:txBody>
      <dsp:txXfrm>
        <a:off x="0" y="2609600"/>
        <a:ext cx="11436300" cy="659295"/>
      </dsp:txXfrm>
    </dsp:sp>
    <dsp:sp modelId="{15203926-652B-40F7-9E45-813D6A8DC5E7}">
      <dsp:nvSpPr>
        <dsp:cNvPr id="0" name=""/>
        <dsp:cNvSpPr/>
      </dsp:nvSpPr>
      <dsp:spPr>
        <a:xfrm>
          <a:off x="0" y="3268895"/>
          <a:ext cx="11436300" cy="6084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Diffusion model in audio signal processing</a:t>
          </a:r>
          <a:endParaRPr lang="zh-CN" sz="2600" kern="1200" dirty="0"/>
        </a:p>
      </dsp:txBody>
      <dsp:txXfrm>
        <a:off x="29700" y="3298595"/>
        <a:ext cx="11376900" cy="549000"/>
      </dsp:txXfrm>
    </dsp:sp>
    <dsp:sp modelId="{10EB22AE-D1A5-49E0-9521-A7953C5BE868}">
      <dsp:nvSpPr>
        <dsp:cNvPr id="0" name=""/>
        <dsp:cNvSpPr/>
      </dsp:nvSpPr>
      <dsp:spPr>
        <a:xfrm>
          <a:off x="0" y="3877295"/>
          <a:ext cx="11436300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Achieving success in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text-to-speech synthesis (Natural Speech2)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audio editing (Audit)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singing voice synthesis (</a:t>
          </a:r>
          <a:r>
            <a:rPr lang="en-US" altLang="zh-CN" sz="2000" kern="1200" dirty="0" err="1"/>
            <a:t>DiffSinger</a:t>
          </a:r>
          <a:r>
            <a:rPr lang="en-US" altLang="zh-CN" sz="2000" kern="1200" dirty="0"/>
            <a:t>)</a:t>
          </a:r>
          <a:endParaRPr lang="zh-C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singing voice conversion (</a:t>
          </a:r>
          <a:r>
            <a:rPr lang="en-US" altLang="zh-CN" sz="2000" kern="1200" dirty="0" err="1"/>
            <a:t>DiffSVC</a:t>
          </a:r>
          <a:r>
            <a:rPr lang="en-US" altLang="zh-CN" sz="2000" kern="1200" dirty="0"/>
            <a:t>)</a:t>
          </a:r>
          <a:endParaRPr lang="zh-CN" sz="2000" kern="1200" dirty="0"/>
        </a:p>
      </dsp:txBody>
      <dsp:txXfrm>
        <a:off x="0" y="3877295"/>
        <a:ext cx="11436300" cy="1614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80CB2-BD59-40BA-8F78-D13B0EC1C11E}">
      <dsp:nvSpPr>
        <dsp:cNvPr id="0" name=""/>
        <dsp:cNvSpPr/>
      </dsp:nvSpPr>
      <dsp:spPr>
        <a:xfrm>
          <a:off x="0" y="43966"/>
          <a:ext cx="11436300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>
              <a:solidFill>
                <a:schemeClr val="bg1"/>
              </a:solidFill>
            </a:rPr>
            <a:t>Target Singer &amp; Source Singer</a:t>
          </a:r>
          <a:endParaRPr lang="zh-CN" sz="2900" kern="1200" dirty="0">
            <a:solidFill>
              <a:schemeClr val="bg1"/>
            </a:solidFill>
          </a:endParaRPr>
        </a:p>
      </dsp:txBody>
      <dsp:txXfrm>
        <a:off x="33127" y="77093"/>
        <a:ext cx="11370046" cy="612346"/>
      </dsp:txXfrm>
    </dsp:sp>
    <dsp:sp modelId="{AAA7E043-0442-4F12-9E87-50DB5E21E907}">
      <dsp:nvSpPr>
        <dsp:cNvPr id="0" name=""/>
        <dsp:cNvSpPr/>
      </dsp:nvSpPr>
      <dsp:spPr>
        <a:xfrm>
          <a:off x="0" y="722566"/>
          <a:ext cx="11436300" cy="75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b="0" kern="1200" dirty="0"/>
            <a:t>Target Singer: the only one singer in </a:t>
          </a:r>
          <a:r>
            <a:rPr lang="en-US" altLang="zh-CN" sz="2300" b="0" kern="1200" dirty="0" err="1"/>
            <a:t>Opencpop</a:t>
          </a:r>
          <a:r>
            <a:rPr lang="en-US" altLang="zh-CN" sz="2300" b="0" kern="1200" dirty="0"/>
            <a:t> dataset</a:t>
          </a:r>
          <a:endParaRPr lang="zh-CN" sz="2300" b="0" kern="1200" dirty="0">
            <a:solidFill>
              <a:schemeClr val="tx1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Source Singer: 20 singers in M4Singer dataset</a:t>
          </a:r>
          <a:endParaRPr lang="zh-CN" sz="2300" b="0" kern="1200" dirty="0"/>
        </a:p>
      </dsp:txBody>
      <dsp:txXfrm>
        <a:off x="0" y="722566"/>
        <a:ext cx="11436300" cy="750375"/>
      </dsp:txXfrm>
    </dsp:sp>
    <dsp:sp modelId="{AEE5A694-07D8-42BC-8308-006C50846EF7}">
      <dsp:nvSpPr>
        <dsp:cNvPr id="0" name=""/>
        <dsp:cNvSpPr/>
      </dsp:nvSpPr>
      <dsp:spPr>
        <a:xfrm>
          <a:off x="0" y="1472941"/>
          <a:ext cx="11436300" cy="67860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Training &amp; Validation set: </a:t>
          </a:r>
          <a:r>
            <a:rPr lang="en-US" sz="2900" b="0" i="0" kern="1200" dirty="0" err="1"/>
            <a:t>Opencpop</a:t>
          </a:r>
          <a:endParaRPr lang="zh-CN" sz="2900" kern="1200" dirty="0"/>
        </a:p>
      </dsp:txBody>
      <dsp:txXfrm>
        <a:off x="33127" y="1506068"/>
        <a:ext cx="11370046" cy="612346"/>
      </dsp:txXfrm>
    </dsp:sp>
    <dsp:sp modelId="{F43AEE4B-6DE8-4244-8757-946243FEC5F8}">
      <dsp:nvSpPr>
        <dsp:cNvPr id="0" name=""/>
        <dsp:cNvSpPr/>
      </dsp:nvSpPr>
      <dsp:spPr>
        <a:xfrm>
          <a:off x="0" y="2151541"/>
          <a:ext cx="11436300" cy="750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Training: 3550 music segments</a:t>
          </a:r>
          <a:endParaRPr lang="zh-C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Validation: 206 music segments</a:t>
          </a:r>
          <a:endParaRPr lang="zh-CN" sz="2300" kern="1200" dirty="0"/>
        </a:p>
      </dsp:txBody>
      <dsp:txXfrm>
        <a:off x="0" y="2151541"/>
        <a:ext cx="11436300" cy="750375"/>
      </dsp:txXfrm>
    </dsp:sp>
    <dsp:sp modelId="{15203926-652B-40F7-9E45-813D6A8DC5E7}">
      <dsp:nvSpPr>
        <dsp:cNvPr id="0" name=""/>
        <dsp:cNvSpPr/>
      </dsp:nvSpPr>
      <dsp:spPr>
        <a:xfrm>
          <a:off x="0" y="2901916"/>
          <a:ext cx="11436300" cy="6786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Testing set: M4Singer</a:t>
          </a:r>
          <a:endParaRPr lang="zh-CN" sz="2900" kern="1200" dirty="0"/>
        </a:p>
      </dsp:txBody>
      <dsp:txXfrm>
        <a:off x="33127" y="2935043"/>
        <a:ext cx="11370046" cy="612346"/>
      </dsp:txXfrm>
    </dsp:sp>
    <dsp:sp modelId="{10EB22AE-D1A5-49E0-9521-A7953C5BE868}">
      <dsp:nvSpPr>
        <dsp:cNvPr id="0" name=""/>
        <dsp:cNvSpPr/>
      </dsp:nvSpPr>
      <dsp:spPr>
        <a:xfrm>
          <a:off x="0" y="3580517"/>
          <a:ext cx="11436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20 × 5 = 100 music segments </a:t>
          </a:r>
          <a:endParaRPr lang="zh-CN" sz="2300" kern="1200" dirty="0"/>
        </a:p>
      </dsp:txBody>
      <dsp:txXfrm>
        <a:off x="0" y="3580517"/>
        <a:ext cx="11436300" cy="480240"/>
      </dsp:txXfrm>
    </dsp:sp>
    <dsp:sp modelId="{88183FA8-13BC-4C80-BB61-33F5AD211EC9}">
      <dsp:nvSpPr>
        <dsp:cNvPr id="0" name=""/>
        <dsp:cNvSpPr/>
      </dsp:nvSpPr>
      <dsp:spPr>
        <a:xfrm>
          <a:off x="0" y="4060757"/>
          <a:ext cx="11436300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Metric</a:t>
          </a:r>
          <a:endParaRPr lang="zh-CN" sz="2900" kern="1200" dirty="0"/>
        </a:p>
      </dsp:txBody>
      <dsp:txXfrm>
        <a:off x="33127" y="4093884"/>
        <a:ext cx="11370046" cy="612346"/>
      </dsp:txXfrm>
    </dsp:sp>
    <dsp:sp modelId="{B6E59B5E-D2F8-46AC-BC90-D6FA9C62B525}">
      <dsp:nvSpPr>
        <dsp:cNvPr id="0" name=""/>
        <dsp:cNvSpPr/>
      </dsp:nvSpPr>
      <dsp:spPr>
        <a:xfrm>
          <a:off x="0" y="4739357"/>
          <a:ext cx="11436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0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300" kern="1200" dirty="0"/>
            <a:t>MSE of MCEP</a:t>
          </a:r>
          <a:endParaRPr lang="zh-CN" sz="2300" kern="1200" dirty="0"/>
        </a:p>
      </dsp:txBody>
      <dsp:txXfrm>
        <a:off x="0" y="4739357"/>
        <a:ext cx="114363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talk about how we finish the final project.</a:t>
            </a:r>
            <a:endParaRPr dirty="0"/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task 2, we can see  data preprocessing, Domain knowledge, and data augmentation can greatly </a:t>
            </a:r>
            <a:r>
              <a:rPr lang="en-US" altLang="zh-CN" sz="2800" dirty="0"/>
              <a:t>improvement to the F1-score. By combining these methods, we obtain the best ML model, with F1-score = 0.864 in CV-5. Also, using DL method push the F1-score to be even better, with highest CV-5 F1-score reach 0.891.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1743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task 2, we can see  data preprocessing, Domain knowledge, and data augmentation can greatly </a:t>
            </a:r>
            <a:r>
              <a:rPr lang="en-US" altLang="zh-CN" sz="2800" dirty="0"/>
              <a:t>improvement to the F1-score. By combining these methods, we obtain the best ML model, with F1-score = 0.864 in CV-5. Also, using DL method push the F1-score to be even better, with highest CV-5 F1-score reach 0.891.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8480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a20ff9962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a20ff9962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That’s all of the presentation of our group, thanks for listening. Now we are welcome to questions.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 the final project, we try to focus on the take called singing voice conversion, which is a technique try to convert the timbre of a song without changing the content or melody; specifically, we focus on “any to one” SVC, convert the timbre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our project, we can see Our model outperform any single classifier and very robust in 5-CV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05703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our project, we can see Our model outperform any single classifier and very robust in 5-CV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1339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710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 dirty="0">
                <a:solidFill>
                  <a:srgbClr val="9E9E9E"/>
                </a:solidFill>
              </a:rPr>
              <a:t>In the task 2, the text will </a:t>
            </a:r>
            <a:endParaRPr lang="en-US" altLang="zh-CN" sz="1200" dirty="0"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lang="en-US" sz="1200" dirty="0">
              <a:solidFill>
                <a:srgbClr val="9E9E9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To deal with missing values, we replace the unknown in ‘marital’ with ‘married’ and unknown in ‘education’ with ‘</a:t>
            </a:r>
            <a:r>
              <a:rPr lang="en-US" sz="1200" dirty="0" err="1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high.school</a:t>
            </a: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’, while other missing values are keep as unknown in other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lang="en-US" sz="1200" dirty="0">
              <a:solidFill>
                <a:srgbClr val="9E9E9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For the categorical data, we used </a:t>
            </a:r>
            <a:r>
              <a:rPr lang="en-US" sz="1200" dirty="0" err="1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LabelEncoder</a:t>
            </a: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 to encode ‘marital’ and ‘job’, using </a:t>
            </a:r>
            <a:r>
              <a:rPr lang="en-US" sz="1200" dirty="0" err="1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OneHotEncoder</a:t>
            </a: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 to encode ‘month’, and using </a:t>
            </a:r>
            <a:r>
              <a:rPr lang="en-US" sz="1200" dirty="0" err="1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OrdinalEncoder</a:t>
            </a: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 to encode other features;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lang="en-US" sz="1200" dirty="0">
              <a:solidFill>
                <a:srgbClr val="9E9E9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For numerical data, we replace 999 in </a:t>
            </a:r>
            <a:r>
              <a:rPr lang="en-US" sz="1200" dirty="0" err="1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pdays</a:t>
            </a: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 with -30 and using </a:t>
            </a:r>
            <a:r>
              <a:rPr lang="en-US" sz="1200" dirty="0" err="1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standardScaler</a:t>
            </a:r>
            <a:r>
              <a:rPr lang="en-US" sz="1200" dirty="0">
                <a:solidFill>
                  <a:srgbClr val="9E9E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 to normalize the data.</a:t>
            </a:r>
            <a:endParaRPr dirty="0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>
              <a:solidFill>
                <a:srgbClr val="9E9E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task 2, we can see  data preprocessing, Domain knowledge, and data augmentation can greatly </a:t>
            </a:r>
            <a:r>
              <a:rPr lang="en-US" altLang="zh-CN" sz="2800" dirty="0"/>
              <a:t>improvement to the F1-score. By combining these methods, we obtain the best ML model, with F1-score = 0.864 in CV-5. Also, using DL method push the F1-score to be even better, with highest CV-5 F1-score reach 0.891.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7823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task 2, we can see  data preprocessing, Domain knowledge, and data augmentation can greatly </a:t>
            </a:r>
            <a:r>
              <a:rPr lang="en-US" altLang="zh-CN" sz="2800" dirty="0"/>
              <a:t>improvement to the F1-score. By combining these methods, we obtain the best ML model, with F1-score = 0.864 in CV-5. Also, using DL method push the F1-score to be even better, with highest CV-5 F1-score reach 0.891.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79856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Here is the result of task 2, we can see  data preprocessing, Domain knowledge, and data augmentation can greatly </a:t>
            </a:r>
            <a:r>
              <a:rPr lang="en-US" altLang="zh-CN" sz="2800" dirty="0"/>
              <a:t>improvement to the F1-score. By combining these methods, we obtain the best ML model, with F1-score = 0.864 in CV-5. Also, using DL method push the F1-score to be even better, with highest CV-5 F1-score reach 0.891.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2594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0ff99620_0_148"/>
          <p:cNvSpPr txBox="1">
            <a:spLocks noGrp="1"/>
          </p:cNvSpPr>
          <p:nvPr>
            <p:ph type="title"/>
          </p:nvPr>
        </p:nvSpPr>
        <p:spPr>
          <a:xfrm>
            <a:off x="2337400" y="4393258"/>
            <a:ext cx="7517100" cy="3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g1a20ff99620_0_148"/>
          <p:cNvSpPr txBox="1">
            <a:spLocks noGrp="1"/>
          </p:cNvSpPr>
          <p:nvPr>
            <p:ph type="subTitle" idx="1"/>
          </p:nvPr>
        </p:nvSpPr>
        <p:spPr>
          <a:xfrm>
            <a:off x="1839400" y="2271517"/>
            <a:ext cx="8513100" cy="196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Title and three colums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5"/>
          <p:cNvSpPr txBox="1">
            <a:spLocks noGrp="1"/>
          </p:cNvSpPr>
          <p:nvPr>
            <p:ph type="title"/>
          </p:nvPr>
        </p:nvSpPr>
        <p:spPr>
          <a:xfrm>
            <a:off x="1173200" y="3534875"/>
            <a:ext cx="2900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subTitle" idx="1"/>
          </p:nvPr>
        </p:nvSpPr>
        <p:spPr>
          <a:xfrm>
            <a:off x="1173200" y="4084828"/>
            <a:ext cx="2900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title" idx="2"/>
          </p:nvPr>
        </p:nvSpPr>
        <p:spPr>
          <a:xfrm>
            <a:off x="4645800" y="3534875"/>
            <a:ext cx="2900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subTitle" idx="3"/>
          </p:nvPr>
        </p:nvSpPr>
        <p:spPr>
          <a:xfrm>
            <a:off x="4645800" y="4084828"/>
            <a:ext cx="2900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title" idx="4"/>
          </p:nvPr>
        </p:nvSpPr>
        <p:spPr>
          <a:xfrm>
            <a:off x="8118400" y="3534875"/>
            <a:ext cx="2900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subTitle" idx="5"/>
          </p:nvPr>
        </p:nvSpPr>
        <p:spPr>
          <a:xfrm>
            <a:off x="8118400" y="4084828"/>
            <a:ext cx="2900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7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Title and three colums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>
            <a:spLocks noGrp="1"/>
          </p:cNvSpPr>
          <p:nvPr>
            <p:ph type="title"/>
          </p:nvPr>
        </p:nvSpPr>
        <p:spPr>
          <a:xfrm>
            <a:off x="1110867" y="1927800"/>
            <a:ext cx="3179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33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subTitle" idx="1"/>
          </p:nvPr>
        </p:nvSpPr>
        <p:spPr>
          <a:xfrm>
            <a:off x="1250267" y="4840700"/>
            <a:ext cx="2900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title" idx="2"/>
          </p:nvPr>
        </p:nvSpPr>
        <p:spPr>
          <a:xfrm>
            <a:off x="4506500" y="1927800"/>
            <a:ext cx="3179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33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3"/>
          </p:nvPr>
        </p:nvSpPr>
        <p:spPr>
          <a:xfrm>
            <a:off x="4645900" y="4840700"/>
            <a:ext cx="2900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title" idx="4"/>
          </p:nvPr>
        </p:nvSpPr>
        <p:spPr>
          <a:xfrm>
            <a:off x="7902133" y="1927800"/>
            <a:ext cx="3179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33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ubTitle" idx="5"/>
          </p:nvPr>
        </p:nvSpPr>
        <p:spPr>
          <a:xfrm>
            <a:off x="8041533" y="4840700"/>
            <a:ext cx="2900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7364F49-DD4C-DF5A-EDDA-95E7FEE5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042987"/>
            <a:ext cx="1032510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674A04C-D67A-492D-7D8E-617EBD7B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" y="534441"/>
            <a:ext cx="10909716" cy="5282373"/>
          </a:xfrm>
          <a:prstGeom prst="rect">
            <a:avLst/>
          </a:prstGeom>
        </p:spPr>
      </p:pic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Results: </a:t>
            </a:r>
            <a:r>
              <a:rPr lang="en-US" sz="3334" dirty="0" err="1">
                <a:latin typeface="Poppins"/>
                <a:ea typeface="Poppins"/>
                <a:cs typeface="Poppins"/>
                <a:sym typeface="Poppins"/>
              </a:rPr>
              <a:t>WaveNet</a:t>
            </a: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 vs Transformer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9CE73-30BB-3261-C246-4CFB66AE4D9C}"/>
              </a:ext>
            </a:extLst>
          </p:cNvPr>
          <p:cNvSpPr/>
          <p:nvPr/>
        </p:nvSpPr>
        <p:spPr>
          <a:xfrm>
            <a:off x="1039906" y="2358998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4CDAF-C8B7-7C14-EB69-C0F9540C7A52}"/>
              </a:ext>
            </a:extLst>
          </p:cNvPr>
          <p:cNvSpPr txBox="1"/>
          <p:nvPr/>
        </p:nvSpPr>
        <p:spPr>
          <a:xfrm>
            <a:off x="230479" y="5816814"/>
            <a:ext cx="841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Uniformly better in using </a:t>
            </a:r>
            <a:r>
              <a:rPr lang="en-US" altLang="zh-CN" sz="1600" b="1" dirty="0" err="1"/>
              <a:t>WaveNet</a:t>
            </a:r>
            <a:r>
              <a:rPr lang="en-US" altLang="zh-CN" sz="1600" b="1" dirty="0"/>
              <a:t>, which is design for dealing with audio signals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FF21B-3468-0B70-61D6-43BF9F338D71}"/>
              </a:ext>
            </a:extLst>
          </p:cNvPr>
          <p:cNvSpPr/>
          <p:nvPr/>
        </p:nvSpPr>
        <p:spPr>
          <a:xfrm>
            <a:off x="1039906" y="2750881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91152-3028-7DC5-B7F0-E426D459B655}"/>
              </a:ext>
            </a:extLst>
          </p:cNvPr>
          <p:cNvSpPr/>
          <p:nvPr/>
        </p:nvSpPr>
        <p:spPr>
          <a:xfrm>
            <a:off x="1053994" y="3948306"/>
            <a:ext cx="9989244" cy="3688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2B5EB-0434-E69D-67D8-55E4E9A53004}"/>
              </a:ext>
            </a:extLst>
          </p:cNvPr>
          <p:cNvSpPr/>
          <p:nvPr/>
        </p:nvSpPr>
        <p:spPr>
          <a:xfrm>
            <a:off x="1053994" y="4332505"/>
            <a:ext cx="9989244" cy="3688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4CDAF-C8B7-7C14-EB69-C0F9540C7A52}"/>
              </a:ext>
            </a:extLst>
          </p:cNvPr>
          <p:cNvSpPr txBox="1"/>
          <p:nvPr/>
        </p:nvSpPr>
        <p:spPr>
          <a:xfrm>
            <a:off x="357140" y="760231"/>
            <a:ext cx="108563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we proposed a </a:t>
            </a:r>
            <a:r>
              <a:rPr lang="en-US" altLang="zh-CN" sz="2000" b="1" dirty="0"/>
              <a:t>new application framework for diffusion models in SVC</a:t>
            </a:r>
            <a:r>
              <a:rPr lang="en-US" altLang="zh-CN" sz="2000" dirty="0"/>
              <a:t>, which utilize it to </a:t>
            </a:r>
            <a:r>
              <a:rPr lang="en-US" altLang="zh-CN" sz="2000" b="1" dirty="0"/>
              <a:t>refine the initial predicted MCEP </a:t>
            </a:r>
            <a:r>
              <a:rPr lang="en-US" altLang="zh-CN" sz="2000" dirty="0"/>
              <a:t>of a deterministic model, rather than predicting it from scratch.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Our proposed framework </a:t>
            </a:r>
            <a:r>
              <a:rPr lang="en-US" altLang="zh-CN" sz="2000" b="1" dirty="0"/>
              <a:t>outperforms</a:t>
            </a:r>
            <a:r>
              <a:rPr lang="en-US" altLang="zh-CN" sz="2000" dirty="0"/>
              <a:t> any diffusion model with the classical framework, in the </a:t>
            </a:r>
            <a:r>
              <a:rPr lang="en-US" altLang="zh-CN" sz="2000" b="1" dirty="0"/>
              <a:t>quality of MCEP feature generation </a:t>
            </a:r>
            <a:r>
              <a:rPr lang="en-US" altLang="zh-CN" sz="2000" dirty="0"/>
              <a:t>and </a:t>
            </a:r>
            <a:r>
              <a:rPr lang="en-US" altLang="zh-CN" sz="2000" b="1" dirty="0"/>
              <a:t>training efficiency</a:t>
            </a:r>
            <a:r>
              <a:rPr lang="en-US" altLang="zh-CN" sz="20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  <p:sp>
        <p:nvSpPr>
          <p:cNvPr id="2" name="Google Shape;559;p28">
            <a:extLst>
              <a:ext uri="{FF2B5EF4-FFF2-40B4-BE49-F238E27FC236}">
                <a16:creationId xmlns:a16="http://schemas.microsoft.com/office/drawing/2014/main" id="{F11EFC12-D3AF-D28B-0CC4-18B96B52DBE5}"/>
              </a:ext>
            </a:extLst>
          </p:cNvPr>
          <p:cNvSpPr txBox="1">
            <a:spLocks/>
          </p:cNvSpPr>
          <p:nvPr/>
        </p:nvSpPr>
        <p:spPr>
          <a:xfrm>
            <a:off x="270400" y="3207377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Times"/>
              <a:buNone/>
            </a:pP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Limitations and future work</a:t>
            </a:r>
            <a:endParaRPr lang="en-US" sz="1400"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27AA71-A6DD-DC38-7CC8-7EEBE002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60732"/>
              </p:ext>
            </p:extLst>
          </p:nvPr>
        </p:nvGraphicFramePr>
        <p:xfrm>
          <a:off x="1466881" y="3970877"/>
          <a:ext cx="8636854" cy="2529815"/>
        </p:xfrm>
        <a:graphic>
          <a:graphicData uri="http://schemas.openxmlformats.org/drawingml/2006/table">
            <a:tbl>
              <a:tblPr firstRow="1" bandRow="1">
                <a:tableStyleId>{D943F79E-4129-4FCE-BD4C-5E1361BC69D4}</a:tableStyleId>
              </a:tblPr>
              <a:tblGrid>
                <a:gridCol w="4318427">
                  <a:extLst>
                    <a:ext uri="{9D8B030D-6E8A-4147-A177-3AD203B41FA5}">
                      <a16:colId xmlns:a16="http://schemas.microsoft.com/office/drawing/2014/main" val="1305977274"/>
                    </a:ext>
                  </a:extLst>
                </a:gridCol>
                <a:gridCol w="4318427">
                  <a:extLst>
                    <a:ext uri="{9D8B030D-6E8A-4147-A177-3AD203B41FA5}">
                      <a16:colId xmlns:a16="http://schemas.microsoft.com/office/drawing/2014/main" val="1020311006"/>
                    </a:ext>
                  </a:extLst>
                </a:gridCol>
              </a:tblGrid>
              <a:tr h="505963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Limitations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Future work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477781"/>
                  </a:ext>
                </a:extLst>
              </a:tr>
              <a:tr h="50596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Using MCEP as target acoustic feature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Using Mel-spectrogram or others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518143"/>
                  </a:ext>
                </a:extLst>
              </a:tr>
              <a:tr h="50596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Using VQ-VAE pre-trained on Natural images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Using VQ-VAE pre-trained on acoustic feature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344586"/>
                  </a:ext>
                </a:extLst>
              </a:tr>
              <a:tr h="50596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without exploring models like </a:t>
                      </a:r>
                      <a:r>
                        <a:rPr lang="en-US" altLang="zh-CN" dirty="0" err="1"/>
                        <a:t>UNet</a:t>
                      </a:r>
                      <a:r>
                        <a:rPr lang="en-US" altLang="zh-CN" dirty="0"/>
                        <a:t> or </a:t>
                      </a:r>
                      <a:r>
                        <a:rPr lang="en-US" altLang="zh-CN" dirty="0" err="1"/>
                        <a:t>ViT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Try in the future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707246"/>
                  </a:ext>
                </a:extLst>
              </a:tr>
              <a:tr h="50596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Lacking subjective metric for the result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Complete in the future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18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0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a20ff99620_0_3"/>
          <p:cNvSpPr/>
          <p:nvPr/>
        </p:nvSpPr>
        <p:spPr>
          <a:xfrm>
            <a:off x="783700" y="675600"/>
            <a:ext cx="10596000" cy="489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1a20ff99620_0_3"/>
          <p:cNvSpPr txBox="1">
            <a:spLocks noGrp="1"/>
          </p:cNvSpPr>
          <p:nvPr>
            <p:ph type="subTitle" idx="1"/>
          </p:nvPr>
        </p:nvSpPr>
        <p:spPr>
          <a:xfrm>
            <a:off x="1686167" y="2052483"/>
            <a:ext cx="8513100" cy="1968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500" b="1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55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55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272"/>
              <a:buFont typeface="Arial"/>
              <a:buNone/>
            </a:pPr>
            <a:r>
              <a:rPr lang="en-US" sz="5500" b="1">
                <a:latin typeface="Poppins"/>
                <a:ea typeface="Poppins"/>
                <a:cs typeface="Poppins"/>
                <a:sym typeface="Poppins"/>
              </a:rPr>
              <a:t>Q &amp; A</a:t>
            </a:r>
            <a:endParaRPr sz="55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altLang="zh-CN" sz="3334" dirty="0">
                <a:latin typeface="Poppins"/>
                <a:ea typeface="Poppins"/>
                <a:cs typeface="Poppins"/>
                <a:sym typeface="Poppins"/>
              </a:rPr>
              <a:t>Background: Task &amp; Related work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D37329E-8CB4-698F-6852-609E97D65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216171"/>
              </p:ext>
            </p:extLst>
          </p:nvPr>
        </p:nvGraphicFramePr>
        <p:xfrm>
          <a:off x="377850" y="945136"/>
          <a:ext cx="11436300" cy="559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altLang="zh-CN" sz="3334" dirty="0">
                <a:latin typeface="Poppins"/>
                <a:ea typeface="Poppins"/>
                <a:cs typeface="Poppins"/>
                <a:sym typeface="Poppins"/>
              </a:rPr>
              <a:t>Background: Motivation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F4D663-4EB4-765C-228B-FED4DD4E19F6}"/>
              </a:ext>
            </a:extLst>
          </p:cNvPr>
          <p:cNvSpPr/>
          <p:nvPr/>
        </p:nvSpPr>
        <p:spPr>
          <a:xfrm>
            <a:off x="5822690" y="2126290"/>
            <a:ext cx="1336409" cy="6067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40D06D-E91C-7E1F-A4F9-98867256C9B1}"/>
              </a:ext>
            </a:extLst>
          </p:cNvPr>
          <p:cNvSpPr/>
          <p:nvPr/>
        </p:nvSpPr>
        <p:spPr>
          <a:xfrm rot="16200000">
            <a:off x="8377422" y="38573"/>
            <a:ext cx="1995446" cy="40201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9E61634-B367-2A77-CBBF-B69AFDFC6294}"/>
              </a:ext>
            </a:extLst>
          </p:cNvPr>
          <p:cNvSpPr/>
          <p:nvPr/>
        </p:nvSpPr>
        <p:spPr>
          <a:xfrm>
            <a:off x="7571035" y="2121256"/>
            <a:ext cx="2210333" cy="606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 Network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003C44-F1D1-2BC0-B205-5A6DD445199C}"/>
              </a:ext>
            </a:extLst>
          </p:cNvPr>
          <p:cNvSpPr/>
          <p:nvPr/>
        </p:nvSpPr>
        <p:spPr>
          <a:xfrm>
            <a:off x="10191978" y="1992420"/>
            <a:ext cx="1105166" cy="864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04D983-3442-14B8-5965-DE85AA3F557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9781368" y="2424624"/>
            <a:ext cx="41061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820C325-37F9-6FC8-BE53-23C33831EC17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8676202" y="2121256"/>
            <a:ext cx="1105166" cy="303368"/>
          </a:xfrm>
          <a:prstGeom prst="bentConnector4">
            <a:avLst>
              <a:gd name="adj1" fmla="val -20685"/>
              <a:gd name="adj2" fmla="val 175354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0FA0DB-E2DB-A2F7-BCA1-F1EFFB7C4D8E}"/>
              </a:ext>
            </a:extLst>
          </p:cNvPr>
          <p:cNvSpPr/>
          <p:nvPr/>
        </p:nvSpPr>
        <p:spPr>
          <a:xfrm>
            <a:off x="8265591" y="1350868"/>
            <a:ext cx="821220" cy="4142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1A42846-CF9D-8953-3966-9E89567CC37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8676201" y="1765089"/>
            <a:ext cx="1" cy="3561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CA621E-6FFC-9B37-E59D-6B4C61FA3D7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7159099" y="2424624"/>
            <a:ext cx="411936" cy="503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A96AA-22C2-3E1C-07AD-6A1CB292F091}"/>
              </a:ext>
            </a:extLst>
          </p:cNvPr>
          <p:cNvSpPr txBox="1"/>
          <p:nvPr/>
        </p:nvSpPr>
        <p:spPr>
          <a:xfrm>
            <a:off x="253145" y="1013390"/>
            <a:ext cx="5466561" cy="2005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b="1" dirty="0"/>
              <a:t>Classical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/>
              <a:t>Sampling acoustic features </a:t>
            </a:r>
            <a:r>
              <a:rPr lang="en-US" altLang="zh-CN" sz="1700" b="1" dirty="0"/>
              <a:t>directly from noise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/>
              <a:t>Unsuccessful in generating </a:t>
            </a:r>
            <a:r>
              <a:rPr lang="en-US" altLang="zh-CN" sz="1700" b="1" dirty="0"/>
              <a:t>conservative features </a:t>
            </a:r>
            <a:br>
              <a:rPr lang="en-US" altLang="zh-CN" sz="1700" b="1" dirty="0"/>
            </a:br>
            <a:r>
              <a:rPr lang="en-US" altLang="zh-CN" sz="1700" b="1" dirty="0"/>
              <a:t>(Like MCEP)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/>
              <a:t>Require </a:t>
            </a:r>
            <a:r>
              <a:rPr lang="en-US" altLang="zh-CN" sz="1700" b="1" dirty="0"/>
              <a:t>a long time to training</a:t>
            </a:r>
            <a:endParaRPr lang="zh-CN" altLang="en-US" sz="17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0F98A1C-7C59-5D12-C6A3-6C509F25BDC3}"/>
              </a:ext>
            </a:extLst>
          </p:cNvPr>
          <p:cNvSpPr/>
          <p:nvPr/>
        </p:nvSpPr>
        <p:spPr>
          <a:xfrm>
            <a:off x="5663289" y="5784604"/>
            <a:ext cx="1336409" cy="6067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8B0F88-33B0-E09C-DF06-06A46D2622E6}"/>
              </a:ext>
            </a:extLst>
          </p:cNvPr>
          <p:cNvSpPr txBox="1"/>
          <p:nvPr/>
        </p:nvSpPr>
        <p:spPr>
          <a:xfrm>
            <a:off x="5732294" y="329735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B44298E-DD1E-16DA-66B6-6575940F7209}"/>
              </a:ext>
            </a:extLst>
          </p:cNvPr>
          <p:cNvSpPr/>
          <p:nvPr/>
        </p:nvSpPr>
        <p:spPr>
          <a:xfrm rot="16200000">
            <a:off x="8757523" y="3853409"/>
            <a:ext cx="1406136" cy="4469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82C38EC-FC8D-71FB-B0D6-A8BA0C20DA9C}"/>
              </a:ext>
            </a:extLst>
          </p:cNvPr>
          <p:cNvSpPr/>
          <p:nvPr/>
        </p:nvSpPr>
        <p:spPr>
          <a:xfrm>
            <a:off x="7449303" y="5784604"/>
            <a:ext cx="2210333" cy="606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Prediction Network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4931F1C-AB4D-B33D-E6FF-C2C7EF5FC02F}"/>
              </a:ext>
            </a:extLst>
          </p:cNvPr>
          <p:cNvSpPr/>
          <p:nvPr/>
        </p:nvSpPr>
        <p:spPr>
          <a:xfrm>
            <a:off x="10314475" y="5841203"/>
            <a:ext cx="1203064" cy="4935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9DB2806-C513-FFC5-3481-113EE60E1FB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999698" y="6087972"/>
            <a:ext cx="44960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BCB7E7-AB01-4F57-1CC8-8697D4D3F9B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59636" y="6087972"/>
            <a:ext cx="65483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80A0A35-0E8E-8E87-AFC7-A3E876C62D04}"/>
              </a:ext>
            </a:extLst>
          </p:cNvPr>
          <p:cNvSpPr/>
          <p:nvPr/>
        </p:nvSpPr>
        <p:spPr>
          <a:xfrm rot="16200000">
            <a:off x="8512201" y="2035784"/>
            <a:ext cx="1832401" cy="44047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2D556B-DC01-7FA7-18B3-6915C787DED8}"/>
              </a:ext>
            </a:extLst>
          </p:cNvPr>
          <p:cNvSpPr/>
          <p:nvPr/>
        </p:nvSpPr>
        <p:spPr>
          <a:xfrm>
            <a:off x="7441645" y="4380743"/>
            <a:ext cx="2210333" cy="6067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Denoising Network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23A799-2089-7C11-33BF-DEDEB17F718A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>
            <a:off x="9651978" y="4684111"/>
            <a:ext cx="662497" cy="161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03A0C0A7-18FE-405F-9DF5-7D6974B9B4DA}"/>
              </a:ext>
            </a:extLst>
          </p:cNvPr>
          <p:cNvCxnSpPr>
            <a:cxnSpLocks/>
            <a:stCxn id="25" idx="3"/>
            <a:endCxn id="25" idx="0"/>
          </p:cNvCxnSpPr>
          <p:nvPr/>
        </p:nvCxnSpPr>
        <p:spPr>
          <a:xfrm flipH="1" flipV="1">
            <a:off x="8546812" y="4380743"/>
            <a:ext cx="1105166" cy="303368"/>
          </a:xfrm>
          <a:prstGeom prst="bentConnector4">
            <a:avLst>
              <a:gd name="adj1" fmla="val -20685"/>
              <a:gd name="adj2" fmla="val 175354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90E0DA-2803-A67D-1345-7DBE40D5AA07}"/>
              </a:ext>
            </a:extLst>
          </p:cNvPr>
          <p:cNvSpPr/>
          <p:nvPr/>
        </p:nvSpPr>
        <p:spPr>
          <a:xfrm>
            <a:off x="8136201" y="3644139"/>
            <a:ext cx="821220" cy="4142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8E3D68-EF4B-CFBC-FBA7-B6281BA02D3A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>
            <a:off x="8546811" y="4058360"/>
            <a:ext cx="1" cy="32238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967A922-31E8-0013-1246-1A3F05DAFDD4}"/>
              </a:ext>
            </a:extLst>
          </p:cNvPr>
          <p:cNvSpPr txBox="1"/>
          <p:nvPr/>
        </p:nvSpPr>
        <p:spPr>
          <a:xfrm>
            <a:off x="8859787" y="3297353"/>
            <a:ext cx="120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7477A3-90EE-5EF9-88F4-0B98F560D631}"/>
              </a:ext>
            </a:extLst>
          </p:cNvPr>
          <p:cNvSpPr txBox="1"/>
          <p:nvPr/>
        </p:nvSpPr>
        <p:spPr>
          <a:xfrm>
            <a:off x="8859787" y="6465193"/>
            <a:ext cx="152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3ADF318-DD64-1808-222B-3527B99EAFC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6999698" y="4684111"/>
            <a:ext cx="441947" cy="1403861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2CBF98B-2CCC-A90B-3DD5-42C19D19A41C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16200000" flipV="1">
            <a:off x="9304548" y="4229743"/>
            <a:ext cx="853724" cy="2369195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3EE3F-BA95-5D3D-B612-F9C5F6A7D11F}"/>
              </a:ext>
            </a:extLst>
          </p:cNvPr>
          <p:cNvSpPr txBox="1"/>
          <p:nvPr/>
        </p:nvSpPr>
        <p:spPr>
          <a:xfrm>
            <a:off x="5740995" y="103606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CB3EEBD-205B-E205-8E98-7058851D771F}"/>
              </a:ext>
            </a:extLst>
          </p:cNvPr>
          <p:cNvSpPr/>
          <p:nvPr/>
        </p:nvSpPr>
        <p:spPr>
          <a:xfrm>
            <a:off x="10314475" y="4253526"/>
            <a:ext cx="1105166" cy="86440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  <a:b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650E95E-3E4E-754F-E044-7A8CF7AB28B9}"/>
              </a:ext>
            </a:extLst>
          </p:cNvPr>
          <p:cNvCxnSpPr/>
          <p:nvPr/>
        </p:nvCxnSpPr>
        <p:spPr>
          <a:xfrm>
            <a:off x="99892" y="3161634"/>
            <a:ext cx="12092108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FE2C5ED-44F6-EF04-BA94-901DF8FF04E1}"/>
              </a:ext>
            </a:extLst>
          </p:cNvPr>
          <p:cNvSpPr txBox="1"/>
          <p:nvPr/>
        </p:nvSpPr>
        <p:spPr>
          <a:xfrm>
            <a:off x="335348" y="3907653"/>
            <a:ext cx="5716630" cy="1221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b="1" dirty="0"/>
              <a:t>Proposed Framework</a:t>
            </a:r>
            <a:endParaRPr lang="en-US" altLang="zh-CN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/>
              <a:t>Making the</a:t>
            </a:r>
            <a:r>
              <a:rPr lang="zh-CN" altLang="en-US" sz="1700" dirty="0"/>
              <a:t> </a:t>
            </a:r>
            <a:r>
              <a:rPr lang="en-US" altLang="zh-CN" sz="1700" dirty="0"/>
              <a:t>task</a:t>
            </a:r>
            <a:r>
              <a:rPr lang="zh-CN" altLang="en-US" sz="1700" dirty="0"/>
              <a:t> </a:t>
            </a:r>
            <a:r>
              <a:rPr lang="en-US" altLang="zh-CN" sz="1700" dirty="0"/>
              <a:t>much</a:t>
            </a:r>
            <a:r>
              <a:rPr lang="zh-CN" altLang="en-US" sz="1700" dirty="0"/>
              <a:t> </a:t>
            </a:r>
            <a:r>
              <a:rPr lang="en-US" altLang="zh-CN" sz="1700" dirty="0"/>
              <a:t>easier</a:t>
            </a:r>
            <a:r>
              <a:rPr lang="zh-CN" altLang="en-US" sz="1700" dirty="0"/>
              <a:t> </a:t>
            </a:r>
            <a:r>
              <a:rPr lang="en-US" altLang="zh-CN" sz="1700" dirty="0"/>
              <a:t>for</a:t>
            </a:r>
            <a:r>
              <a:rPr lang="zh-CN" altLang="en-US" sz="1700" dirty="0"/>
              <a:t> </a:t>
            </a:r>
            <a:r>
              <a:rPr lang="en-US" altLang="zh-CN" sz="1700" dirty="0"/>
              <a:t>the</a:t>
            </a:r>
            <a:r>
              <a:rPr lang="zh-CN" altLang="en-US" sz="1700" dirty="0"/>
              <a:t> </a:t>
            </a:r>
            <a:r>
              <a:rPr lang="en-US" altLang="zh-CN" sz="1700" dirty="0"/>
              <a:t>diffusion</a:t>
            </a:r>
            <a:r>
              <a:rPr lang="zh-CN" altLang="en-US" sz="1700" dirty="0"/>
              <a:t> </a:t>
            </a:r>
            <a:r>
              <a:rPr lang="en-US" altLang="zh-CN" sz="1700" dirty="0"/>
              <a:t>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700" dirty="0"/>
              <a:t>Using diffusion model to </a:t>
            </a:r>
            <a:r>
              <a:rPr lang="en-US" altLang="zh-CN" sz="1700" b="1" dirty="0"/>
              <a:t>modify the initial prediction</a:t>
            </a:r>
          </a:p>
        </p:txBody>
      </p:sp>
    </p:spTree>
    <p:extLst>
      <p:ext uri="{BB962C8B-B14F-4D97-AF65-F5344CB8AC3E}">
        <p14:creationId xmlns:p14="http://schemas.microsoft.com/office/powerpoint/2010/main" val="232814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altLang="zh-CN" sz="3334" dirty="0">
                <a:latin typeface="Poppins"/>
                <a:ea typeface="Poppins"/>
                <a:cs typeface="Poppins"/>
                <a:sym typeface="Poppins"/>
              </a:rPr>
              <a:t>Model: Overall Structure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75054ECB-F585-DB72-58E5-BE379894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2056"/>
            <a:ext cx="12192000" cy="3773888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14911F0-AF1A-4262-BA6C-21EF541CC155}"/>
              </a:ext>
            </a:extLst>
          </p:cNvPr>
          <p:cNvSpPr/>
          <p:nvPr/>
        </p:nvSpPr>
        <p:spPr>
          <a:xfrm>
            <a:off x="270400" y="1360074"/>
            <a:ext cx="4770326" cy="414937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DA92565-E460-3EFB-EA97-4628D888FF2A}"/>
              </a:ext>
            </a:extLst>
          </p:cNvPr>
          <p:cNvSpPr/>
          <p:nvPr/>
        </p:nvSpPr>
        <p:spPr>
          <a:xfrm>
            <a:off x="5478894" y="1348548"/>
            <a:ext cx="3327009" cy="256902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2E807B5-9CB6-0441-A378-F7C3D3AEFBB1}"/>
              </a:ext>
            </a:extLst>
          </p:cNvPr>
          <p:cNvSpPr/>
          <p:nvPr/>
        </p:nvSpPr>
        <p:spPr>
          <a:xfrm>
            <a:off x="5487771" y="4031430"/>
            <a:ext cx="3327009" cy="1478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A69A0FA-427C-8873-9009-0FD5C83557BF}"/>
              </a:ext>
            </a:extLst>
          </p:cNvPr>
          <p:cNvSpPr txBox="1"/>
          <p:nvPr/>
        </p:nvSpPr>
        <p:spPr>
          <a:xfrm>
            <a:off x="492150" y="923485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Singer-Independent Feature Extractor</a:t>
            </a:r>
            <a:endParaRPr lang="zh-CN" altLang="en-US" sz="18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68BBC7A-FC2D-3DB7-3838-4010B5F05323}"/>
              </a:ext>
            </a:extLst>
          </p:cNvPr>
          <p:cNvSpPr txBox="1"/>
          <p:nvPr/>
        </p:nvSpPr>
        <p:spPr>
          <a:xfrm>
            <a:off x="5558633" y="922289"/>
            <a:ext cx="324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Singer-Specific Synthesizer</a:t>
            </a:r>
            <a:endParaRPr lang="zh-CN" altLang="en-US" sz="18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370D1B9-401A-5F6B-B50B-F3A6F0FDCC06}"/>
              </a:ext>
            </a:extLst>
          </p:cNvPr>
          <p:cNvSpPr txBox="1"/>
          <p:nvPr/>
        </p:nvSpPr>
        <p:spPr>
          <a:xfrm>
            <a:off x="5265999" y="5566379"/>
            <a:ext cx="3832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Singer-Specific Feature Predictor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2139FC4-7E56-1E92-2CBB-903FA6E7C31B}"/>
              </a:ext>
            </a:extLst>
          </p:cNvPr>
          <p:cNvSpPr txBox="1"/>
          <p:nvPr/>
        </p:nvSpPr>
        <p:spPr>
          <a:xfrm>
            <a:off x="551329" y="6406950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Our system is similar to other World-base SVC system</a:t>
            </a:r>
            <a:endParaRPr lang="zh-CN" altLang="en-US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AA190E3-6EB6-7DAE-70E7-F6CE25CD0D84}"/>
              </a:ext>
            </a:extLst>
          </p:cNvPr>
          <p:cNvSpPr txBox="1"/>
          <p:nvPr/>
        </p:nvSpPr>
        <p:spPr>
          <a:xfrm>
            <a:off x="5840393" y="5935711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Replaced with a Diffusion model!</a:t>
            </a:r>
            <a:endParaRPr lang="zh-CN" altLang="en-US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62AF40C-3360-8FE4-6478-37B72CC0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6" y="4367236"/>
            <a:ext cx="442906" cy="557093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9C4B2E61-E22B-357C-0191-C33ACB863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518" y="3087997"/>
            <a:ext cx="442906" cy="5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9EB0C72-BCCD-072F-DC4B-BD9F5F12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6252"/>
            <a:ext cx="12192000" cy="3725495"/>
          </a:xfrm>
          <a:prstGeom prst="rect">
            <a:avLst/>
          </a:prstGeom>
        </p:spPr>
      </p:pic>
      <p:sp>
        <p:nvSpPr>
          <p:cNvPr id="11" name="Google Shape;559;p28">
            <a:extLst>
              <a:ext uri="{FF2B5EF4-FFF2-40B4-BE49-F238E27FC236}">
                <a16:creationId xmlns:a16="http://schemas.microsoft.com/office/drawing/2014/main" id="{3DA2ADDE-152D-296F-35CF-C2C826DD4FEE}"/>
              </a:ext>
            </a:extLst>
          </p:cNvPr>
          <p:cNvSpPr txBox="1">
            <a:spLocks/>
          </p:cNvSpPr>
          <p:nvPr/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Times"/>
              <a:buNone/>
            </a:pPr>
            <a:r>
              <a:rPr lang="en-US" altLang="zh-CN" sz="3334" dirty="0">
                <a:latin typeface="Poppins"/>
                <a:ea typeface="Poppins"/>
                <a:cs typeface="Poppins"/>
                <a:sym typeface="Poppins"/>
              </a:rPr>
              <a:t>Model: MCEP Prediction Network </a:t>
            </a:r>
            <a:endParaRPr lang="en-US"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DB4BB1-9174-887D-8B44-6BFAAF4EE36C}"/>
              </a:ext>
            </a:extLst>
          </p:cNvPr>
          <p:cNvSpPr txBox="1"/>
          <p:nvPr/>
        </p:nvSpPr>
        <p:spPr>
          <a:xfrm>
            <a:off x="2748962" y="1008998"/>
            <a:ext cx="2522285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Proposed Framework</a:t>
            </a:r>
            <a:endParaRPr lang="en-US" altLang="zh-CN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A21953-A3D7-3E34-BF45-43EFC51270F4}"/>
              </a:ext>
            </a:extLst>
          </p:cNvPr>
          <p:cNvSpPr txBox="1"/>
          <p:nvPr/>
        </p:nvSpPr>
        <p:spPr>
          <a:xfrm>
            <a:off x="8535041" y="1566252"/>
            <a:ext cx="222260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Classical Framework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6C1FC2-6DA7-B372-BC9A-85489565F37F}"/>
              </a:ext>
            </a:extLst>
          </p:cNvPr>
          <p:cNvSpPr txBox="1"/>
          <p:nvPr/>
        </p:nvSpPr>
        <p:spPr>
          <a:xfrm>
            <a:off x="207469" y="5401876"/>
            <a:ext cx="11510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/>
              <a:t>Initial Prediction network </a:t>
            </a:r>
            <a:r>
              <a:rPr lang="en-US" altLang="zh-CN" sz="1800" dirty="0"/>
              <a:t>is a </a:t>
            </a:r>
            <a:r>
              <a:rPr lang="en-US" altLang="zh-CN" sz="1800" b="1" dirty="0"/>
              <a:t>6-layer Transformer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/>
              <a:t>Denoising Network </a:t>
            </a:r>
            <a:r>
              <a:rPr lang="en-US" altLang="zh-CN" sz="1800" dirty="0"/>
              <a:t>could be 12-layer </a:t>
            </a:r>
            <a:r>
              <a:rPr lang="en-US" altLang="zh-CN" sz="1800" b="1" dirty="0" err="1"/>
              <a:t>WaveNet</a:t>
            </a:r>
            <a:r>
              <a:rPr lang="en-US" altLang="zh-CN" sz="1800" dirty="0"/>
              <a:t> or 4-layer </a:t>
            </a:r>
            <a:r>
              <a:rPr lang="en-US" altLang="zh-CN" sz="1800" b="1" dirty="0"/>
              <a:t>Transformer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b="1" dirty="0"/>
              <a:t>Denoising Process </a:t>
            </a:r>
            <a:r>
              <a:rPr lang="en-US" altLang="zh-CN" sz="1800" dirty="0"/>
              <a:t>could happen in </a:t>
            </a:r>
            <a:r>
              <a:rPr lang="en-US" altLang="zh-CN" sz="1800" b="1" dirty="0"/>
              <a:t>latent space </a:t>
            </a:r>
            <a:r>
              <a:rPr lang="en-US" altLang="zh-CN" sz="1800" dirty="0"/>
              <a:t>or </a:t>
            </a:r>
            <a:r>
              <a:rPr lang="en-US" altLang="zh-CN" sz="1800" b="1" dirty="0"/>
              <a:t>MCEP space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43CF2E-B7FF-1B0A-EFE5-9A5D2F5265DE}"/>
              </a:ext>
            </a:extLst>
          </p:cNvPr>
          <p:cNvSpPr txBox="1"/>
          <p:nvPr/>
        </p:nvSpPr>
        <p:spPr>
          <a:xfrm>
            <a:off x="116719" y="243583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Pitch Feature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0E479A-6ED3-6D6D-0838-54FDCACD1FA8}"/>
              </a:ext>
            </a:extLst>
          </p:cNvPr>
          <p:cNvSpPr txBox="1"/>
          <p:nvPr/>
        </p:nvSpPr>
        <p:spPr>
          <a:xfrm>
            <a:off x="62930" y="3806608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"/>
          <p:cNvSpPr txBox="1"/>
          <p:nvPr/>
        </p:nvSpPr>
        <p:spPr>
          <a:xfrm>
            <a:off x="270400" y="27427"/>
            <a:ext cx="116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</a:pPr>
            <a:r>
              <a:rPr lang="en-US" sz="3334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Dataset &amp; Metric</a:t>
            </a:r>
            <a:endParaRPr sz="3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D074444-762B-A58C-E211-C57EBEE5D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54509"/>
              </p:ext>
            </p:extLst>
          </p:nvPr>
        </p:nvGraphicFramePr>
        <p:xfrm>
          <a:off x="377850" y="960504"/>
          <a:ext cx="11436300" cy="526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80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674A04C-D67A-492D-7D8E-617EBD7B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" y="534441"/>
            <a:ext cx="10909716" cy="5282373"/>
          </a:xfrm>
          <a:prstGeom prst="rect">
            <a:avLst/>
          </a:prstGeom>
        </p:spPr>
      </p:pic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Results: Our framework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9CE73-30BB-3261-C246-4CFB66AE4D9C}"/>
              </a:ext>
            </a:extLst>
          </p:cNvPr>
          <p:cNvSpPr/>
          <p:nvPr/>
        </p:nvSpPr>
        <p:spPr>
          <a:xfrm>
            <a:off x="1101378" y="3911173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4CDAF-C8B7-7C14-EB69-C0F9540C7A52}"/>
              </a:ext>
            </a:extLst>
          </p:cNvPr>
          <p:cNvSpPr txBox="1"/>
          <p:nvPr/>
        </p:nvSpPr>
        <p:spPr>
          <a:xfrm>
            <a:off x="468726" y="5893654"/>
            <a:ext cx="930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Our proposed framework </a:t>
            </a:r>
            <a:r>
              <a:rPr lang="en-US" altLang="zh-CN" sz="1600" dirty="0"/>
              <a:t>reached the </a:t>
            </a:r>
            <a:r>
              <a:rPr lang="en-US" altLang="zh-CN" sz="1600" b="1" dirty="0"/>
              <a:t>best performance in </a:t>
            </a:r>
            <a:r>
              <a:rPr lang="en-US" altLang="zh-CN" sz="1600" dirty="0"/>
              <a:t>both validation and testing set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It also </a:t>
            </a:r>
            <a:r>
              <a:rPr lang="en-US" altLang="zh-CN" sz="1600" b="1" dirty="0"/>
              <a:t>converge</a:t>
            </a:r>
            <a:r>
              <a:rPr lang="en-US" altLang="zh-CN" sz="1600" dirty="0"/>
              <a:t> </a:t>
            </a:r>
            <a:r>
              <a:rPr lang="en-US" altLang="zh-CN" sz="1600" b="1" dirty="0"/>
              <a:t>in about 20 epochs</a:t>
            </a:r>
            <a:r>
              <a:rPr lang="en-US" altLang="zh-CN" sz="1600" dirty="0"/>
              <a:t>, much faster than about 200 epochs in classical framework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63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674A04C-D67A-492D-7D8E-617EBD7B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" y="534441"/>
            <a:ext cx="10909716" cy="5282373"/>
          </a:xfrm>
          <a:prstGeom prst="rect">
            <a:avLst/>
          </a:prstGeom>
        </p:spPr>
      </p:pic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Results: Classical framework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9CE73-30BB-3261-C246-4CFB66AE4D9C}"/>
              </a:ext>
            </a:extLst>
          </p:cNvPr>
          <p:cNvSpPr/>
          <p:nvPr/>
        </p:nvSpPr>
        <p:spPr>
          <a:xfrm>
            <a:off x="1039906" y="2305210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4CDAF-C8B7-7C14-EB69-C0F9540C7A52}"/>
              </a:ext>
            </a:extLst>
          </p:cNvPr>
          <p:cNvSpPr txBox="1"/>
          <p:nvPr/>
        </p:nvSpPr>
        <p:spPr>
          <a:xfrm>
            <a:off x="230479" y="5816814"/>
            <a:ext cx="1169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Classical framework perform even worse than the initial predictor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May caused by using MCEP as acoustic feature, which is derived from Mel-spectrogram and more sensitive to noise</a:t>
            </a:r>
            <a:endParaRPr lang="en-US" altLang="zh-CN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FF21B-3468-0B70-61D6-43BF9F338D71}"/>
              </a:ext>
            </a:extLst>
          </p:cNvPr>
          <p:cNvSpPr/>
          <p:nvPr/>
        </p:nvSpPr>
        <p:spPr>
          <a:xfrm>
            <a:off x="1039906" y="1936377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6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674A04C-D67A-492D-7D8E-617EBD7B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" y="534441"/>
            <a:ext cx="10909716" cy="5282373"/>
          </a:xfrm>
          <a:prstGeom prst="rect">
            <a:avLst/>
          </a:prstGeom>
        </p:spPr>
      </p:pic>
      <p:sp>
        <p:nvSpPr>
          <p:cNvPr id="559" name="Google Shape;559;p28"/>
          <p:cNvSpPr txBox="1">
            <a:spLocks noGrp="1"/>
          </p:cNvSpPr>
          <p:nvPr>
            <p:ph type="title" idx="6"/>
          </p:nvPr>
        </p:nvSpPr>
        <p:spPr>
          <a:xfrm>
            <a:off x="270400" y="104255"/>
            <a:ext cx="1165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None/>
            </a:pPr>
            <a:r>
              <a:rPr lang="en-US" sz="3334" dirty="0">
                <a:latin typeface="Poppins"/>
                <a:ea typeface="Poppins"/>
                <a:cs typeface="Poppins"/>
                <a:sym typeface="Poppins"/>
              </a:rPr>
              <a:t>Results: MCEP space vs Latent space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9CE73-30BB-3261-C246-4CFB66AE4D9C}"/>
              </a:ext>
            </a:extLst>
          </p:cNvPr>
          <p:cNvSpPr/>
          <p:nvPr/>
        </p:nvSpPr>
        <p:spPr>
          <a:xfrm>
            <a:off x="1039906" y="2305210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4CDAF-C8B7-7C14-EB69-C0F9540C7A52}"/>
              </a:ext>
            </a:extLst>
          </p:cNvPr>
          <p:cNvSpPr txBox="1"/>
          <p:nvPr/>
        </p:nvSpPr>
        <p:spPr>
          <a:xfrm>
            <a:off x="230479" y="5816814"/>
            <a:ext cx="11801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Denoising in Latent space didn’t push the best performance to a better place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/>
              <a:t>May caused by the VQ-VAE model we used, which is pre-trained on natural images and only finetuned on </a:t>
            </a:r>
            <a:r>
              <a:rPr lang="en-US" altLang="zh-CN" sz="1600" b="1" dirty="0" err="1"/>
              <a:t>Opencpop</a:t>
            </a:r>
            <a:endParaRPr lang="en-US" altLang="zh-CN" sz="1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FF21B-3468-0B70-61D6-43BF9F338D71}"/>
              </a:ext>
            </a:extLst>
          </p:cNvPr>
          <p:cNvSpPr/>
          <p:nvPr/>
        </p:nvSpPr>
        <p:spPr>
          <a:xfrm>
            <a:off x="1039906" y="3081293"/>
            <a:ext cx="9989244" cy="368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A91152-3028-7DC5-B7F0-E426D459B655}"/>
              </a:ext>
            </a:extLst>
          </p:cNvPr>
          <p:cNvSpPr/>
          <p:nvPr/>
        </p:nvSpPr>
        <p:spPr>
          <a:xfrm>
            <a:off x="1053994" y="3971358"/>
            <a:ext cx="9989244" cy="3688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2B5EB-0434-E69D-67D8-55E4E9A53004}"/>
              </a:ext>
            </a:extLst>
          </p:cNvPr>
          <p:cNvSpPr/>
          <p:nvPr/>
        </p:nvSpPr>
        <p:spPr>
          <a:xfrm>
            <a:off x="1053994" y="4747441"/>
            <a:ext cx="9989244" cy="3688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5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1125</Words>
  <Application>Microsoft Office PowerPoint</Application>
  <PresentationFormat>宽屏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Poppins SemiBold</vt:lpstr>
      <vt:lpstr>Wingdings</vt:lpstr>
      <vt:lpstr>Poppins</vt:lpstr>
      <vt:lpstr>Times</vt:lpstr>
      <vt:lpstr>Times New Roman</vt:lpstr>
      <vt:lpstr>Office 主题​​</vt:lpstr>
      <vt:lpstr>PowerPoint 演示文稿</vt:lpstr>
      <vt:lpstr>Background: Task &amp; Related work</vt:lpstr>
      <vt:lpstr>Background: Motivation</vt:lpstr>
      <vt:lpstr>Model: Overall Structure</vt:lpstr>
      <vt:lpstr>PowerPoint 演示文稿</vt:lpstr>
      <vt:lpstr>PowerPoint 演示文稿</vt:lpstr>
      <vt:lpstr>Results: Our framework</vt:lpstr>
      <vt:lpstr>Results: Classical framework</vt:lpstr>
      <vt:lpstr>Results: MCEP space vs Latent space</vt:lpstr>
      <vt:lpstr>Results: WaveNet vs Transformer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News in Longer-term Stock Trend Prediction</dc:title>
  <dc:creator>马 嘉健</dc:creator>
  <cp:lastModifiedBy>马 嘉健</cp:lastModifiedBy>
  <cp:revision>43</cp:revision>
  <dcterms:created xsi:type="dcterms:W3CDTF">2022-11-30T03:14:10Z</dcterms:created>
  <dcterms:modified xsi:type="dcterms:W3CDTF">2023-05-19T02:49:29Z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39B21CEA861D927AEBC28663C9DB9FC7</vt:lpwstr>
  </property>
  <property fmtid="{D5CDD505-2E9C-101B-9397-08002B2CF9AE}" pid="3" name="KSOProductBuildVer">
    <vt:lpwstr>2052-4.6.1.7467</vt:lpwstr>
  </property>
</Properties>
</file>