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Lst>
  <p:notesMasterIdLst>
    <p:notesMasterId r:id="rId71"/>
  </p:notesMasterIdLst>
  <p:handoutMasterIdLst>
    <p:handoutMasterId r:id="rId72"/>
  </p:handoutMasterIdLst>
  <p:sldIdLst>
    <p:sldId id="291" r:id="rId2"/>
    <p:sldId id="287" r:id="rId3"/>
    <p:sldId id="320" r:id="rId4"/>
    <p:sldId id="404" r:id="rId5"/>
    <p:sldId id="405" r:id="rId6"/>
    <p:sldId id="448" r:id="rId7"/>
    <p:sldId id="406" r:id="rId8"/>
    <p:sldId id="407" r:id="rId9"/>
    <p:sldId id="408" r:id="rId10"/>
    <p:sldId id="409" r:id="rId11"/>
    <p:sldId id="410" r:id="rId12"/>
    <p:sldId id="411" r:id="rId13"/>
    <p:sldId id="412" r:id="rId14"/>
    <p:sldId id="449" r:id="rId15"/>
    <p:sldId id="450" r:id="rId16"/>
    <p:sldId id="451" r:id="rId17"/>
    <p:sldId id="418" r:id="rId18"/>
    <p:sldId id="413" r:id="rId19"/>
    <p:sldId id="414" r:id="rId20"/>
    <p:sldId id="415" r:id="rId21"/>
    <p:sldId id="416" r:id="rId22"/>
    <p:sldId id="417" r:id="rId23"/>
    <p:sldId id="419" r:id="rId24"/>
    <p:sldId id="438" r:id="rId25"/>
    <p:sldId id="420" r:id="rId26"/>
    <p:sldId id="421" r:id="rId27"/>
    <p:sldId id="422" r:id="rId28"/>
    <p:sldId id="423" r:id="rId29"/>
    <p:sldId id="424" r:id="rId30"/>
    <p:sldId id="330" r:id="rId31"/>
    <p:sldId id="348" r:id="rId32"/>
    <p:sldId id="365" r:id="rId33"/>
    <p:sldId id="349" r:id="rId34"/>
    <p:sldId id="395" r:id="rId35"/>
    <p:sldId id="439" r:id="rId36"/>
    <p:sldId id="399" r:id="rId37"/>
    <p:sldId id="393" r:id="rId38"/>
    <p:sldId id="350" r:id="rId39"/>
    <p:sldId id="429" r:id="rId40"/>
    <p:sldId id="440" r:id="rId41"/>
    <p:sldId id="441" r:id="rId42"/>
    <p:sldId id="352" r:id="rId43"/>
    <p:sldId id="426" r:id="rId44"/>
    <p:sldId id="427" r:id="rId45"/>
    <p:sldId id="428" r:id="rId46"/>
    <p:sldId id="425" r:id="rId47"/>
    <p:sldId id="394" r:id="rId48"/>
    <p:sldId id="392" r:id="rId49"/>
    <p:sldId id="442" r:id="rId50"/>
    <p:sldId id="397" r:id="rId51"/>
    <p:sldId id="430" r:id="rId52"/>
    <p:sldId id="357" r:id="rId53"/>
    <p:sldId id="359" r:id="rId54"/>
    <p:sldId id="443" r:id="rId55"/>
    <p:sldId id="360" r:id="rId56"/>
    <p:sldId id="366" r:id="rId57"/>
    <p:sldId id="332" r:id="rId58"/>
    <p:sldId id="346" r:id="rId59"/>
    <p:sldId id="355" r:id="rId60"/>
    <p:sldId id="447" r:id="rId61"/>
    <p:sldId id="444" r:id="rId62"/>
    <p:sldId id="445" r:id="rId63"/>
    <p:sldId id="334" r:id="rId64"/>
    <p:sldId id="347" r:id="rId65"/>
    <p:sldId id="400" r:id="rId66"/>
    <p:sldId id="401" r:id="rId67"/>
    <p:sldId id="403" r:id="rId68"/>
    <p:sldId id="446" r:id="rId69"/>
    <p:sldId id="402" r:id="rId70"/>
  </p:sldIdLst>
  <p:sldSz cx="9144000" cy="6858000" type="screen4x3"/>
  <p:notesSz cx="6858000" cy="9144000"/>
  <p:defaultTextStyle>
    <a:defPPr>
      <a:defRPr lang="en-US"/>
    </a:defPPr>
    <a:lvl1pPr algn="dist" rtl="0" fontAlgn="base">
      <a:lnSpc>
        <a:spcPct val="90000"/>
      </a:lnSpc>
      <a:spcBef>
        <a:spcPct val="0"/>
      </a:spcBef>
      <a:spcAft>
        <a:spcPct val="0"/>
      </a:spcAft>
      <a:defRPr sz="2400" b="1" kern="1200">
        <a:solidFill>
          <a:srgbClr val="CC6600"/>
        </a:solidFill>
        <a:latin typeface="Times New Roman" pitchFamily="18" charset="0"/>
        <a:ea typeface="宋体" pitchFamily="2" charset="-122"/>
        <a:cs typeface="+mn-cs"/>
      </a:defRPr>
    </a:lvl1pPr>
    <a:lvl2pPr marL="457200" algn="dist" rtl="0" fontAlgn="base">
      <a:lnSpc>
        <a:spcPct val="90000"/>
      </a:lnSpc>
      <a:spcBef>
        <a:spcPct val="0"/>
      </a:spcBef>
      <a:spcAft>
        <a:spcPct val="0"/>
      </a:spcAft>
      <a:defRPr sz="2400" b="1" kern="1200">
        <a:solidFill>
          <a:srgbClr val="CC6600"/>
        </a:solidFill>
        <a:latin typeface="Times New Roman" pitchFamily="18" charset="0"/>
        <a:ea typeface="宋体" pitchFamily="2" charset="-122"/>
        <a:cs typeface="+mn-cs"/>
      </a:defRPr>
    </a:lvl2pPr>
    <a:lvl3pPr marL="914400" algn="dist" rtl="0" fontAlgn="base">
      <a:lnSpc>
        <a:spcPct val="90000"/>
      </a:lnSpc>
      <a:spcBef>
        <a:spcPct val="0"/>
      </a:spcBef>
      <a:spcAft>
        <a:spcPct val="0"/>
      </a:spcAft>
      <a:defRPr sz="2400" b="1" kern="1200">
        <a:solidFill>
          <a:srgbClr val="CC6600"/>
        </a:solidFill>
        <a:latin typeface="Times New Roman" pitchFamily="18" charset="0"/>
        <a:ea typeface="宋体" pitchFamily="2" charset="-122"/>
        <a:cs typeface="+mn-cs"/>
      </a:defRPr>
    </a:lvl3pPr>
    <a:lvl4pPr marL="1371600" algn="dist" rtl="0" fontAlgn="base">
      <a:lnSpc>
        <a:spcPct val="90000"/>
      </a:lnSpc>
      <a:spcBef>
        <a:spcPct val="0"/>
      </a:spcBef>
      <a:spcAft>
        <a:spcPct val="0"/>
      </a:spcAft>
      <a:defRPr sz="2400" b="1" kern="1200">
        <a:solidFill>
          <a:srgbClr val="CC6600"/>
        </a:solidFill>
        <a:latin typeface="Times New Roman" pitchFamily="18" charset="0"/>
        <a:ea typeface="宋体" pitchFamily="2" charset="-122"/>
        <a:cs typeface="+mn-cs"/>
      </a:defRPr>
    </a:lvl4pPr>
    <a:lvl5pPr marL="1828800" algn="dist" rtl="0" fontAlgn="base">
      <a:lnSpc>
        <a:spcPct val="90000"/>
      </a:lnSpc>
      <a:spcBef>
        <a:spcPct val="0"/>
      </a:spcBef>
      <a:spcAft>
        <a:spcPct val="0"/>
      </a:spcAft>
      <a:defRPr sz="2400" b="1" kern="1200">
        <a:solidFill>
          <a:srgbClr val="CC6600"/>
        </a:solidFill>
        <a:latin typeface="Times New Roman" pitchFamily="18" charset="0"/>
        <a:ea typeface="宋体" pitchFamily="2" charset="-122"/>
        <a:cs typeface="+mn-cs"/>
      </a:defRPr>
    </a:lvl5pPr>
    <a:lvl6pPr marL="2286000" algn="l" defTabSz="914400" rtl="0" eaLnBrk="1" latinLnBrk="0" hangingPunct="1">
      <a:defRPr sz="2400" b="1" kern="1200">
        <a:solidFill>
          <a:srgbClr val="CC6600"/>
        </a:solidFill>
        <a:latin typeface="Times New Roman" pitchFamily="18" charset="0"/>
        <a:ea typeface="宋体" pitchFamily="2" charset="-122"/>
        <a:cs typeface="+mn-cs"/>
      </a:defRPr>
    </a:lvl6pPr>
    <a:lvl7pPr marL="2743200" algn="l" defTabSz="914400" rtl="0" eaLnBrk="1" latinLnBrk="0" hangingPunct="1">
      <a:defRPr sz="2400" b="1" kern="1200">
        <a:solidFill>
          <a:srgbClr val="CC6600"/>
        </a:solidFill>
        <a:latin typeface="Times New Roman" pitchFamily="18" charset="0"/>
        <a:ea typeface="宋体" pitchFamily="2" charset="-122"/>
        <a:cs typeface="+mn-cs"/>
      </a:defRPr>
    </a:lvl7pPr>
    <a:lvl8pPr marL="3200400" algn="l" defTabSz="914400" rtl="0" eaLnBrk="1" latinLnBrk="0" hangingPunct="1">
      <a:defRPr sz="2400" b="1" kern="1200">
        <a:solidFill>
          <a:srgbClr val="CC6600"/>
        </a:solidFill>
        <a:latin typeface="Times New Roman" pitchFamily="18" charset="0"/>
        <a:ea typeface="宋体" pitchFamily="2" charset="-122"/>
        <a:cs typeface="+mn-cs"/>
      </a:defRPr>
    </a:lvl8pPr>
    <a:lvl9pPr marL="3657600" algn="l" defTabSz="914400" rtl="0" eaLnBrk="1" latinLnBrk="0" hangingPunct="1">
      <a:defRPr sz="2400" b="1" kern="1200">
        <a:solidFill>
          <a:srgbClr val="CC6600"/>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ks_c_5601-1987"/>
  <p:showPr showNarration="1" useTimings="0">
    <p:present/>
    <p:sldAll/>
    <p:penClr>
      <a:srgbClr val="FF0000"/>
    </p:penClr>
  </p:showPr>
  <p:clrMru>
    <a:srgbClr val="FFFFCC"/>
    <a:srgbClr val="FF3399"/>
    <a:srgbClr val="CC0066"/>
    <a:srgbClr val="CC6600"/>
    <a:srgbClr val="CC3300"/>
    <a:srgbClr val="FFCCFF"/>
    <a:srgbClr val="990033"/>
    <a:srgbClr val="A50021"/>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699" autoAdjust="0"/>
    <p:restoredTop sz="78664" autoAdjust="0"/>
  </p:normalViewPr>
  <p:slideViewPr>
    <p:cSldViewPr snapToObjects="1">
      <p:cViewPr>
        <p:scale>
          <a:sx n="50" d="100"/>
          <a:sy n="50" d="100"/>
        </p:scale>
        <p:origin x="-600" y="-132"/>
      </p:cViewPr>
      <p:guideLst>
        <p:guide orient="horz" pos="2160"/>
        <p:guide pos="2880"/>
      </p:guideLst>
    </p:cSldViewPr>
  </p:slideViewPr>
  <p:outlineViewPr>
    <p:cViewPr>
      <p:scale>
        <a:sx n="33" d="100"/>
        <a:sy n="33" d="100"/>
      </p:scale>
      <p:origin x="0" y="92352"/>
    </p:cViewPr>
  </p:outlineViewPr>
  <p:notesTextViewPr>
    <p:cViewPr>
      <p:scale>
        <a:sx n="100" d="100"/>
        <a:sy n="100" d="100"/>
      </p:scale>
      <p:origin x="0" y="0"/>
    </p:cViewPr>
  </p:notesTextViewPr>
  <p:sorterViewPr>
    <p:cViewPr>
      <p:scale>
        <a:sx n="66" d="100"/>
        <a:sy n="66" d="100"/>
      </p:scale>
      <p:origin x="0" y="5280"/>
    </p:cViewPr>
  </p:sorterViewPr>
  <p:notesViewPr>
    <p:cSldViewPr snapToObjects="1">
      <p:cViewPr varScale="1">
        <p:scale>
          <a:sx n="54" d="100"/>
          <a:sy n="54" d="100"/>
        </p:scale>
        <p:origin x="-1902" y="-102"/>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defRPr sz="1200" b="0" u="none">
                <a:solidFill>
                  <a:schemeClr val="tx1"/>
                </a:solidFill>
                <a:latin typeface="Times New Roman" charset="0"/>
                <a:ea typeface="굴림" pitchFamily="50" charset="-127"/>
              </a:defRPr>
            </a:lvl1pPr>
          </a:lstStyle>
          <a:p>
            <a:pPr>
              <a:defRPr/>
            </a:pPr>
            <a:endParaRPr lang="ko-KR" altLang="en-US"/>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defRPr sz="1200" b="0" u="none">
                <a:solidFill>
                  <a:schemeClr val="tx1"/>
                </a:solidFill>
                <a:latin typeface="Times New Roman" charset="0"/>
                <a:ea typeface="굴림" pitchFamily="50" charset="-127"/>
              </a:defRPr>
            </a:lvl1pPr>
          </a:lstStyle>
          <a:p>
            <a:pPr>
              <a:defRPr/>
            </a:pPr>
            <a:endParaRPr lang="ko-KR" altLang="en-US"/>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defRPr sz="1200" b="0" u="none">
                <a:solidFill>
                  <a:schemeClr val="tx1"/>
                </a:solidFill>
                <a:latin typeface="Times New Roman" charset="0"/>
                <a:ea typeface="굴림" pitchFamily="50" charset="-127"/>
              </a:defRPr>
            </a:lvl1pPr>
          </a:lstStyle>
          <a:p>
            <a:pPr>
              <a:defRPr/>
            </a:pPr>
            <a:endParaRPr lang="ko-KR" altLang="en-US"/>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defRPr sz="1200" b="0" u="none">
                <a:solidFill>
                  <a:schemeClr val="tx1"/>
                </a:solidFill>
                <a:latin typeface="Times New Roman" charset="0"/>
                <a:ea typeface="굴림" pitchFamily="50" charset="-127"/>
              </a:defRPr>
            </a:lvl1pPr>
          </a:lstStyle>
          <a:p>
            <a:pPr>
              <a:defRPr/>
            </a:pPr>
            <a:fld id="{8771A2FE-4368-4156-9861-13AADDB1FDF4}"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768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768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defRPr sz="1200" u="none">
                <a:solidFill>
                  <a:schemeClr val="accent1"/>
                </a:solidFill>
                <a:latin typeface="Lucida Sans Unicode" pitchFamily="34" charset="0"/>
                <a:ea typeface="굴림" pitchFamily="50" charset="-127"/>
              </a:defRPr>
            </a:lvl1pPr>
          </a:lstStyle>
          <a:p>
            <a:pPr>
              <a:defRPr/>
            </a:pPr>
            <a:fld id="{142B84C8-0DA4-494B-A09A-5FAD602BBF02}"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r>
              <a:rPr lang="zh-CN" altLang="en-US" b="1" smtClean="0">
                <a:latin typeface="Times New Roman" pitchFamily="18" charset="0"/>
              </a:rPr>
              <a:t>    ①</a:t>
            </a:r>
            <a:r>
              <a:rPr lang="zh-CN" altLang="zh-CN" smtClean="0"/>
              <a:t>这些电路对元件的精度要求不高，允许有较大的误差，只要电路能可靠地区分高、低电平两种状态就可以了。</a:t>
            </a:r>
            <a:endParaRPr lang="zh-CN" altLang="en-US" smtClean="0"/>
          </a:p>
          <a:p>
            <a:r>
              <a:rPr lang="zh-CN" altLang="en-US" b="1" smtClean="0"/>
              <a:t>    ② 集成电路（</a:t>
            </a:r>
            <a:r>
              <a:rPr lang="en-US" altLang="zh-CN" b="1" smtClean="0"/>
              <a:t>IC</a:t>
            </a:r>
            <a:r>
              <a:rPr lang="zh-CN" altLang="en-US" b="1" smtClean="0"/>
              <a:t>，</a:t>
            </a:r>
            <a:r>
              <a:rPr lang="en-US" altLang="zh-CN" b="1" smtClean="0"/>
              <a:t>Integrated Circuit</a:t>
            </a:r>
            <a:r>
              <a:rPr lang="zh-CN" altLang="en-US" b="1" smtClean="0"/>
              <a:t>）。</a:t>
            </a:r>
            <a:r>
              <a:rPr lang="zh-CN" altLang="en-US" smtClean="0"/>
              <a:t>现在已发展到超大规模集成电路，集成度非常高</a:t>
            </a:r>
          </a:p>
          <a:p>
            <a:r>
              <a:rPr lang="zh-CN" altLang="en-US" b="1" smtClean="0"/>
              <a:t>    ③</a:t>
            </a:r>
            <a:r>
              <a:rPr lang="zh-CN" altLang="zh-CN" smtClean="0"/>
              <a:t>数字电路所处理的是逻辑电平信号，从信号处理的角度看，数字电路比模拟电路具有更高的信号抗干扰能力。</a:t>
            </a:r>
            <a:r>
              <a:rPr lang="zh-CN" altLang="en-US" smtClean="0"/>
              <a:t>许多现代技术都朝着数字技术发展，如数字电话、数字电视等。</a:t>
            </a:r>
          </a:p>
          <a:p>
            <a:r>
              <a:rPr lang="zh-CN" altLang="en-US" b="1" smtClean="0"/>
              <a:t>    ④ </a:t>
            </a:r>
            <a:r>
              <a:rPr lang="zh-CN" altLang="en-US" smtClean="0"/>
              <a:t>不仅能对输入的数字信号进行各种算术运算，还能进行逻辑运算。</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r>
              <a:rPr lang="zh-CN" altLang="en-US" smtClean="0"/>
              <a:t>    在数字电路和计算机中，只用</a:t>
            </a:r>
            <a:r>
              <a:rPr lang="en-US" altLang="zh-CN" smtClean="0"/>
              <a:t>0</a:t>
            </a:r>
            <a:r>
              <a:rPr lang="zh-CN" altLang="en-US" smtClean="0"/>
              <a:t>和</a:t>
            </a:r>
            <a:r>
              <a:rPr lang="en-US" altLang="zh-CN" smtClean="0"/>
              <a:t>1</a:t>
            </a:r>
            <a:r>
              <a:rPr lang="zh-CN" altLang="en-US" smtClean="0"/>
              <a:t>两种符号来表示信息（即采用二进制计数），而人们一般习惯于用十进制数计数，因此需要把十进制数转换为二进制数后，再送给计算机进行处理；而计算机处理后的二进制结果也需要转换成十进制数显示，便于人们识别。因此，我们需要学习不同的数制及其转换方法。</a:t>
            </a:r>
          </a:p>
          <a:p>
            <a:r>
              <a:rPr lang="en-US" altLang="zh-CN" smtClean="0"/>
              <a:t>    </a:t>
            </a:r>
            <a:r>
              <a:rPr lang="zh-CN" altLang="zh-CN" smtClean="0"/>
              <a:t>人们最常用的是十进制；计算机中使用二进制；程序中常采用八进制或十六进制表示数据的大小。</a:t>
            </a:r>
          </a:p>
          <a:p>
            <a:r>
              <a:rPr lang="zh-CN" altLang="en-US" smtClean="0"/>
              <a:t>    其他数制：十二进制（</a:t>
            </a:r>
            <a:r>
              <a:rPr lang="en-US" altLang="zh-CN" smtClean="0"/>
              <a:t>12</a:t>
            </a:r>
            <a:r>
              <a:rPr lang="zh-CN" altLang="en-US" smtClean="0"/>
              <a:t>英寸为</a:t>
            </a:r>
            <a:r>
              <a:rPr lang="en-US" altLang="zh-CN" smtClean="0"/>
              <a:t>1</a:t>
            </a:r>
            <a:r>
              <a:rPr lang="zh-CN" altLang="en-US" smtClean="0"/>
              <a:t>英尺）、六十进制（</a:t>
            </a:r>
            <a:r>
              <a:rPr lang="en-US" altLang="zh-CN" smtClean="0"/>
              <a:t>60</a:t>
            </a:r>
            <a:r>
              <a:rPr lang="zh-CN" altLang="en-US" smtClean="0"/>
              <a:t>秒为</a:t>
            </a:r>
            <a:r>
              <a:rPr lang="en-US" altLang="zh-CN" smtClean="0"/>
              <a:t>1</a:t>
            </a:r>
            <a:r>
              <a:rPr lang="zh-CN" altLang="en-US" smtClean="0"/>
              <a:t>分钟）、二十四进制（</a:t>
            </a:r>
            <a:r>
              <a:rPr lang="en-US" altLang="zh-CN" smtClean="0"/>
              <a:t>24</a:t>
            </a:r>
            <a:r>
              <a:rPr lang="zh-CN" altLang="en-US" smtClean="0"/>
              <a:t>小时为</a:t>
            </a:r>
            <a:r>
              <a:rPr lang="en-US" altLang="zh-CN" smtClean="0"/>
              <a:t>1</a:t>
            </a:r>
            <a:r>
              <a:rPr lang="zh-CN" altLang="en-US" smtClean="0"/>
              <a:t>天）</a:t>
            </a:r>
          </a:p>
          <a:p>
            <a:r>
              <a:rPr kumimoji="1" lang="zh-CN" altLang="en-US" smtClean="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r>
              <a:rPr lang="zh-CN" altLang="zh-CN" smtClean="0"/>
              <a:t>位权是在某种数制表示的数中，用来表明不同数位上数值大小的一个固定常数。例如，十进制从个位开始，向左每位依次表示</a:t>
            </a:r>
            <a:r>
              <a:rPr lang="en-US" altLang="zh-CN" smtClean="0"/>
              <a:t>10</a:t>
            </a:r>
            <a:r>
              <a:rPr lang="en-US" altLang="zh-CN" baseline="30000" smtClean="0"/>
              <a:t>0</a:t>
            </a:r>
            <a:r>
              <a:rPr lang="zh-CN" altLang="zh-CN" smtClean="0"/>
              <a:t>（</a:t>
            </a:r>
            <a:r>
              <a:rPr lang="en-US" altLang="zh-CN" smtClean="0"/>
              <a:t>1</a:t>
            </a:r>
            <a:r>
              <a:rPr lang="zh-CN" altLang="zh-CN" smtClean="0"/>
              <a:t>）、</a:t>
            </a:r>
            <a:r>
              <a:rPr lang="en-US" altLang="zh-CN" smtClean="0"/>
              <a:t>10</a:t>
            </a:r>
            <a:r>
              <a:rPr lang="en-US" altLang="zh-CN" baseline="30000" smtClean="0"/>
              <a:t>1</a:t>
            </a:r>
            <a:r>
              <a:rPr lang="zh-CN" altLang="zh-CN" smtClean="0"/>
              <a:t>（</a:t>
            </a:r>
            <a:r>
              <a:rPr lang="en-US" altLang="zh-CN" smtClean="0"/>
              <a:t>10</a:t>
            </a:r>
            <a:r>
              <a:rPr lang="zh-CN" altLang="zh-CN" smtClean="0"/>
              <a:t>）、</a:t>
            </a:r>
            <a:r>
              <a:rPr lang="en-US" altLang="zh-CN" smtClean="0"/>
              <a:t>10</a:t>
            </a:r>
            <a:r>
              <a:rPr lang="en-US" altLang="zh-CN" baseline="30000" smtClean="0"/>
              <a:t>2</a:t>
            </a:r>
            <a:r>
              <a:rPr lang="zh-CN" altLang="zh-CN" smtClean="0"/>
              <a:t>（</a:t>
            </a:r>
            <a:r>
              <a:rPr lang="en-US" altLang="zh-CN" smtClean="0"/>
              <a:t>100</a:t>
            </a:r>
            <a:r>
              <a:rPr lang="zh-CN" altLang="zh-CN" smtClean="0"/>
              <a:t>）</a:t>
            </a:r>
            <a:r>
              <a:rPr lang="en-US" altLang="zh-CN" smtClean="0"/>
              <a:t>…… </a:t>
            </a:r>
            <a:r>
              <a:rPr lang="zh-CN" altLang="zh-CN" smtClean="0"/>
              <a:t>。二进制的整数从最低位开始，向左每位依次表示</a:t>
            </a:r>
            <a:r>
              <a:rPr lang="en-US" altLang="zh-CN" smtClean="0"/>
              <a:t>2</a:t>
            </a:r>
            <a:r>
              <a:rPr lang="en-US" altLang="zh-CN" baseline="30000" smtClean="0"/>
              <a:t>0</a:t>
            </a:r>
            <a:r>
              <a:rPr lang="zh-CN" altLang="zh-CN" smtClean="0"/>
              <a:t>（</a:t>
            </a:r>
            <a:r>
              <a:rPr lang="en-US" altLang="zh-CN" smtClean="0"/>
              <a:t>1</a:t>
            </a:r>
            <a:r>
              <a:rPr lang="zh-CN" altLang="zh-CN" smtClean="0"/>
              <a:t>）、</a:t>
            </a:r>
            <a:r>
              <a:rPr lang="en-US" altLang="zh-CN" smtClean="0"/>
              <a:t>2</a:t>
            </a:r>
            <a:r>
              <a:rPr lang="en-US" altLang="zh-CN" baseline="30000" smtClean="0"/>
              <a:t>1</a:t>
            </a:r>
            <a:r>
              <a:rPr lang="zh-CN" altLang="zh-CN" smtClean="0"/>
              <a:t>（</a:t>
            </a:r>
            <a:r>
              <a:rPr lang="en-US" altLang="zh-CN" smtClean="0"/>
              <a:t>2</a:t>
            </a:r>
            <a:r>
              <a:rPr lang="zh-CN" altLang="zh-CN" smtClean="0"/>
              <a:t>）、</a:t>
            </a:r>
            <a:r>
              <a:rPr lang="en-US" altLang="zh-CN" smtClean="0"/>
              <a:t>2</a:t>
            </a:r>
            <a:r>
              <a:rPr lang="en-US" altLang="zh-CN" baseline="30000" smtClean="0"/>
              <a:t>2</a:t>
            </a:r>
            <a:r>
              <a:rPr lang="zh-CN" altLang="zh-CN" smtClean="0"/>
              <a:t>（</a:t>
            </a:r>
            <a:r>
              <a:rPr lang="en-US" altLang="zh-CN" smtClean="0"/>
              <a:t>4</a:t>
            </a:r>
            <a:r>
              <a:rPr lang="zh-CN" altLang="zh-CN" smtClean="0"/>
              <a:t>）</a:t>
            </a:r>
            <a:r>
              <a:rPr lang="en-US" altLang="zh-CN" smtClean="0"/>
              <a:t>…… </a:t>
            </a:r>
            <a:r>
              <a:rPr lang="zh-CN" altLang="zh-CN" smtClean="0"/>
              <a:t>。</a:t>
            </a:r>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ln/>
        </p:spPr>
        <p:txBody>
          <a:bodyPr/>
          <a:lstStyle/>
          <a:p>
            <a:pPr marL="0" lvl="1">
              <a:defRPr/>
            </a:pPr>
            <a:r>
              <a:rPr kumimoji="1" lang="zh-CN" altLang="en-US" sz="2000" kern="0" dirty="0" smtClean="0"/>
              <a:t>值的计算：</a:t>
            </a:r>
            <a:r>
              <a:rPr lang="zh-CN" altLang="zh-CN" dirty="0" smtClean="0"/>
              <a:t>各位数码代表的数值等于各位的数码乘以所在位的权值</a:t>
            </a:r>
            <a:endParaRPr kumimoji="1" lang="en-US" altLang="zh-CN" sz="2000" kern="0" dirty="0" smtClean="0"/>
          </a:p>
          <a:p>
            <a:pPr marL="0" lvl="1">
              <a:defRPr/>
            </a:pPr>
            <a:r>
              <a:rPr kumimoji="1" lang="zh-CN" altLang="en-US" sz="2000" kern="0" dirty="0" smtClean="0"/>
              <a:t>计算结果：将各位的值相加求和</a:t>
            </a:r>
            <a:r>
              <a:rPr kumimoji="1" lang="en-US" altLang="zh-CN" sz="2000" kern="0" dirty="0" smtClean="0"/>
              <a:t>,</a:t>
            </a:r>
            <a:r>
              <a:rPr kumimoji="1" lang="zh-CN" altLang="en-US" sz="2000" kern="0" dirty="0" smtClean="0"/>
              <a:t>得到相应的十进制数大小</a:t>
            </a:r>
          </a:p>
          <a:p>
            <a:pPr>
              <a:defRPr/>
            </a:pP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r>
              <a:rPr lang="zh-CN" altLang="en-US" smtClean="0"/>
              <a:t>    超过</a:t>
            </a:r>
            <a:r>
              <a:rPr lang="en-US" altLang="zh-CN" smtClean="0"/>
              <a:t>9</a:t>
            </a:r>
            <a:r>
              <a:rPr lang="zh-CN" altLang="en-US" smtClean="0"/>
              <a:t>的数必须用多位数表示，其中低位与相邻高位之间的关系是“逢十进一”或“借一当十”，故称为</a:t>
            </a:r>
            <a:r>
              <a:rPr lang="zh-CN" altLang="en-US" b="1" smtClean="0"/>
              <a:t>十进制。</a:t>
            </a:r>
            <a:endParaRPr lang="zh-CN" altLang="en-US" smtClean="0"/>
          </a:p>
          <a:p>
            <a:r>
              <a:rPr lang="zh-CN" altLang="en-US" smtClean="0"/>
              <a:t>    在十进制中，第</a:t>
            </a:r>
            <a:r>
              <a:rPr lang="en-US" altLang="zh-CN" smtClean="0"/>
              <a:t>i</a:t>
            </a:r>
            <a:r>
              <a:rPr lang="zh-CN" altLang="en-US" smtClean="0"/>
              <a:t>位的权值为</a:t>
            </a:r>
            <a:r>
              <a:rPr lang="en-US" altLang="zh-CN" smtClean="0"/>
              <a:t>10</a:t>
            </a:r>
            <a:r>
              <a:rPr lang="en-US" altLang="zh-CN" baseline="30000" smtClean="0"/>
              <a:t>i</a:t>
            </a:r>
            <a:r>
              <a:rPr lang="zh-CN" altLang="en-US" smtClean="0"/>
              <a:t> 。</a:t>
            </a:r>
            <a:r>
              <a:rPr lang="en-US" altLang="zh-CN" smtClean="0"/>
              <a:t>k</a:t>
            </a:r>
            <a:r>
              <a:rPr lang="en-US" altLang="zh-CN" baseline="-25000" smtClean="0"/>
              <a:t>i</a:t>
            </a:r>
            <a:r>
              <a:rPr lang="zh-CN" altLang="en-US" smtClean="0"/>
              <a:t>是第</a:t>
            </a:r>
            <a:r>
              <a:rPr lang="en-US" altLang="zh-CN" smtClean="0"/>
              <a:t>i</a:t>
            </a:r>
            <a:r>
              <a:rPr lang="zh-CN" altLang="en-US" smtClean="0"/>
              <a:t>位的系数，可以是</a:t>
            </a:r>
            <a:r>
              <a:rPr lang="en-US" altLang="zh-CN" smtClean="0"/>
              <a:t>0~9</a:t>
            </a:r>
            <a:r>
              <a:rPr lang="zh-CN" altLang="en-US" smtClean="0"/>
              <a:t>中的任何一个。</a:t>
            </a:r>
          </a:p>
          <a:p>
            <a:r>
              <a:rPr lang="zh-CN" altLang="en-US" smtClean="0"/>
              <a:t>    式中</a:t>
            </a:r>
            <a:r>
              <a:rPr lang="en-US" altLang="zh-CN" smtClean="0"/>
              <a:t>N</a:t>
            </a:r>
            <a:r>
              <a:rPr lang="zh-CN" altLang="en-US" smtClean="0"/>
              <a:t>称为计数的基数， </a:t>
            </a:r>
            <a:r>
              <a:rPr lang="en-US" altLang="zh-CN" smtClean="0"/>
              <a:t>k</a:t>
            </a:r>
            <a:r>
              <a:rPr lang="en-US" altLang="zh-CN" baseline="-25000" smtClean="0"/>
              <a:t>i</a:t>
            </a:r>
            <a:r>
              <a:rPr lang="zh-CN" altLang="en-US" smtClean="0"/>
              <a:t>为第</a:t>
            </a:r>
            <a:r>
              <a:rPr lang="en-US" altLang="zh-CN" smtClean="0"/>
              <a:t>i</a:t>
            </a:r>
            <a:r>
              <a:rPr lang="zh-CN" altLang="en-US" smtClean="0"/>
              <a:t>位的系数，</a:t>
            </a:r>
            <a:r>
              <a:rPr lang="en-US" altLang="zh-CN" smtClean="0"/>
              <a:t>N</a:t>
            </a:r>
            <a:r>
              <a:rPr lang="en-US" altLang="zh-CN" baseline="30000" smtClean="0"/>
              <a:t>i</a:t>
            </a:r>
            <a:r>
              <a:rPr lang="zh-CN" altLang="en-US" smtClean="0"/>
              <a:t>称为第</a:t>
            </a:r>
            <a:r>
              <a:rPr lang="en-US" altLang="zh-CN" smtClean="0"/>
              <a:t>i</a:t>
            </a:r>
            <a:r>
              <a:rPr lang="zh-CN" altLang="en-US" smtClean="0"/>
              <a:t>位的权。</a:t>
            </a:r>
          </a:p>
          <a:p>
            <a:r>
              <a:rPr kumimoji="1" lang="zh-CN" altLang="en-US" b="1"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r>
              <a:rPr lang="zh-CN" altLang="en-US" smtClean="0"/>
              <a:t>根据上式，可计算出二进制数所对应的十进制数的大小。例如：</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r>
              <a:rPr lang="zh-CN" altLang="zh-CN" smtClean="0"/>
              <a:t>数字电路的一些基本概念：数字量、数字信号、数字电路，数字电子技术（分析和处理数字信号的技术）、脉冲信号 </a:t>
            </a: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r>
              <a:rPr lang="zh-CN" altLang="en-US" smtClean="0"/>
              <a:t>    二进制数非常适合计算机内部数据的表示和运算，但书写起来位数比较长，如表示一个十进制数</a:t>
            </a:r>
            <a:r>
              <a:rPr lang="en-US" altLang="zh-CN" smtClean="0"/>
              <a:t>1024</a:t>
            </a:r>
            <a:r>
              <a:rPr lang="zh-CN" altLang="en-US" smtClean="0"/>
              <a:t>，写成等值的二进制数就需</a:t>
            </a:r>
            <a:r>
              <a:rPr lang="en-US" altLang="zh-CN" smtClean="0"/>
              <a:t>11</a:t>
            </a:r>
            <a:r>
              <a:rPr lang="zh-CN" altLang="en-US" smtClean="0"/>
              <a:t>位，很不方便，也不直观。而八进制和十六进制数比等值的二进制数的长度短得多，而且它们之间转换也非常方便。因此在书写程序和数据用到二进制数的地方，往往采用八进制数或十六进制数的形式。</a:t>
            </a:r>
          </a:p>
          <a:p>
            <a:r>
              <a:rPr lang="zh-CN" altLang="en-US" smtClean="0"/>
              <a:t>     利用上式可以计算出对应的十进制数值。例如：</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algn="just" eaLnBrk="1" hangingPunct="1">
              <a:lnSpc>
                <a:spcPct val="110000"/>
              </a:lnSpc>
              <a:spcBef>
                <a:spcPct val="0"/>
              </a:spcBef>
              <a:buClr>
                <a:schemeClr val="hlink"/>
              </a:buClr>
              <a:buFont typeface="Wingdings" pitchFamily="2" charset="2"/>
              <a:buChar char="v"/>
            </a:pPr>
            <a:r>
              <a:rPr kumimoji="1" lang="zh-CN" altLang="en-US" smtClean="0"/>
              <a:t>目前在计算机中普遍采用</a:t>
            </a:r>
            <a:r>
              <a:rPr kumimoji="1" lang="en-US" altLang="zh-CN" smtClean="0"/>
              <a:t>8</a:t>
            </a:r>
            <a:r>
              <a:rPr kumimoji="1" lang="zh-CN" altLang="en-US" smtClean="0"/>
              <a:t>位、</a:t>
            </a:r>
            <a:r>
              <a:rPr kumimoji="1" lang="en-US" altLang="zh-CN" smtClean="0"/>
              <a:t>16</a:t>
            </a:r>
            <a:r>
              <a:rPr kumimoji="1" lang="zh-CN" altLang="en-US" smtClean="0"/>
              <a:t>位和</a:t>
            </a:r>
            <a:r>
              <a:rPr kumimoji="1" lang="en-US" altLang="zh-CN" smtClean="0"/>
              <a:t>32</a:t>
            </a:r>
            <a:r>
              <a:rPr kumimoji="1" lang="zh-CN" altLang="en-US" smtClean="0"/>
              <a:t>位二进制并行计算，而</a:t>
            </a:r>
            <a:r>
              <a:rPr kumimoji="1" lang="en-US" altLang="zh-CN" smtClean="0"/>
              <a:t>8</a:t>
            </a:r>
            <a:r>
              <a:rPr kumimoji="1" lang="zh-CN" altLang="en-US" smtClean="0"/>
              <a:t>位、</a:t>
            </a:r>
            <a:r>
              <a:rPr kumimoji="1" lang="en-US" altLang="zh-CN" smtClean="0"/>
              <a:t>16</a:t>
            </a:r>
            <a:r>
              <a:rPr kumimoji="1" lang="zh-CN" altLang="en-US" smtClean="0"/>
              <a:t>位和</a:t>
            </a:r>
            <a:r>
              <a:rPr kumimoji="1" lang="en-US" altLang="zh-CN" smtClean="0"/>
              <a:t>32</a:t>
            </a:r>
            <a:r>
              <a:rPr kumimoji="1" lang="zh-CN" altLang="en-US" smtClean="0"/>
              <a:t>位的二进制数可以用</a:t>
            </a:r>
            <a:r>
              <a:rPr kumimoji="1" lang="en-US" altLang="zh-CN" smtClean="0"/>
              <a:t>2</a:t>
            </a:r>
            <a:r>
              <a:rPr kumimoji="1" lang="zh-CN" altLang="en-US" smtClean="0"/>
              <a:t>位、</a:t>
            </a:r>
            <a:r>
              <a:rPr kumimoji="1" lang="en-US" altLang="zh-CN" smtClean="0"/>
              <a:t>4</a:t>
            </a:r>
            <a:r>
              <a:rPr kumimoji="1" lang="zh-CN" altLang="en-US" smtClean="0"/>
              <a:t>位和</a:t>
            </a:r>
            <a:r>
              <a:rPr kumimoji="1" lang="en-US" altLang="zh-CN" smtClean="0"/>
              <a:t>8</a:t>
            </a:r>
            <a:r>
              <a:rPr kumimoji="1" lang="zh-CN" altLang="en-US" smtClean="0"/>
              <a:t>位的十六进制数表示，因而用十六进制符号书写程序十分简便。</a:t>
            </a:r>
          </a:p>
          <a:p>
            <a:pPr algn="just" eaLnBrk="1" hangingPunct="1">
              <a:lnSpc>
                <a:spcPct val="110000"/>
              </a:lnSpc>
              <a:spcBef>
                <a:spcPct val="0"/>
              </a:spcBef>
              <a:buClr>
                <a:schemeClr val="hlink"/>
              </a:buClr>
              <a:buFont typeface="Wingdings" pitchFamily="2" charset="2"/>
              <a:buChar char="v"/>
            </a:pPr>
            <a:r>
              <a:rPr lang="zh-CN" altLang="en-US" smtClean="0"/>
              <a:t>注意展开时系数为</a:t>
            </a:r>
            <a:r>
              <a:rPr lang="en-US" altLang="zh-CN" smtClean="0"/>
              <a:t>0~15</a:t>
            </a:r>
            <a:r>
              <a:rPr lang="zh-CN" altLang="en-US" smtClean="0"/>
              <a:t>中的任一个，比如十六进制的</a:t>
            </a:r>
            <a:r>
              <a:rPr lang="en-US" altLang="zh-CN" smtClean="0"/>
              <a:t>F</a:t>
            </a:r>
            <a:r>
              <a:rPr lang="zh-CN" altLang="en-US" smtClean="0"/>
              <a:t>对应</a:t>
            </a:r>
            <a:r>
              <a:rPr lang="en-US" altLang="zh-CN" smtClean="0"/>
              <a:t>15</a:t>
            </a:r>
            <a:r>
              <a:rPr lang="zh-CN" altLang="en-US" smtClean="0"/>
              <a:t>，</a:t>
            </a:r>
            <a:r>
              <a:rPr lang="en-US" altLang="zh-CN" smtClean="0"/>
              <a:t>D</a:t>
            </a:r>
            <a:r>
              <a:rPr lang="zh-CN" altLang="en-US" smtClean="0"/>
              <a:t>对应</a:t>
            </a:r>
            <a:r>
              <a:rPr lang="en-US" altLang="zh-CN" smtClean="0"/>
              <a:t>13</a:t>
            </a:r>
            <a:r>
              <a:rPr lang="zh-CN" altLang="en-US" smtClean="0"/>
              <a:t>，这样才便于计算得到十进制数。</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r>
              <a:rPr lang="zh-CN" altLang="en-US" smtClean="0"/>
              <a:t>      下表是十进制数</a:t>
            </a:r>
            <a:r>
              <a:rPr lang="en-US" altLang="zh-CN" smtClean="0"/>
              <a:t>0~15</a:t>
            </a:r>
            <a:r>
              <a:rPr lang="zh-CN" altLang="en-US" smtClean="0"/>
              <a:t>与等值二进制、八进制、十六进制数的对照表。</a:t>
            </a:r>
          </a:p>
          <a:p>
            <a:r>
              <a:rPr lang="zh-CN" altLang="en-US" smtClean="0"/>
              <a:t>      可以看出，采用不同的数制表示同一个数时，基数越大，则使用的位数越少。比如十进制数</a:t>
            </a:r>
            <a:r>
              <a:rPr lang="en-US" altLang="zh-CN" smtClean="0"/>
              <a:t>15</a:t>
            </a:r>
            <a:r>
              <a:rPr lang="zh-CN" altLang="en-US" smtClean="0"/>
              <a:t>，需要</a:t>
            </a:r>
            <a:r>
              <a:rPr lang="en-US" altLang="zh-CN" smtClean="0"/>
              <a:t>4</a:t>
            </a:r>
            <a:r>
              <a:rPr lang="zh-CN" altLang="en-US" smtClean="0"/>
              <a:t>位二进制数来表示，只需要两位八进制数来表示，只需要</a:t>
            </a:r>
            <a:r>
              <a:rPr lang="en-US" altLang="zh-CN" smtClean="0"/>
              <a:t>1</a:t>
            </a:r>
            <a:r>
              <a:rPr lang="zh-CN" altLang="en-US" smtClean="0"/>
              <a:t>位十六进制数来表示。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r>
              <a:rPr lang="zh-CN" altLang="en-US" smtClean="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r>
              <a:rPr lang="zh-CN" altLang="en-US" smtClean="0"/>
              <a:t>将</a:t>
            </a:r>
            <a:r>
              <a:rPr kumimoji="1" lang="zh-CN" altLang="en-US" b="1" smtClean="0"/>
              <a:t>整数部分</a:t>
            </a:r>
            <a:r>
              <a:rPr kumimoji="1" lang="zh-CN" altLang="en-US" b="1" smtClean="0">
                <a:solidFill>
                  <a:srgbClr val="CC6600"/>
                </a:solidFill>
              </a:rPr>
              <a:t>除以</a:t>
            </a:r>
            <a:r>
              <a:rPr kumimoji="1" lang="en-US" altLang="zh-CN" b="1" smtClean="0">
                <a:solidFill>
                  <a:srgbClr val="CC6600"/>
                </a:solidFill>
              </a:rPr>
              <a:t>N</a:t>
            </a:r>
            <a:r>
              <a:rPr lang="zh-CN" altLang="en-US" smtClean="0"/>
              <a:t>得到的余数按从最高位到最低位的顺序写出来，即为转换后的</a:t>
            </a:r>
            <a:r>
              <a:rPr lang="en-US" altLang="zh-CN" smtClean="0"/>
              <a:t>N</a:t>
            </a:r>
            <a:r>
              <a:rPr lang="zh-CN" altLang="en-US" smtClean="0"/>
              <a:t>进制整数部分；</a:t>
            </a:r>
          </a:p>
          <a:p>
            <a:r>
              <a:rPr kumimoji="1" lang="zh-CN" altLang="en-US" b="1" smtClean="0"/>
              <a:t>    将小数部分</a:t>
            </a:r>
            <a:r>
              <a:rPr kumimoji="1" lang="zh-CN" altLang="en-US" b="1" smtClean="0">
                <a:solidFill>
                  <a:srgbClr val="CC6600"/>
                </a:solidFill>
              </a:rPr>
              <a:t>乘以</a:t>
            </a:r>
            <a:r>
              <a:rPr kumimoji="1" lang="en-US" altLang="zh-CN" b="1" smtClean="0">
                <a:solidFill>
                  <a:srgbClr val="CC6600"/>
                </a:solidFill>
              </a:rPr>
              <a:t>N</a:t>
            </a:r>
            <a:r>
              <a:rPr kumimoji="1" lang="zh-CN" altLang="en-US" b="1" smtClean="0">
                <a:solidFill>
                  <a:srgbClr val="CC6600"/>
                </a:solidFill>
              </a:rPr>
              <a:t>得到的向整数的进位</a:t>
            </a:r>
            <a:r>
              <a:rPr lang="zh-CN" altLang="en-US" smtClean="0"/>
              <a:t>按从最高位到最低位的顺序写出来，即为转换后的</a:t>
            </a:r>
            <a:r>
              <a:rPr lang="en-US" altLang="zh-CN" smtClean="0"/>
              <a:t>N</a:t>
            </a:r>
            <a:r>
              <a:rPr lang="zh-CN" altLang="en-US" smtClean="0"/>
              <a:t>进制小数部分。</a:t>
            </a:r>
          </a:p>
          <a:p>
            <a:r>
              <a:rPr lang="zh-CN" altLang="en-US" smtClean="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r>
              <a:rPr lang="zh-CN" altLang="en-US" smtClean="0"/>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r>
              <a:rPr kumimoji="1" lang="zh-CN" altLang="en-US" b="1" smtClean="0">
                <a:solidFill>
                  <a:srgbClr val="990000"/>
                </a:solidFill>
              </a:rPr>
              <a:t>    </a:t>
            </a:r>
            <a:r>
              <a:rPr kumimoji="1" lang="zh-CN" altLang="en-US" smtClean="0">
                <a:solidFill>
                  <a:srgbClr val="990000"/>
                </a:solidFill>
              </a:rPr>
              <a:t>将</a:t>
            </a:r>
            <a:r>
              <a:rPr kumimoji="1" lang="en-US" altLang="zh-CN" smtClean="0">
                <a:solidFill>
                  <a:srgbClr val="990000"/>
                </a:solidFill>
              </a:rPr>
              <a:t>N</a:t>
            </a:r>
            <a:r>
              <a:rPr kumimoji="1" lang="zh-CN" altLang="en-US" smtClean="0">
                <a:solidFill>
                  <a:srgbClr val="990000"/>
                </a:solidFill>
              </a:rPr>
              <a:t>进制数</a:t>
            </a:r>
            <a:r>
              <a:rPr kumimoji="1" lang="zh-CN" altLang="en-US" smtClean="0"/>
              <a:t>按权展开后进行求和即可</a:t>
            </a:r>
            <a:r>
              <a:rPr kumimoji="1" lang="zh-CN" altLang="en-US" smtClean="0">
                <a:solidFill>
                  <a:srgbClr val="990000"/>
                </a:solidFill>
              </a:rPr>
              <a:t>得到十进制数</a:t>
            </a:r>
            <a:r>
              <a:rPr kumimoji="1" lang="en-US" altLang="zh-CN" smtClean="0">
                <a:solidFill>
                  <a:srgbClr val="990000"/>
                </a:solidFill>
              </a:rPr>
              <a:t>——</a:t>
            </a:r>
            <a:r>
              <a:rPr kumimoji="1" lang="zh-CN" altLang="en-US" smtClean="0">
                <a:solidFill>
                  <a:srgbClr val="990000"/>
                </a:solidFill>
              </a:rPr>
              <a:t>简单。</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r>
              <a:rPr lang="zh-CN" altLang="en-US" smtClean="0"/>
              <a:t>    当一个数很大时，若用二进制表示，则位数太多，此时可以用八进制或十六进制表示。因此需要将二进制数转换为八进制数或十六进制数。</a:t>
            </a:r>
          </a:p>
          <a:p>
            <a:r>
              <a:rPr lang="zh-CN" altLang="en-US" smtClean="0"/>
              <a:t>    注意书写的顺序！</a:t>
            </a:r>
            <a:r>
              <a:rPr kumimoji="1" lang="zh-CN" altLang="en-US" smtClean="0"/>
              <a:t>对于小数部分，当最后剩下的数不足</a:t>
            </a:r>
            <a:r>
              <a:rPr kumimoji="1" lang="en-US" altLang="zh-CN" smtClean="0"/>
              <a:t>3</a:t>
            </a:r>
            <a:r>
              <a:rPr kumimoji="1" lang="zh-CN" altLang="en-US" smtClean="0"/>
              <a:t>位时，则在其右边补</a:t>
            </a:r>
            <a:r>
              <a:rPr kumimoji="1" lang="en-US" altLang="zh-CN" smtClean="0"/>
              <a:t>0</a:t>
            </a:r>
            <a:r>
              <a:rPr kumimoji="1" lang="zh-CN" altLang="en-US" smtClean="0"/>
              <a:t>，补齐</a:t>
            </a:r>
            <a:r>
              <a:rPr kumimoji="1" lang="en-US" altLang="zh-CN" smtClean="0"/>
              <a:t>3</a:t>
            </a:r>
            <a:r>
              <a:rPr kumimoji="1" lang="zh-CN" altLang="en-US" smtClean="0"/>
              <a:t>位，然后将其写成</a:t>
            </a:r>
            <a:r>
              <a:rPr kumimoji="1" lang="en-US" altLang="zh-CN" smtClean="0"/>
              <a:t>1</a:t>
            </a:r>
            <a:r>
              <a:rPr kumimoji="1" lang="zh-CN" altLang="en-US" smtClean="0"/>
              <a:t>位八进制数。</a:t>
            </a:r>
          </a:p>
          <a:p>
            <a:endParaRPr kumimoji="1"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r>
              <a:rPr kumimoji="1" lang="zh-CN" altLang="en-US" sz="900" smtClean="0">
                <a:solidFill>
                  <a:srgbClr val="990000"/>
                </a:solidFill>
              </a:rPr>
              <a:t>    将二进制数转换为十六进制数的</a:t>
            </a:r>
            <a:r>
              <a:rPr kumimoji="1" lang="zh-CN" altLang="en-US" smtClean="0"/>
              <a:t>例子</a:t>
            </a:r>
            <a:r>
              <a:rPr kumimoji="1" lang="zh-CN" altLang="en-US" sz="900" smtClean="0">
                <a:solidFill>
                  <a:srgbClr val="990000"/>
                </a:solidFill>
              </a:rPr>
              <a:t>中，</a:t>
            </a:r>
            <a:r>
              <a:rPr kumimoji="1" lang="zh-CN" altLang="en-US" smtClean="0"/>
              <a:t>小数部分最后剩下的数不足</a:t>
            </a:r>
            <a:r>
              <a:rPr kumimoji="1" lang="en-US" altLang="zh-CN" smtClean="0"/>
              <a:t>4</a:t>
            </a:r>
            <a:r>
              <a:rPr kumimoji="1" lang="zh-CN" altLang="en-US" smtClean="0"/>
              <a:t>位，故应在其右边补</a:t>
            </a:r>
            <a:r>
              <a:rPr kumimoji="1" lang="en-US" altLang="zh-CN" smtClean="0"/>
              <a:t>0</a:t>
            </a:r>
            <a:r>
              <a:rPr kumimoji="1" lang="zh-CN" altLang="en-US" smtClean="0"/>
              <a:t>，补齐</a:t>
            </a:r>
            <a:r>
              <a:rPr kumimoji="1" lang="en-US" altLang="zh-CN" smtClean="0"/>
              <a:t>4</a:t>
            </a:r>
            <a:r>
              <a:rPr kumimoji="1" lang="zh-CN" altLang="en-US" smtClean="0"/>
              <a:t>位，然后将其写成</a:t>
            </a:r>
            <a:r>
              <a:rPr kumimoji="1" lang="en-US" altLang="zh-CN" smtClean="0"/>
              <a:t>1</a:t>
            </a:r>
            <a:r>
              <a:rPr kumimoji="1" lang="zh-CN" altLang="en-US" smtClean="0"/>
              <a:t>位十六进制数。</a:t>
            </a:r>
          </a:p>
          <a:p>
            <a:endParaRPr kumimoji="1" lang="zh-CN" altLang="en-US" sz="900" smtClean="0">
              <a:solidFill>
                <a:srgbClr val="99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r>
              <a:rPr lang="zh-CN" altLang="en-US"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r>
              <a:rPr lang="zh-CN" altLang="zh-CN" smtClean="0"/>
              <a:t> </a:t>
            </a:r>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a:lnSpc>
                <a:spcPct val="110000"/>
              </a:lnSpc>
            </a:pPr>
            <a:r>
              <a:rPr kumimoji="1" lang="zh-CN" altLang="en-US" smtClean="0"/>
              <a:t>这时这些数码只是不同事物的代号或不同状态的标志而已，这些数码称为</a:t>
            </a:r>
            <a:r>
              <a:rPr kumimoji="1" lang="zh-CN" altLang="en-US" smtClean="0">
                <a:solidFill>
                  <a:srgbClr val="FF0000"/>
                </a:solidFill>
              </a:rPr>
              <a:t>代码</a:t>
            </a:r>
            <a:r>
              <a:rPr kumimoji="1" lang="zh-CN" altLang="en-US" smtClean="0"/>
              <a:t>。</a:t>
            </a:r>
          </a:p>
          <a:p>
            <a:pPr>
              <a:lnSpc>
                <a:spcPct val="110000"/>
              </a:lnSpc>
            </a:pPr>
            <a:r>
              <a:rPr lang="zh-CN" altLang="en-US" smtClean="0"/>
              <a:t>例如在学校举行运动会时，为便于识别运动员，通常要给每一位运动员编一个号码（</a:t>
            </a:r>
            <a:r>
              <a:rPr lang="en-US" altLang="zh-CN" smtClean="0"/>
              <a:t>06 001</a:t>
            </a:r>
            <a:r>
              <a:rPr lang="zh-CN" altLang="en-US" smtClean="0"/>
              <a:t>、</a:t>
            </a:r>
            <a:r>
              <a:rPr lang="en-US" altLang="zh-CN" smtClean="0"/>
              <a:t>06 002</a:t>
            </a:r>
            <a:r>
              <a:rPr lang="zh-CN" altLang="en-US" smtClean="0"/>
              <a:t>等），比如采用</a:t>
            </a:r>
            <a:r>
              <a:rPr lang="en-US" altLang="zh-CN" smtClean="0"/>
              <a:t>5</a:t>
            </a:r>
            <a:r>
              <a:rPr lang="zh-CN" altLang="en-US" smtClean="0"/>
              <a:t>位十进制数来标识，头两位表示院系代号，后</a:t>
            </a:r>
            <a:r>
              <a:rPr lang="en-US" altLang="zh-CN" smtClean="0"/>
              <a:t>3</a:t>
            </a:r>
            <a:r>
              <a:rPr lang="zh-CN" altLang="en-US" smtClean="0"/>
              <a:t>位位表示不同的运动员。显然，这些号码仅仅表示不同的运动员，并没有数量大小的含义。</a:t>
            </a:r>
            <a:endParaRPr lang="en-US" altLang="zh-CN" smtClean="0"/>
          </a:p>
          <a:p>
            <a:pPr>
              <a:lnSpc>
                <a:spcPct val="110000"/>
              </a:lnSpc>
            </a:pPr>
            <a:r>
              <a:rPr lang="zh-CN" altLang="zh-CN" smtClean="0"/>
              <a:t>在状态机的设计中，往往采用一组数码表示状态机的不同状态，例如假设某个状态机有</a:t>
            </a:r>
            <a:r>
              <a:rPr lang="en-US" altLang="zh-CN" smtClean="0"/>
              <a:t>16</a:t>
            </a:r>
            <a:r>
              <a:rPr lang="zh-CN" altLang="zh-CN" smtClean="0"/>
              <a:t>个状态，则可以用</a:t>
            </a:r>
            <a:r>
              <a:rPr lang="en-US" altLang="zh-CN" smtClean="0"/>
              <a:t>0000</a:t>
            </a:r>
            <a:r>
              <a:rPr lang="zh-CN" altLang="zh-CN" smtClean="0"/>
              <a:t>表示初始状态</a:t>
            </a:r>
            <a:r>
              <a:rPr lang="zh-CN" altLang="en-US" smtClean="0"/>
              <a:t>，</a:t>
            </a:r>
            <a:r>
              <a:rPr lang="en-US" altLang="zh-CN" smtClean="0"/>
              <a:t>0001</a:t>
            </a:r>
            <a:r>
              <a:rPr lang="zh-CN" altLang="zh-CN" smtClean="0"/>
              <a:t>表示下一状态</a:t>
            </a:r>
            <a:r>
              <a:rPr lang="zh-CN" altLang="en-US" smtClean="0"/>
              <a:t>，</a:t>
            </a:r>
            <a:r>
              <a:rPr lang="en-US" altLang="zh-CN" smtClean="0"/>
              <a:t>0010</a:t>
            </a:r>
            <a:r>
              <a:rPr lang="zh-CN" altLang="zh-CN" smtClean="0"/>
              <a:t>表示再下一个状态</a:t>
            </a:r>
            <a:r>
              <a:rPr lang="en-US" altLang="zh-CN" smtClean="0"/>
              <a:t>……</a:t>
            </a:r>
            <a:r>
              <a:rPr lang="zh-CN" altLang="zh-CN" smtClean="0"/>
              <a:t>，</a:t>
            </a:r>
            <a:r>
              <a:rPr lang="en-US" altLang="zh-CN" smtClean="0"/>
              <a:t>1111</a:t>
            </a:r>
            <a:r>
              <a:rPr lang="zh-CN" altLang="zh-CN" smtClean="0"/>
              <a:t>表示最后一个状态。</a:t>
            </a:r>
          </a:p>
          <a:p>
            <a:pPr>
              <a:lnSpc>
                <a:spcPct val="110000"/>
              </a:lnSpc>
            </a:pPr>
            <a:endParaRPr kumimoji="1" lang="zh-CN" altLang="en-US" smtClean="0"/>
          </a:p>
          <a:p>
            <a:pPr>
              <a:lnSpc>
                <a:spcPct val="110000"/>
              </a:lnSpc>
            </a:pPr>
            <a:endParaRPr kumimoji="1"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r>
              <a:rPr lang="zh-CN" altLang="en-US" smtClean="0"/>
              <a:t>    参见</a:t>
            </a:r>
            <a:r>
              <a:rPr kumimoji="1" lang="zh-CN" altLang="en-US" smtClean="0">
                <a:solidFill>
                  <a:srgbClr val="000000"/>
                </a:solidFill>
              </a:rPr>
              <a:t>王尔乾</a:t>
            </a:r>
            <a:r>
              <a:rPr kumimoji="1" lang="en-US" altLang="zh-CN" smtClean="0">
                <a:solidFill>
                  <a:schemeClr val="hlink"/>
                </a:solidFill>
              </a:rPr>
              <a:t>《</a:t>
            </a:r>
            <a:r>
              <a:rPr kumimoji="1" lang="zh-CN" altLang="en-US" smtClean="0">
                <a:solidFill>
                  <a:schemeClr val="hlink"/>
                </a:solidFill>
              </a:rPr>
              <a:t>数字逻辑与数字集成电路（第</a:t>
            </a:r>
            <a:r>
              <a:rPr kumimoji="1" lang="en-US" altLang="zh-CN" smtClean="0">
                <a:solidFill>
                  <a:schemeClr val="hlink"/>
                </a:solidFill>
              </a:rPr>
              <a:t>2</a:t>
            </a:r>
            <a:r>
              <a:rPr kumimoji="1" lang="zh-CN" altLang="en-US" smtClean="0">
                <a:solidFill>
                  <a:schemeClr val="hlink"/>
                </a:solidFill>
              </a:rPr>
              <a:t>版）</a:t>
            </a:r>
            <a:r>
              <a:rPr kumimoji="1" lang="en-US" altLang="zh-CN" smtClean="0">
                <a:solidFill>
                  <a:schemeClr val="hlink"/>
                </a:solidFill>
              </a:rPr>
              <a:t>》P5~8</a:t>
            </a:r>
          </a:p>
          <a:p>
            <a:r>
              <a:rPr kumimoji="1" lang="zh-CN" altLang="en-US" smtClean="0"/>
              <a:t>    在</a:t>
            </a:r>
            <a:r>
              <a:rPr kumimoji="1" lang="en-US" altLang="zh-CN" smtClean="0"/>
              <a:t>1.2</a:t>
            </a:r>
            <a:r>
              <a:rPr kumimoji="1" lang="zh-CN" altLang="en-US" smtClean="0"/>
              <a:t>节中，我们讨论了数制以及不同数制之间的转换，但讨论的数都是正数，并没有涉及数的符号问题。实际上，一个数字系统既要处理正数，又要处理负数。那么，在数字系统中，一个数的符号是如何表示的呢？带符号的二进制数又如何表示？</a:t>
            </a:r>
            <a:endParaRPr kumimoji="1" lang="en-US" altLang="zh-CN" smtClean="0"/>
          </a:p>
          <a:p>
            <a:r>
              <a:rPr lang="zh-CN" altLang="en-US" smtClean="0"/>
              <a:t>    机器数没有正负号，而是用最高位的</a:t>
            </a:r>
            <a:r>
              <a:rPr lang="en-US" altLang="zh-CN" smtClean="0"/>
              <a:t>0</a:t>
            </a:r>
            <a:r>
              <a:rPr lang="zh-CN" altLang="en-US" smtClean="0"/>
              <a:t>或</a:t>
            </a:r>
            <a:r>
              <a:rPr lang="en-US" altLang="zh-CN" smtClean="0"/>
              <a:t>1</a:t>
            </a:r>
            <a:r>
              <a:rPr lang="zh-CN" altLang="en-US" smtClean="0"/>
              <a:t>表示正数或负数；真值带正负号。</a:t>
            </a:r>
          </a:p>
          <a:p>
            <a:endParaRPr kumimoji="1" lang="en-US" altLang="zh-CN" smtClean="0"/>
          </a:p>
          <a:p>
            <a:r>
              <a:rPr lang="zh-CN" altLang="en-US" smtClean="0">
                <a:solidFill>
                  <a:srgbClr val="990033"/>
                </a:solidFill>
                <a:ea typeface="楷体_GB2312" pitchFamily="49" charset="-122"/>
              </a:rPr>
              <a:t>因为补码加法比原码加法简单得多，这正是绝大多数计算机中采用补码的原因之一。</a:t>
            </a:r>
          </a:p>
          <a:p>
            <a:endParaRPr kumimoji="1" lang="en-US" altLang="zh-CN" smtClean="0">
              <a:solidFill>
                <a:schemeClr val="hlink"/>
              </a:solidFill>
            </a:endParaRPr>
          </a:p>
          <a:p>
            <a:r>
              <a:rPr kumimoji="1" lang="zh-CN" altLang="en-US" smtClean="0">
                <a:solidFill>
                  <a:schemeClr val="hlink"/>
                </a:solidFill>
              </a:rPr>
              <a:t>    </a:t>
            </a:r>
            <a:r>
              <a:rPr kumimoji="1" lang="zh-CN" altLang="en-US" smtClean="0"/>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r>
              <a:rPr lang="zh-CN" altLang="en-US" smtClean="0"/>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r>
              <a:rPr lang="zh-CN" altLang="en-US" smtClean="0"/>
              <a:t>   其中</a:t>
            </a:r>
            <a:r>
              <a:rPr lang="en-US" altLang="zh-CN" smtClean="0"/>
              <a:t>n</a:t>
            </a:r>
            <a:r>
              <a:rPr lang="zh-CN" altLang="en-US" smtClean="0"/>
              <a:t>表示</a:t>
            </a:r>
            <a:r>
              <a:rPr lang="en-US" altLang="zh-CN" smtClean="0"/>
              <a:t>X</a:t>
            </a:r>
            <a:r>
              <a:rPr lang="zh-CN" altLang="en-US" smtClean="0"/>
              <a:t>数值部分的位数，例如</a:t>
            </a:r>
            <a:r>
              <a:rPr lang="en-US" altLang="zh-CN" smtClean="0"/>
              <a:t>-</a:t>
            </a:r>
            <a:r>
              <a:rPr kumimoji="1" lang="en-US" altLang="zh-CN" smtClean="0"/>
              <a:t>1101001</a:t>
            </a:r>
            <a:r>
              <a:rPr kumimoji="1" lang="zh-CN" altLang="en-US" smtClean="0"/>
              <a:t>的</a:t>
            </a:r>
            <a:r>
              <a:rPr lang="zh-CN" altLang="en-US" smtClean="0"/>
              <a:t>数值部分有</a:t>
            </a:r>
            <a:r>
              <a:rPr lang="en-US" altLang="zh-CN" smtClean="0"/>
              <a:t>7</a:t>
            </a:r>
            <a:r>
              <a:rPr lang="zh-CN" altLang="en-US" smtClean="0"/>
              <a:t>位，则</a:t>
            </a:r>
            <a:r>
              <a:rPr lang="en-US" altLang="zh-CN" smtClean="0"/>
              <a:t>n=7</a:t>
            </a:r>
            <a:r>
              <a:rPr lang="zh-CN" altLang="en-US" smtClean="0"/>
              <a:t>。</a:t>
            </a:r>
            <a:endParaRPr lang="en-US" altLang="zh-CN" smtClean="0"/>
          </a:p>
          <a:p>
            <a:r>
              <a:rPr kumimoji="1" lang="zh-CN" altLang="en-US" smtClean="0">
                <a:solidFill>
                  <a:srgbClr val="CC0066"/>
                </a:solidFill>
              </a:rPr>
              <a:t>   注意这里计算原码时式中</a:t>
            </a:r>
            <a:r>
              <a:rPr kumimoji="1" lang="en-US" altLang="zh-CN" smtClean="0">
                <a:solidFill>
                  <a:srgbClr val="CC0066"/>
                </a:solidFill>
              </a:rPr>
              <a:t>X</a:t>
            </a:r>
            <a:r>
              <a:rPr kumimoji="1" lang="zh-CN" altLang="en-US" smtClean="0">
                <a:solidFill>
                  <a:srgbClr val="CC0066"/>
                </a:solidFill>
              </a:rPr>
              <a:t>表示真值，即带正、负号。</a:t>
            </a:r>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r>
              <a:rPr lang="zh-CN" altLang="en-US" smtClean="0"/>
              <a:t>   </a:t>
            </a:r>
            <a:r>
              <a:rPr lang="en-US" altLang="zh-CN" smtClean="0"/>
              <a:t>|X|</a:t>
            </a:r>
            <a:r>
              <a:rPr lang="zh-CN" altLang="en-US" smtClean="0"/>
              <a:t>、</a:t>
            </a:r>
            <a:r>
              <a:rPr lang="en-US" altLang="zh-CN" smtClean="0"/>
              <a:t>|Y|</a:t>
            </a:r>
            <a:r>
              <a:rPr lang="zh-CN" altLang="en-US" smtClean="0"/>
              <a:t>表示</a:t>
            </a:r>
            <a:r>
              <a:rPr lang="en-US" altLang="zh-CN" smtClean="0"/>
              <a:t>[X]</a:t>
            </a:r>
            <a:r>
              <a:rPr lang="zh-CN" altLang="en-US" baseline="-25000" smtClean="0"/>
              <a:t>原</a:t>
            </a:r>
            <a:r>
              <a:rPr lang="zh-CN" altLang="en-US" smtClean="0"/>
              <a:t>、</a:t>
            </a:r>
            <a:r>
              <a:rPr lang="en-US" altLang="zh-CN" smtClean="0"/>
              <a:t>[Y]</a:t>
            </a:r>
            <a:r>
              <a:rPr lang="zh-CN" altLang="en-US" baseline="-25000" smtClean="0"/>
              <a:t>原</a:t>
            </a:r>
            <a:r>
              <a:rPr lang="zh-CN" altLang="en-US" smtClean="0"/>
              <a:t>的数值部分，即去掉最高位（符号位）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r>
              <a:rPr lang="zh-CN" altLang="en-US" smtClean="0"/>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r>
              <a:rPr lang="zh-CN" altLang="en-US" smtClean="0"/>
              <a:t>    </a:t>
            </a:r>
            <a:endParaRPr kumimoji="1" lang="zh-CN" altLang="en-US" smtClean="0">
              <a:solidFill>
                <a:schemeClr val="bg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r>
              <a:rPr kumimoji="1" lang="zh-CN" altLang="en-US" smtClean="0">
                <a:solidFill>
                  <a:srgbClr val="CC0066"/>
                </a:solidFill>
              </a:rPr>
              <a:t>注意这里计算反码时式中</a:t>
            </a:r>
            <a:r>
              <a:rPr kumimoji="1" lang="en-US" altLang="zh-CN" smtClean="0">
                <a:solidFill>
                  <a:srgbClr val="CC0066"/>
                </a:solidFill>
              </a:rPr>
              <a:t>X</a:t>
            </a:r>
            <a:r>
              <a:rPr kumimoji="1" lang="zh-CN" altLang="en-US" smtClean="0">
                <a:solidFill>
                  <a:srgbClr val="CC0066"/>
                </a:solidFill>
              </a:rPr>
              <a:t>表示真值，即带正、负号。</a:t>
            </a:r>
            <a:endParaRPr kumimoji="1" lang="zh-CN" altLang="en-US" smtClean="0">
              <a:solidFill>
                <a:schemeClr val="bg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r>
              <a:rPr kumimoji="1" lang="zh-CN" altLang="en-US" smtClean="0">
                <a:solidFill>
                  <a:schemeClr val="bg1"/>
                </a:solidFill>
              </a:rPr>
              <a:t>作反码加、减法时，要将运算结果的符号位产生的进位</a:t>
            </a:r>
            <a:r>
              <a:rPr kumimoji="1" lang="en-US" altLang="zh-CN" smtClean="0">
                <a:solidFill>
                  <a:schemeClr val="bg1"/>
                </a:solidFill>
              </a:rPr>
              <a:t>(0</a:t>
            </a:r>
            <a:r>
              <a:rPr kumimoji="1" lang="zh-CN" altLang="en-US" smtClean="0">
                <a:solidFill>
                  <a:schemeClr val="bg1"/>
                </a:solidFill>
              </a:rPr>
              <a:t>或</a:t>
            </a:r>
            <a:r>
              <a:rPr kumimoji="1" lang="en-US" altLang="zh-CN" smtClean="0">
                <a:solidFill>
                  <a:schemeClr val="bg1"/>
                </a:solidFill>
              </a:rPr>
              <a:t>1)</a:t>
            </a:r>
            <a:r>
              <a:rPr kumimoji="1" lang="zh-CN" altLang="en-US" smtClean="0">
                <a:solidFill>
                  <a:schemeClr val="bg1"/>
                </a:solidFill>
              </a:rPr>
              <a:t>加到和的最低位，才能得到最后结果。</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r>
              <a:rPr lang="zh-CN" altLang="en-US" smtClean="0"/>
              <a:t>参见潘明</a:t>
            </a:r>
            <a:r>
              <a:rPr lang="en-US" altLang="zh-CN" smtClean="0"/>
              <a:t>&lt;</a:t>
            </a:r>
            <a:r>
              <a:rPr lang="zh-CN" altLang="en-US" smtClean="0"/>
              <a:t>数字电子技术基础</a:t>
            </a:r>
            <a:r>
              <a:rPr lang="en-US" altLang="zh-CN" smtClean="0"/>
              <a:t>&gt;P16[</a:t>
            </a:r>
            <a:r>
              <a:rPr lang="zh-CN" altLang="en-US" smtClean="0"/>
              <a:t>例</a:t>
            </a:r>
            <a:r>
              <a:rPr lang="en-US" altLang="zh-CN" smtClean="0"/>
              <a:t>1-18]</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r>
              <a:rPr kumimoji="1" lang="zh-CN" altLang="en-US" smtClean="0">
                <a:solidFill>
                  <a:srgbClr val="CC0066"/>
                </a:solidFill>
              </a:rPr>
              <a:t>     国外一些教材中，也将补码称为“</a:t>
            </a:r>
            <a:r>
              <a:rPr kumimoji="1" lang="en-US" altLang="zh-CN" smtClean="0">
                <a:solidFill>
                  <a:srgbClr val="CC0066"/>
                </a:solidFill>
              </a:rPr>
              <a:t>2</a:t>
            </a:r>
            <a:r>
              <a:rPr kumimoji="1" lang="zh-CN" altLang="en-US" smtClean="0">
                <a:solidFill>
                  <a:srgbClr val="CC0066"/>
                </a:solidFill>
              </a:rPr>
              <a:t>的补码”（</a:t>
            </a:r>
            <a:r>
              <a:rPr kumimoji="1" lang="en-US" altLang="zh-CN" smtClean="0">
                <a:solidFill>
                  <a:srgbClr val="CC0066"/>
                </a:solidFill>
              </a:rPr>
              <a:t>two’s complement</a:t>
            </a:r>
            <a:r>
              <a:rPr kumimoji="1" lang="zh-CN" altLang="en-US" smtClean="0">
                <a:solidFill>
                  <a:srgbClr val="CC0066"/>
                </a:solidFill>
              </a:rPr>
              <a:t>）。</a:t>
            </a:r>
          </a:p>
          <a:p>
            <a:r>
              <a:rPr kumimoji="1" lang="zh-CN" altLang="en-US" smtClean="0">
                <a:solidFill>
                  <a:srgbClr val="CC0066"/>
                </a:solidFill>
              </a:rPr>
              <a:t>     注意这里计算补码时式中</a:t>
            </a:r>
            <a:r>
              <a:rPr kumimoji="1" lang="en-US" altLang="zh-CN" smtClean="0">
                <a:solidFill>
                  <a:srgbClr val="CC0066"/>
                </a:solidFill>
              </a:rPr>
              <a:t>X</a:t>
            </a:r>
            <a:r>
              <a:rPr kumimoji="1" lang="zh-CN" altLang="en-US" smtClean="0">
                <a:solidFill>
                  <a:srgbClr val="CC0066"/>
                </a:solidFill>
              </a:rPr>
              <a:t>表示真值，即带正、负号。</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r>
              <a:rPr lang="zh-CN" altLang="en-US" smtClean="0"/>
              <a:t>因为</a:t>
            </a:r>
            <a:r>
              <a:rPr lang="en-US" altLang="zh-CN" smtClean="0"/>
              <a:t>4</a:t>
            </a:r>
            <a:r>
              <a:rPr lang="zh-CN" altLang="en-US" smtClean="0"/>
              <a:t>位二进制数的进位基数是</a:t>
            </a:r>
            <a:r>
              <a:rPr lang="en-US" altLang="zh-CN" smtClean="0"/>
              <a:t>16</a:t>
            </a:r>
            <a:r>
              <a:rPr lang="zh-CN" altLang="en-US" smtClean="0"/>
              <a:t>（</a:t>
            </a:r>
            <a:r>
              <a:rPr lang="en-US" altLang="zh-CN" smtClean="0"/>
              <a:t>10000</a:t>
            </a:r>
            <a:r>
              <a:rPr lang="zh-CN" altLang="en-US" smtClean="0"/>
              <a:t>），所以</a:t>
            </a:r>
            <a:r>
              <a:rPr lang="en-US" altLang="zh-CN" smtClean="0"/>
              <a:t>1001</a:t>
            </a:r>
            <a:r>
              <a:rPr lang="zh-CN" altLang="en-US" smtClean="0"/>
              <a:t>（</a:t>
            </a:r>
            <a:r>
              <a:rPr lang="en-US" altLang="zh-CN" smtClean="0"/>
              <a:t>9</a:t>
            </a:r>
            <a:r>
              <a:rPr lang="zh-CN" altLang="en-US" smtClean="0"/>
              <a:t>）恰好是</a:t>
            </a:r>
            <a:r>
              <a:rPr lang="en-US" altLang="zh-CN" smtClean="0"/>
              <a:t>0111</a:t>
            </a:r>
            <a:r>
              <a:rPr lang="zh-CN" altLang="en-US" smtClean="0"/>
              <a:t>（</a:t>
            </a:r>
            <a:r>
              <a:rPr lang="en-US" altLang="zh-CN" smtClean="0"/>
              <a:t>7</a:t>
            </a:r>
            <a:r>
              <a:rPr lang="zh-CN" altLang="en-US" smtClean="0"/>
              <a:t>）对模</a:t>
            </a:r>
            <a:r>
              <a:rPr lang="en-US" altLang="zh-CN" smtClean="0"/>
              <a:t>16</a:t>
            </a:r>
            <a:r>
              <a:rPr lang="zh-CN" altLang="en-US" smtClean="0"/>
              <a:t>的补码。</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r>
              <a:rPr kumimoji="1" lang="zh-CN" altLang="en-US" smtClean="0">
                <a:solidFill>
                  <a:srgbClr val="CC0066"/>
                </a:solidFill>
              </a:rPr>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pPr>
              <a:lnSpc>
                <a:spcPct val="110000"/>
              </a:lnSpc>
            </a:pPr>
            <a:r>
              <a:rPr lang="zh-CN" altLang="en-US" smtClean="0">
                <a:solidFill>
                  <a:srgbClr val="FFCC00"/>
                </a:solidFill>
                <a:ea typeface="黑体" pitchFamily="49" charset="-122"/>
              </a:rPr>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a:lnSpc>
                <a:spcPct val="110000"/>
              </a:lnSpc>
            </a:pPr>
            <a:r>
              <a:rPr lang="zh-CN" altLang="en-US" smtClean="0">
                <a:solidFill>
                  <a:srgbClr val="FFCC00"/>
                </a:solidFill>
                <a:ea typeface="黑体" pitchFamily="49" charset="-122"/>
              </a:rPr>
              <a:t>  注意这里有效位数为</a:t>
            </a:r>
            <a:r>
              <a:rPr lang="en-US" altLang="zh-CN" smtClean="0">
                <a:solidFill>
                  <a:srgbClr val="FFCC00"/>
                </a:solidFill>
                <a:ea typeface="黑体" pitchFamily="49" charset="-122"/>
              </a:rPr>
              <a:t>4</a:t>
            </a:r>
            <a:r>
              <a:rPr lang="zh-CN" altLang="en-US" smtClean="0">
                <a:solidFill>
                  <a:srgbClr val="FFCC00"/>
                </a:solidFill>
                <a:ea typeface="黑体" pitchFamily="49" charset="-122"/>
              </a:rPr>
              <a:t>位也可以计算出正确结果。</a:t>
            </a:r>
            <a:endParaRPr lang="en-US" altLang="zh-CN" smtClean="0">
              <a:solidFill>
                <a:srgbClr val="FFCC00"/>
              </a:solidFill>
              <a:ea typeface="黑体" pitchFamily="49" charset="-122"/>
            </a:endParaRPr>
          </a:p>
          <a:p>
            <a:pPr>
              <a:lnSpc>
                <a:spcPct val="110000"/>
              </a:lnSpc>
            </a:pPr>
            <a:r>
              <a:rPr lang="zh-CN" altLang="en-US" smtClean="0">
                <a:solidFill>
                  <a:srgbClr val="FF0000"/>
                </a:solidFill>
                <a:latin typeface="楷体_GB2312" pitchFamily="49" charset="-122"/>
                <a:ea typeface="楷体_GB2312" pitchFamily="49" charset="-122"/>
              </a:rPr>
              <a:t>注意</a:t>
            </a:r>
            <a:r>
              <a:rPr lang="zh-CN" altLang="en-US" smtClean="0">
                <a:latin typeface="楷体_GB2312" pitchFamily="49" charset="-122"/>
                <a:ea typeface="楷体_GB2312" pitchFamily="49" charset="-122"/>
              </a:rPr>
              <a:t>：在补码的加法运算中，若运算结果的最高位</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符号位的前面</a:t>
            </a:r>
            <a:r>
              <a:rPr lang="en-US" altLang="zh-CN" smtClean="0">
                <a:latin typeface="楷体_GB2312" pitchFamily="49" charset="-122"/>
                <a:ea typeface="楷体_GB2312" pitchFamily="49" charset="-122"/>
              </a:rPr>
              <a:t>1</a:t>
            </a:r>
            <a:r>
              <a:rPr lang="zh-CN" altLang="en-US" smtClean="0">
                <a:latin typeface="楷体_GB2312" pitchFamily="49" charset="-122"/>
                <a:ea typeface="楷体_GB2312" pitchFamily="49" charset="-122"/>
              </a:rPr>
              <a:t>位</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 有进位，则应舍弃，才得到正确结果。</a:t>
            </a:r>
          </a:p>
          <a:p>
            <a:pPr>
              <a:lnSpc>
                <a:spcPct val="110000"/>
              </a:lnSpc>
            </a:pPr>
            <a:endParaRPr lang="zh-CN" altLang="en-US" smtClean="0">
              <a:solidFill>
                <a:srgbClr val="FFCC00"/>
              </a:solidFill>
              <a:ea typeface="黑体" pitchFamily="49"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r>
              <a:rPr lang="zh-CN" altLang="en-US" smtClean="0">
                <a:solidFill>
                  <a:srgbClr val="FFCC00"/>
                </a:solidFill>
                <a:ea typeface="黑体" pitchFamily="49" charset="-122"/>
              </a:rPr>
              <a:t>    利用补码加法实现减法。</a:t>
            </a:r>
            <a:r>
              <a:rPr lang="zh-CN" altLang="en-US" smtClean="0"/>
              <a:t>但在求得和的结果中，要将运算结果产生的进位丢掉，才得到正确结果。</a:t>
            </a:r>
            <a:endParaRPr lang="zh-CN" altLang="en-US" smtClean="0">
              <a:solidFill>
                <a:srgbClr val="FFCC00"/>
              </a:solidFill>
              <a:ea typeface="黑体" pitchFamily="49" charset="-122"/>
            </a:endParaRPr>
          </a:p>
          <a:p>
            <a:r>
              <a:rPr lang="zh-CN" altLang="en-US" smtClean="0">
                <a:solidFill>
                  <a:srgbClr val="990033"/>
                </a:solidFill>
                <a:ea typeface="楷体_GB2312" pitchFamily="49" charset="-122"/>
              </a:rPr>
              <a:t>    补码加法比原码加法和反码加法简单得多。</a:t>
            </a:r>
            <a:endParaRPr lang="en-US" altLang="zh-CN" smtClean="0">
              <a:solidFill>
                <a:srgbClr val="990033"/>
              </a:solidFill>
              <a:ea typeface="楷体_GB2312" pitchFamily="49" charset="-122"/>
            </a:endParaRPr>
          </a:p>
          <a:p>
            <a:r>
              <a:rPr lang="zh-CN" altLang="en-US" smtClean="0"/>
              <a:t>    </a:t>
            </a:r>
            <a:r>
              <a:rPr lang="zh-CN" altLang="zh-CN" smtClean="0"/>
              <a:t>引入补码后，可将数字系统的减法运算用补码加法实现</a:t>
            </a:r>
            <a:r>
              <a:rPr lang="en-US" altLang="zh-CN" smtClean="0"/>
              <a:t>——</a:t>
            </a:r>
            <a:r>
              <a:rPr lang="zh-CN" altLang="zh-CN" smtClean="0"/>
              <a:t>无需使用数值比较电路和减法运算电路</a:t>
            </a:r>
            <a:r>
              <a:rPr lang="en-US" altLang="zh-CN" smtClean="0"/>
              <a:t>——</a:t>
            </a:r>
            <a:r>
              <a:rPr lang="zh-CN" altLang="zh-CN" smtClean="0"/>
              <a:t>简化运算器的电路结构！——</a:t>
            </a:r>
            <a:r>
              <a:rPr lang="zh-CN" altLang="zh-CN" b="1" smtClean="0"/>
              <a:t>这正是绝大多数计算机中采用补码的一个重要原因。</a:t>
            </a:r>
            <a:endParaRPr lang="en-US" altLang="zh-CN" b="1" smtClean="0"/>
          </a:p>
          <a:p>
            <a:r>
              <a:rPr lang="zh-CN" altLang="en-US" b="1" smtClean="0"/>
              <a:t>    </a:t>
            </a:r>
            <a:r>
              <a:rPr lang="zh-CN" altLang="en-US" smtClean="0">
                <a:ea typeface="楷体_GB2312" pitchFamily="49" charset="-122"/>
              </a:rPr>
              <a:t>另外，补码运算比反码运算也要简单</a:t>
            </a:r>
            <a:r>
              <a:rPr lang="en-US" altLang="zh-CN" smtClean="0">
                <a:ea typeface="楷体_GB2312" pitchFamily="49" charset="-122"/>
              </a:rPr>
              <a:t>——</a:t>
            </a:r>
            <a:r>
              <a:rPr lang="zh-CN" altLang="en-US" smtClean="0">
                <a:ea typeface="楷体_GB2312" pitchFamily="49" charset="-122"/>
              </a:rPr>
              <a:t>无需作进位判别，也无需作循环进位计算</a:t>
            </a:r>
            <a:r>
              <a:rPr lang="en-US" altLang="zh-CN" smtClean="0">
                <a:ea typeface="楷体_GB2312" pitchFamily="49" charset="-122"/>
              </a:rPr>
              <a:t>——</a:t>
            </a:r>
            <a:r>
              <a:rPr lang="zh-CN" altLang="en-US" smtClean="0">
                <a:ea typeface="楷体_GB2312" pitchFamily="49" charset="-122"/>
              </a:rPr>
              <a:t>简化了电路设计，</a:t>
            </a:r>
            <a:r>
              <a:rPr lang="zh-CN" altLang="en-US" smtClean="0">
                <a:solidFill>
                  <a:srgbClr val="CC0066"/>
                </a:solidFill>
                <a:ea typeface="楷体_GB2312" pitchFamily="49" charset="-122"/>
              </a:rPr>
              <a:t>提高了运算速度</a:t>
            </a:r>
            <a:r>
              <a:rPr lang="zh-CN" altLang="zh-CN" smtClean="0"/>
              <a:t>——</a:t>
            </a:r>
            <a:r>
              <a:rPr lang="zh-CN" altLang="zh-CN" b="1" smtClean="0"/>
              <a:t>这是绝大多数计算机中采用补码的</a:t>
            </a:r>
            <a:r>
              <a:rPr lang="zh-CN" altLang="en-US" b="1" smtClean="0"/>
              <a:t>另</a:t>
            </a:r>
            <a:r>
              <a:rPr lang="zh-CN" altLang="zh-CN" b="1" smtClean="0"/>
              <a:t>一个重要原因。</a:t>
            </a:r>
            <a:endParaRPr lang="en-US" altLang="zh-CN" b="1" smtClean="0"/>
          </a:p>
          <a:p>
            <a:r>
              <a:rPr lang="zh-CN" altLang="en-US" smtClean="0"/>
              <a:t>    而在反码运算中，如果符号位产生了进位，则此进位应加到和数的最低位，称为</a:t>
            </a:r>
            <a:r>
              <a:rPr lang="zh-CN" altLang="en-US" smtClean="0">
                <a:solidFill>
                  <a:srgbClr val="FF0000"/>
                </a:solidFill>
              </a:rPr>
              <a:t>循环进位</a:t>
            </a:r>
            <a:endParaRPr lang="en-US" altLang="zh-CN" smtClean="0"/>
          </a:p>
          <a:p>
            <a:r>
              <a:rPr lang="zh-CN" altLang="en-US" baseline="-25000" smtClean="0"/>
              <a:t>     </a:t>
            </a:r>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r>
              <a:rPr lang="zh-CN" altLang="en-US" smtClean="0"/>
              <a:t>可见补码运算求得的真值与采用原码运算或反码运算求得的真值完全相同，但运算过程简单得多！</a:t>
            </a:r>
            <a:r>
              <a:rPr lang="en-US" altLang="zh-CN" smtClean="0"/>
              <a:t>——</a:t>
            </a:r>
            <a:r>
              <a:rPr lang="zh-CN" altLang="en-US" smtClean="0"/>
              <a:t>运算器的电路结构简单；运算速度快</a:t>
            </a:r>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zh-CN" altLang="en-US" smtClean="0"/>
              <a:t>    如声音、温度、速度、压力、流量等都是模拟量。</a:t>
            </a:r>
            <a:r>
              <a:rPr lang="zh-CN" altLang="zh-CN" smtClean="0"/>
              <a:t>比如温度从</a:t>
            </a:r>
            <a:r>
              <a:rPr lang="en-US" altLang="zh-CN" smtClean="0"/>
              <a:t>0~100</a:t>
            </a:r>
            <a:r>
              <a:rPr lang="zh-CN" altLang="zh-CN" smtClean="0"/>
              <a:t>度，压力从</a:t>
            </a:r>
            <a:r>
              <a:rPr lang="en-US" altLang="zh-CN" smtClean="0"/>
              <a:t>0~10Mpa</a:t>
            </a:r>
            <a:r>
              <a:rPr lang="zh-CN" altLang="zh-CN" smtClean="0"/>
              <a:t>，液位从</a:t>
            </a:r>
            <a:r>
              <a:rPr lang="en-US" altLang="zh-CN" smtClean="0"/>
              <a:t>1~5</a:t>
            </a:r>
            <a:r>
              <a:rPr lang="zh-CN" altLang="zh-CN" smtClean="0"/>
              <a:t>米，电动阀门从开度</a:t>
            </a:r>
            <a:r>
              <a:rPr lang="en-US" altLang="zh-CN" smtClean="0"/>
              <a:t>0~100%</a:t>
            </a:r>
            <a:r>
              <a:rPr lang="zh-CN" altLang="zh-CN" smtClean="0"/>
              <a:t>，等等，这些都是模拟量。</a:t>
            </a:r>
            <a:r>
              <a:rPr lang="zh-CN" altLang="en-US" smtClean="0">
                <a:solidFill>
                  <a:srgbClr val="FF0000"/>
                </a:solidFill>
              </a:rPr>
              <a:t>例如温度传感器输出的电压信号就是模拟信号，因为温度是随时间渐变的。</a:t>
            </a:r>
            <a:endParaRPr lang="zh-CN" altLang="en-US" smtClean="0"/>
          </a:p>
          <a:p>
            <a:r>
              <a:rPr lang="zh-CN" altLang="en-US" smtClean="0"/>
              <a:t>    例如工厂</a:t>
            </a:r>
            <a:r>
              <a:rPr kumimoji="1" lang="zh-CN" altLang="en-US" smtClean="0"/>
              <a:t>生产线上</a:t>
            </a:r>
            <a:r>
              <a:rPr lang="zh-CN" altLang="en-US" smtClean="0"/>
              <a:t>灌装啤酒的瓶数就是数字量。</a:t>
            </a:r>
            <a:r>
              <a:rPr kumimoji="1" lang="zh-CN" altLang="en-US" smtClean="0"/>
              <a:t>利用传感器测量得到的</a:t>
            </a:r>
            <a:r>
              <a:rPr lang="zh-CN" altLang="zh-CN" smtClean="0"/>
              <a:t>表示瓶数的</a:t>
            </a:r>
            <a:r>
              <a:rPr kumimoji="1" lang="zh-CN" altLang="en-US" smtClean="0"/>
              <a:t>信号就是数字信号。</a:t>
            </a:r>
            <a:endParaRPr lang="zh-CN" altLang="en-US" smtClean="0"/>
          </a:p>
          <a:p>
            <a:r>
              <a:rPr lang="zh-CN" altLang="en-US" smtClean="0"/>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r>
              <a:rPr lang="zh-CN" altLang="en-US" smtClean="0">
                <a:solidFill>
                  <a:srgbClr val="FFCC00"/>
                </a:solidFill>
                <a:ea typeface="黑体" pitchFamily="49" charset="-122"/>
              </a:rPr>
              <a:t>    参见阎石</a:t>
            </a:r>
            <a:r>
              <a:rPr lang="en-US" altLang="zh-CN" smtClean="0">
                <a:solidFill>
                  <a:srgbClr val="FFCC00"/>
                </a:solidFill>
                <a:ea typeface="黑体" pitchFamily="49" charset="-122"/>
              </a:rPr>
              <a:t>《</a:t>
            </a:r>
            <a:r>
              <a:rPr lang="zh-CN" altLang="en-US" smtClean="0">
                <a:solidFill>
                  <a:srgbClr val="FFCC00"/>
                </a:solidFill>
                <a:ea typeface="黑体" pitchFamily="49" charset="-122"/>
              </a:rPr>
              <a:t>数字电子技术基础</a:t>
            </a:r>
            <a:r>
              <a:rPr lang="en-US" altLang="zh-CN" smtClean="0">
                <a:solidFill>
                  <a:srgbClr val="FFCC00"/>
                </a:solidFill>
                <a:ea typeface="黑体" pitchFamily="49" charset="-122"/>
              </a:rPr>
              <a:t>》P12</a:t>
            </a:r>
            <a:r>
              <a:rPr lang="zh-CN" altLang="en-US" smtClean="0">
                <a:solidFill>
                  <a:srgbClr val="FFCC00"/>
                </a:solidFill>
                <a:ea typeface="黑体" pitchFamily="49" charset="-122"/>
              </a:rPr>
              <a:t> </a:t>
            </a:r>
            <a:endParaRPr lang="en-US" altLang="zh-CN" smtClean="0">
              <a:solidFill>
                <a:srgbClr val="FFCC00"/>
              </a:solidFill>
              <a:ea typeface="黑体" pitchFamily="49" charset="-122"/>
            </a:endParaRPr>
          </a:p>
          <a:p>
            <a:r>
              <a:rPr lang="zh-CN" altLang="en-US" smtClean="0">
                <a:solidFill>
                  <a:srgbClr val="FFCC00"/>
                </a:solidFill>
                <a:ea typeface="黑体" pitchFamily="49" charset="-122"/>
              </a:rPr>
              <a:t>    这里把补码减法转化成了补码加法！ </a:t>
            </a:r>
            <a:r>
              <a:rPr lang="en-US" altLang="zh-CN" smtClean="0">
                <a:solidFill>
                  <a:srgbClr val="FFCC00"/>
                </a:solidFill>
                <a:ea typeface="黑体" pitchFamily="49" charset="-122"/>
              </a:rPr>
              <a:t>-13</a:t>
            </a:r>
            <a:r>
              <a:rPr lang="zh-CN" altLang="en-US" smtClean="0">
                <a:solidFill>
                  <a:srgbClr val="FFCC00"/>
                </a:solidFill>
                <a:ea typeface="黑体" pitchFamily="49" charset="-122"/>
              </a:rPr>
              <a:t>的补码为</a:t>
            </a:r>
            <a:r>
              <a:rPr lang="en-US" altLang="zh-CN" smtClean="0">
                <a:solidFill>
                  <a:srgbClr val="FFCC00"/>
                </a:solidFill>
                <a:ea typeface="黑体" pitchFamily="49" charset="-122"/>
              </a:rPr>
              <a:t>[1 01101]</a:t>
            </a:r>
            <a:r>
              <a:rPr lang="zh-CN" altLang="en-US" baseline="-25000" smtClean="0">
                <a:solidFill>
                  <a:srgbClr val="FFCC00"/>
                </a:solidFill>
                <a:ea typeface="黑体" pitchFamily="49" charset="-122"/>
              </a:rPr>
              <a:t>补</a:t>
            </a:r>
            <a:r>
              <a:rPr lang="en-US" altLang="zh-CN" smtClean="0">
                <a:solidFill>
                  <a:srgbClr val="FFCC00"/>
                </a:solidFill>
                <a:ea typeface="黑体" pitchFamily="49" charset="-122"/>
              </a:rPr>
              <a:t>=</a:t>
            </a:r>
            <a:r>
              <a:rPr lang="en-US" altLang="zh-CN" b="1" smtClean="0">
                <a:solidFill>
                  <a:srgbClr val="CC0066"/>
                </a:solidFill>
              </a:rPr>
              <a:t>1</a:t>
            </a:r>
            <a:r>
              <a:rPr lang="en-US" altLang="zh-CN" b="1" smtClean="0"/>
              <a:t> 10011</a:t>
            </a:r>
            <a:r>
              <a:rPr lang="zh-CN" altLang="en-US" smtClean="0">
                <a:solidFill>
                  <a:srgbClr val="FFCC00"/>
                </a:solidFill>
                <a:ea typeface="黑体" pitchFamily="49" charset="-122"/>
              </a:rPr>
              <a:t> ，</a:t>
            </a:r>
            <a:r>
              <a:rPr lang="en-US" altLang="zh-CN" smtClean="0">
                <a:solidFill>
                  <a:srgbClr val="FFCC00"/>
                </a:solidFill>
                <a:ea typeface="黑体" pitchFamily="49" charset="-122"/>
              </a:rPr>
              <a:t>-10</a:t>
            </a:r>
            <a:r>
              <a:rPr lang="zh-CN" altLang="en-US" smtClean="0">
                <a:solidFill>
                  <a:srgbClr val="FFCC00"/>
                </a:solidFill>
                <a:ea typeface="黑体" pitchFamily="49" charset="-122"/>
              </a:rPr>
              <a:t>的补码为</a:t>
            </a:r>
            <a:r>
              <a:rPr lang="en-US" altLang="zh-CN" smtClean="0">
                <a:solidFill>
                  <a:srgbClr val="FFCC00"/>
                </a:solidFill>
                <a:ea typeface="黑体" pitchFamily="49" charset="-122"/>
              </a:rPr>
              <a:t>[1 01010]</a:t>
            </a:r>
            <a:r>
              <a:rPr lang="zh-CN" altLang="en-US" baseline="-25000" smtClean="0">
                <a:solidFill>
                  <a:srgbClr val="FFCC00"/>
                </a:solidFill>
                <a:ea typeface="黑体" pitchFamily="49" charset="-122"/>
              </a:rPr>
              <a:t>补</a:t>
            </a:r>
            <a:r>
              <a:rPr lang="en-US" altLang="zh-CN" smtClean="0">
                <a:solidFill>
                  <a:srgbClr val="FFCC00"/>
                </a:solidFill>
                <a:ea typeface="黑体" pitchFamily="49" charset="-122"/>
              </a:rPr>
              <a:t>=</a:t>
            </a:r>
            <a:r>
              <a:rPr lang="en-US" altLang="zh-CN" b="1" smtClean="0">
                <a:solidFill>
                  <a:srgbClr val="CC0066"/>
                </a:solidFill>
              </a:rPr>
              <a:t>1</a:t>
            </a:r>
            <a:r>
              <a:rPr lang="en-US" altLang="zh-CN" b="1" smtClean="0"/>
              <a:t> 10110</a:t>
            </a:r>
          </a:p>
          <a:p>
            <a:r>
              <a:rPr lang="zh-CN" altLang="en-US" b="1" smtClean="0"/>
              <a:t>   </a:t>
            </a:r>
            <a:r>
              <a:rPr lang="en-US" altLang="zh-CN" b="1" smtClean="0"/>
              <a:t>——</a:t>
            </a:r>
            <a:r>
              <a:rPr lang="zh-CN" altLang="en-US" b="1" smtClean="0"/>
              <a:t>提问，学生演算</a:t>
            </a:r>
            <a:r>
              <a:rPr lang="zh-CN" altLang="en-US" smtClean="0"/>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endParaRPr kumimoji="1" lang="en-US" altLang="zh-CN" b="1"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r>
              <a:rPr lang="zh-CN" altLang="en-US" smtClean="0"/>
              <a:t>注意</a:t>
            </a:r>
            <a:r>
              <a:rPr lang="en-US" altLang="zh-CN" smtClean="0"/>
              <a:t>+0</a:t>
            </a:r>
            <a:r>
              <a:rPr lang="zh-CN" altLang="en-US" smtClean="0"/>
              <a:t>和</a:t>
            </a:r>
            <a:r>
              <a:rPr lang="en-US" altLang="zh-CN" smtClean="0"/>
              <a:t>-0</a:t>
            </a:r>
            <a:r>
              <a:rPr lang="zh-CN" altLang="en-US" smtClean="0"/>
              <a:t>的</a:t>
            </a:r>
            <a:r>
              <a:rPr lang="zh-CN" altLang="en-US" smtClean="0">
                <a:solidFill>
                  <a:srgbClr val="FFCC00"/>
                </a:solidFill>
                <a:ea typeface="黑体" pitchFamily="49" charset="-122"/>
              </a:rPr>
              <a:t>原码和反码均有两种形式，而其补码只有一种形式</a:t>
            </a:r>
            <a:r>
              <a:rPr lang="en-US" altLang="zh-CN" smtClean="0">
                <a:solidFill>
                  <a:srgbClr val="FFCC00"/>
                </a:solidFill>
                <a:ea typeface="黑体" pitchFamily="49" charset="-122"/>
              </a:rPr>
              <a:t>——</a:t>
            </a:r>
            <a:r>
              <a:rPr lang="en-US" altLang="zh-CN" sz="1000" b="1" smtClean="0">
                <a:ea typeface="楷体_GB2312" pitchFamily="49" charset="-122"/>
              </a:rPr>
              <a:t>0</a:t>
            </a:r>
            <a:r>
              <a:rPr lang="en-US" altLang="zh-CN" sz="1000" b="1" smtClean="0"/>
              <a:t>.0000</a:t>
            </a:r>
          </a:p>
          <a:p>
            <a:r>
              <a:rPr lang="zh-CN" altLang="en-US" sz="1000" smtClean="0"/>
              <a:t>提问：已知</a:t>
            </a:r>
            <a:r>
              <a:rPr lang="en-US" altLang="zh-CN" sz="900" smtClean="0">
                <a:ea typeface="楷体_GB2312" pitchFamily="49" charset="-122"/>
              </a:rPr>
              <a:t>[X]</a:t>
            </a:r>
            <a:r>
              <a:rPr lang="zh-CN" altLang="en-US" sz="900" baseline="-25000" smtClean="0"/>
              <a:t>补</a:t>
            </a:r>
            <a:r>
              <a:rPr lang="en-US" altLang="zh-CN" sz="900" smtClean="0">
                <a:ea typeface="楷体_GB2312" pitchFamily="49" charset="-122"/>
              </a:rPr>
              <a:t>= </a:t>
            </a:r>
            <a:r>
              <a:rPr kumimoji="1" lang="en-US" altLang="zh-CN" sz="1000" smtClean="0">
                <a:solidFill>
                  <a:srgbClr val="A50021"/>
                </a:solidFill>
                <a:ea typeface="楷体_GB2312" pitchFamily="49" charset="-122"/>
              </a:rPr>
              <a:t>1</a:t>
            </a:r>
            <a:r>
              <a:rPr lang="en-US" altLang="zh-CN" sz="1000" smtClean="0"/>
              <a:t>0110</a:t>
            </a:r>
            <a:r>
              <a:rPr lang="zh-CN" altLang="en-US" sz="1000" smtClean="0"/>
              <a:t>，求其真值</a:t>
            </a:r>
            <a:r>
              <a:rPr lang="en-US" altLang="zh-CN" sz="1000" smtClean="0"/>
              <a:t>X</a:t>
            </a:r>
            <a:r>
              <a:rPr lang="zh-CN" altLang="en-US" sz="1000" smtClean="0"/>
              <a:t>。</a:t>
            </a:r>
            <a:endParaRPr lang="zh-CN" altLang="en-US" sz="900" baseline="-25000" smtClean="0"/>
          </a:p>
          <a:p>
            <a:endParaRPr lang="zh-CN" altLang="en-US" sz="100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r>
              <a:rPr lang="zh-CN" altLang="zh-CN" smtClean="0"/>
              <a:t> 参见潘明《数字电子技术基础》</a:t>
            </a:r>
            <a:r>
              <a:rPr lang="en-US" altLang="zh-CN" smtClean="0"/>
              <a:t>P14</a:t>
            </a:r>
            <a:r>
              <a:rPr lang="zh-CN" altLang="en-US" smtClean="0"/>
              <a:t>表</a:t>
            </a:r>
            <a:r>
              <a:rPr lang="en-US" altLang="zh-CN" smtClean="0"/>
              <a:t>1-5</a:t>
            </a:r>
          </a:p>
          <a:p>
            <a:r>
              <a:rPr lang="zh-CN" altLang="en-US" smtClean="0"/>
              <a:t>从表中可以看出，当最高位为</a:t>
            </a:r>
            <a:r>
              <a:rPr lang="en-US" altLang="zh-CN" smtClean="0"/>
              <a:t>0</a:t>
            </a:r>
            <a:r>
              <a:rPr lang="zh-CN" altLang="en-US" smtClean="0"/>
              <a:t>时，说明该数为正数。正数的原码、反码和补码均相同。</a:t>
            </a:r>
            <a:endParaRPr lang="en-US" altLang="zh-CN" smtClean="0"/>
          </a:p>
          <a:p>
            <a:r>
              <a:rPr lang="zh-CN" altLang="en-US" smtClean="0"/>
              <a:t>若</a:t>
            </a:r>
            <a:r>
              <a:rPr lang="en-US" altLang="zh-CN" smtClean="0"/>
              <a:t>[X]</a:t>
            </a:r>
            <a:r>
              <a:rPr lang="zh-CN" altLang="en-US" baseline="-25000" smtClean="0"/>
              <a:t>反</a:t>
            </a:r>
            <a:r>
              <a:rPr lang="en-US" altLang="zh-CN" smtClean="0"/>
              <a:t>=</a:t>
            </a:r>
            <a:r>
              <a:rPr kumimoji="1" lang="en-US" altLang="zh-CN" smtClean="0"/>
              <a:t>1 0 0 0 </a:t>
            </a:r>
            <a:r>
              <a:rPr kumimoji="1" lang="zh-CN" altLang="en-US" smtClean="0"/>
              <a:t>，符号位为</a:t>
            </a:r>
            <a:r>
              <a:rPr kumimoji="1" lang="en-US" altLang="zh-CN" smtClean="0"/>
              <a:t>1</a:t>
            </a:r>
            <a:r>
              <a:rPr kumimoji="1" lang="zh-CN" altLang="en-US" smtClean="0"/>
              <a:t>，说明</a:t>
            </a:r>
            <a:r>
              <a:rPr kumimoji="1" lang="en-US" altLang="zh-CN" smtClean="0"/>
              <a:t>X</a:t>
            </a:r>
            <a:r>
              <a:rPr kumimoji="1" lang="zh-CN" altLang="en-US" smtClean="0"/>
              <a:t>为负数，将</a:t>
            </a:r>
            <a:r>
              <a:rPr lang="en-US" altLang="zh-CN" smtClean="0"/>
              <a:t>[X]</a:t>
            </a:r>
            <a:r>
              <a:rPr lang="zh-CN" altLang="en-US" baseline="-25000" smtClean="0"/>
              <a:t>反</a:t>
            </a:r>
            <a:r>
              <a:rPr lang="zh-CN" altLang="en-US" smtClean="0"/>
              <a:t>除符号位外按位取反，得到</a:t>
            </a:r>
            <a:r>
              <a:rPr lang="en-US" altLang="zh-CN" smtClean="0"/>
              <a:t>X</a:t>
            </a:r>
            <a:r>
              <a:rPr lang="zh-CN" altLang="en-US" smtClean="0"/>
              <a:t>的数值部分为</a:t>
            </a:r>
            <a:r>
              <a:rPr lang="en-US" altLang="zh-CN" smtClean="0"/>
              <a:t>111</a:t>
            </a:r>
            <a:r>
              <a:rPr lang="zh-CN" altLang="en-US" smtClean="0"/>
              <a:t>，</a:t>
            </a:r>
            <a:r>
              <a:rPr kumimoji="1" lang="zh-CN" altLang="en-US" smtClean="0"/>
              <a:t>则</a:t>
            </a:r>
            <a:r>
              <a:rPr kumimoji="1" lang="en-US" altLang="zh-CN" smtClean="0"/>
              <a:t>X=-</a:t>
            </a:r>
            <a:r>
              <a:rPr lang="en-US" altLang="zh-CN" smtClean="0"/>
              <a:t>111=-</a:t>
            </a:r>
            <a:r>
              <a:rPr lang="zh-CN" altLang="en-US" smtClean="0"/>
              <a:t>（</a:t>
            </a:r>
            <a:r>
              <a:rPr lang="en-US" altLang="zh-CN" smtClean="0"/>
              <a:t>7</a:t>
            </a:r>
            <a:r>
              <a:rPr lang="zh-CN" altLang="en-US" smtClean="0"/>
              <a:t>）</a:t>
            </a:r>
            <a:r>
              <a:rPr lang="en-US" altLang="zh-CN" baseline="-25000" smtClean="0"/>
              <a:t>10</a:t>
            </a:r>
          </a:p>
          <a:p>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r>
              <a:rPr lang="zh-CN" altLang="en-US" smtClean="0"/>
              <a:t>若用</a:t>
            </a:r>
            <a:r>
              <a:rPr lang="en-US" altLang="zh-CN" smtClean="0"/>
              <a:t>4</a:t>
            </a:r>
            <a:r>
              <a:rPr lang="zh-CN" altLang="en-US" smtClean="0"/>
              <a:t>位二进制数表示</a:t>
            </a:r>
            <a:r>
              <a:rPr lang="en-US" altLang="zh-CN" smtClean="0"/>
              <a:t>0</a:t>
            </a:r>
            <a:r>
              <a:rPr lang="zh-CN" altLang="en-US" smtClean="0"/>
              <a:t>（最高位为符号位）：</a:t>
            </a:r>
            <a:endParaRPr lang="en-US" altLang="zh-CN" smtClean="0"/>
          </a:p>
          <a:p>
            <a:r>
              <a:rPr kumimoji="1" lang="en-US" altLang="zh-CN" smtClean="0"/>
              <a:t>[+0]</a:t>
            </a:r>
            <a:r>
              <a:rPr kumimoji="1" lang="zh-CN" altLang="en-US" baseline="-25000" smtClean="0"/>
              <a:t>原</a:t>
            </a:r>
            <a:r>
              <a:rPr kumimoji="1" lang="en-US" altLang="zh-CN" smtClean="0"/>
              <a:t>=0</a:t>
            </a:r>
            <a:r>
              <a:rPr kumimoji="1" lang="zh-CN" altLang="en-US" smtClean="0"/>
              <a:t> </a:t>
            </a:r>
            <a:r>
              <a:rPr kumimoji="1" lang="en-US" altLang="zh-CN" smtClean="0"/>
              <a:t>000</a:t>
            </a:r>
            <a:r>
              <a:rPr kumimoji="1" lang="zh-CN" altLang="en-US" smtClean="0"/>
              <a:t>，</a:t>
            </a:r>
            <a:r>
              <a:rPr kumimoji="1" lang="en-US" altLang="zh-CN" smtClean="0"/>
              <a:t>[</a:t>
            </a:r>
            <a:r>
              <a:rPr kumimoji="1" lang="en-US" altLang="zh-CN" smtClean="0">
                <a:cs typeface="Times New Roman" pitchFamily="18" charset="0"/>
              </a:rPr>
              <a:t>-</a:t>
            </a:r>
            <a:r>
              <a:rPr kumimoji="1" lang="en-US" altLang="zh-CN" smtClean="0"/>
              <a:t>0]</a:t>
            </a:r>
            <a:r>
              <a:rPr kumimoji="1" lang="zh-CN" altLang="en-US" baseline="-25000" smtClean="0"/>
              <a:t>原</a:t>
            </a:r>
            <a:r>
              <a:rPr kumimoji="1" lang="en-US" altLang="zh-CN" smtClean="0"/>
              <a:t>=1</a:t>
            </a:r>
            <a:r>
              <a:rPr kumimoji="1" lang="zh-CN" altLang="en-US" smtClean="0"/>
              <a:t> </a:t>
            </a:r>
            <a:r>
              <a:rPr kumimoji="1" lang="en-US" altLang="zh-CN" smtClean="0"/>
              <a:t>000</a:t>
            </a:r>
          </a:p>
          <a:p>
            <a:r>
              <a:rPr kumimoji="1" lang="en-US" altLang="zh-CN" smtClean="0"/>
              <a:t>[+0]</a:t>
            </a:r>
            <a:r>
              <a:rPr kumimoji="1" lang="zh-CN" altLang="en-US" baseline="-25000" smtClean="0"/>
              <a:t>反</a:t>
            </a:r>
            <a:r>
              <a:rPr kumimoji="1" lang="en-US" altLang="zh-CN" smtClean="0"/>
              <a:t>=0</a:t>
            </a:r>
            <a:r>
              <a:rPr kumimoji="1" lang="zh-CN" altLang="en-US" smtClean="0"/>
              <a:t> </a:t>
            </a:r>
            <a:r>
              <a:rPr kumimoji="1" lang="en-US" altLang="zh-CN" smtClean="0"/>
              <a:t>000</a:t>
            </a:r>
            <a:r>
              <a:rPr kumimoji="1" lang="zh-CN" altLang="en-US" smtClean="0"/>
              <a:t>，</a:t>
            </a:r>
            <a:r>
              <a:rPr kumimoji="1" lang="en-US" altLang="zh-CN" smtClean="0"/>
              <a:t>[-0]</a:t>
            </a:r>
            <a:r>
              <a:rPr kumimoji="1" lang="zh-CN" altLang="en-US" baseline="-25000" smtClean="0"/>
              <a:t>反</a:t>
            </a:r>
            <a:r>
              <a:rPr kumimoji="1" lang="en-US" altLang="zh-CN" smtClean="0"/>
              <a:t>=1</a:t>
            </a:r>
            <a:r>
              <a:rPr kumimoji="1" lang="zh-CN" altLang="en-US" smtClean="0"/>
              <a:t> </a:t>
            </a:r>
            <a:r>
              <a:rPr kumimoji="1" lang="en-US" altLang="zh-CN" smtClean="0"/>
              <a:t>111</a:t>
            </a:r>
            <a:r>
              <a:rPr kumimoji="1" lang="zh-CN" altLang="en-US" smtClean="0"/>
              <a:t>，</a:t>
            </a:r>
            <a:endParaRPr kumimoji="1" lang="en-US" altLang="zh-CN" smtClean="0"/>
          </a:p>
          <a:p>
            <a:r>
              <a:rPr kumimoji="1" lang="en-US" altLang="zh-CN" smtClean="0"/>
              <a:t>[0]</a:t>
            </a:r>
            <a:r>
              <a:rPr kumimoji="1" lang="zh-CN" altLang="en-US" baseline="-25000" smtClean="0"/>
              <a:t>补</a:t>
            </a:r>
            <a:r>
              <a:rPr kumimoji="1" lang="en-US" altLang="zh-CN" smtClean="0"/>
              <a:t>=0</a:t>
            </a:r>
            <a:r>
              <a:rPr kumimoji="1" lang="zh-CN" altLang="en-US" smtClean="0"/>
              <a:t> </a:t>
            </a:r>
            <a:r>
              <a:rPr kumimoji="1" lang="en-US" altLang="zh-CN" smtClean="0"/>
              <a:t>000</a:t>
            </a:r>
          </a:p>
          <a:p>
            <a:endParaRPr kumimoji="1" lang="en-US" altLang="zh-CN" smtClean="0"/>
          </a:p>
          <a:p>
            <a:endParaRPr kumimoji="1" lang="en-US" altLang="zh-CN" smtClean="0"/>
          </a:p>
          <a:p>
            <a:endParaRPr kumimoji="1" lang="en-US" altLang="zh-CN" smtClean="0"/>
          </a:p>
          <a:p>
            <a:endParaRPr kumimoji="1" lang="en-US" altLang="zh-CN" smtClean="0"/>
          </a:p>
          <a:p>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r>
              <a:rPr lang="zh-CN" altLang="en-US" smtClean="0"/>
              <a:t>    参见阎石</a:t>
            </a:r>
            <a:r>
              <a:rPr lang="en-US" altLang="zh-CN" smtClean="0"/>
              <a:t>《</a:t>
            </a:r>
            <a:r>
              <a:rPr lang="zh-CN" altLang="en-US" smtClean="0"/>
              <a:t>数字电子技术基础（第五版）</a:t>
            </a:r>
            <a:r>
              <a:rPr lang="en-US" altLang="zh-CN" smtClean="0"/>
              <a:t>》P12</a:t>
            </a:r>
          </a:p>
          <a:p>
            <a:r>
              <a:rPr lang="zh-CN" altLang="en-US" smtClean="0"/>
              <a:t>    提示：计算机内部一般采用二进制数，简单的计算装置（计算器、电子秤等）可以采用</a:t>
            </a:r>
            <a:r>
              <a:rPr lang="en-US" altLang="zh-CN" smtClean="0"/>
              <a:t>BCD</a:t>
            </a:r>
            <a:r>
              <a:rPr lang="zh-CN" altLang="en-US" smtClean="0"/>
              <a:t>码直接计算，以省去输入输出过程中的数据格式转换。</a:t>
            </a:r>
          </a:p>
          <a:p>
            <a:r>
              <a:rPr lang="zh-CN" altLang="en-US" smtClean="0"/>
              <a:t>    </a:t>
            </a:r>
            <a:endParaRPr lang="en-US"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r>
              <a:rPr lang="zh-CN" altLang="en-US" smtClean="0"/>
              <a:t>     参见主教材</a:t>
            </a:r>
            <a:r>
              <a:rPr lang="en-US" altLang="zh-CN" smtClean="0"/>
              <a:t>P7</a:t>
            </a:r>
            <a:r>
              <a:rPr lang="zh-CN" altLang="en-US" smtClean="0"/>
              <a:t>，例如</a:t>
            </a:r>
            <a:r>
              <a:rPr lang="en-US" altLang="zh-CN" sz="1300" smtClean="0"/>
              <a:t>8421</a:t>
            </a:r>
            <a:r>
              <a:rPr lang="zh-CN" altLang="en-US" sz="1300" smtClean="0"/>
              <a:t>码</a:t>
            </a:r>
            <a:r>
              <a:rPr lang="en-US" altLang="zh-CN" smtClean="0"/>
              <a:t>1001</a:t>
            </a:r>
            <a:r>
              <a:rPr lang="zh-CN" altLang="en-US" smtClean="0"/>
              <a:t>代表的</a:t>
            </a:r>
            <a:r>
              <a:rPr lang="zh-CN" altLang="en-US" sz="1300" smtClean="0"/>
              <a:t>十进制数</a:t>
            </a:r>
            <a:r>
              <a:rPr lang="zh-CN" altLang="en-US" smtClean="0"/>
              <a:t>值为</a:t>
            </a:r>
            <a:r>
              <a:rPr lang="en-US" altLang="zh-CN" smtClean="0"/>
              <a:t>8+0+0+1=9</a:t>
            </a:r>
            <a:r>
              <a:rPr lang="zh-CN" altLang="en-US" smtClean="0"/>
              <a:t>。 </a:t>
            </a:r>
            <a:r>
              <a:rPr lang="en-US" altLang="zh-CN" smtClean="0">
                <a:solidFill>
                  <a:srgbClr val="FF0000"/>
                </a:solidFill>
              </a:rPr>
              <a:t>8421</a:t>
            </a:r>
            <a:r>
              <a:rPr lang="zh-CN" altLang="en-US" smtClean="0">
                <a:solidFill>
                  <a:srgbClr val="FF0000"/>
                </a:solidFill>
              </a:rPr>
              <a:t>码是最常用的</a:t>
            </a:r>
            <a:r>
              <a:rPr lang="en-US" altLang="zh-CN" smtClean="0">
                <a:solidFill>
                  <a:srgbClr val="FF0000"/>
                </a:solidFill>
              </a:rPr>
              <a:t>BCD</a:t>
            </a:r>
            <a:r>
              <a:rPr lang="zh-CN" altLang="en-US" smtClean="0">
                <a:solidFill>
                  <a:srgbClr val="FF0000"/>
                </a:solidFill>
              </a:rPr>
              <a:t>码。</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r>
              <a:rPr lang="zh-CN" altLang="en-US" smtClean="0"/>
              <a:t>参见</a:t>
            </a:r>
            <a:r>
              <a:rPr kumimoji="1" lang="zh-CN" altLang="en-US" smtClean="0">
                <a:solidFill>
                  <a:srgbClr val="000000"/>
                </a:solidFill>
              </a:rPr>
              <a:t>王尔乾</a:t>
            </a:r>
            <a:r>
              <a:rPr kumimoji="1" lang="en-US" altLang="zh-CN" smtClean="0">
                <a:solidFill>
                  <a:schemeClr val="hlink"/>
                </a:solidFill>
              </a:rPr>
              <a:t>《</a:t>
            </a:r>
            <a:r>
              <a:rPr kumimoji="1" lang="zh-CN" altLang="en-US" smtClean="0">
                <a:solidFill>
                  <a:schemeClr val="hlink"/>
                </a:solidFill>
              </a:rPr>
              <a:t>数字逻辑与数字集成电路（第</a:t>
            </a:r>
            <a:r>
              <a:rPr kumimoji="1" lang="en-US" altLang="zh-CN" smtClean="0">
                <a:solidFill>
                  <a:schemeClr val="hlink"/>
                </a:solidFill>
              </a:rPr>
              <a:t>2</a:t>
            </a:r>
            <a:r>
              <a:rPr kumimoji="1" lang="zh-CN" altLang="en-US" smtClean="0">
                <a:solidFill>
                  <a:schemeClr val="hlink"/>
                </a:solidFill>
              </a:rPr>
              <a:t>版）</a:t>
            </a:r>
            <a:r>
              <a:rPr kumimoji="1" lang="en-US" altLang="zh-CN" smtClean="0">
                <a:solidFill>
                  <a:schemeClr val="hlink"/>
                </a:solidFill>
              </a:rPr>
              <a:t>》P11</a:t>
            </a:r>
          </a:p>
          <a:p>
            <a:r>
              <a:rPr lang="zh-CN" altLang="en-US" smtClean="0"/>
              <a:t>    参见阎石</a:t>
            </a:r>
            <a:r>
              <a:rPr lang="en-US" altLang="zh-CN" smtClean="0"/>
              <a:t>《</a:t>
            </a:r>
            <a:r>
              <a:rPr lang="zh-CN" altLang="en-US" smtClean="0"/>
              <a:t>数字电子技术基础（第五版）</a:t>
            </a:r>
            <a:r>
              <a:rPr lang="en-US" altLang="zh-CN" smtClean="0"/>
              <a:t>》P14</a:t>
            </a:r>
            <a:r>
              <a:rPr lang="zh-CN" altLang="en-US" smtClean="0"/>
              <a:t>：</a:t>
            </a:r>
            <a:r>
              <a:rPr kumimoji="1" lang="zh-CN" altLang="en-US" smtClean="0">
                <a:solidFill>
                  <a:srgbClr val="000000"/>
                </a:solidFill>
              </a:rPr>
              <a:t>格雷码的最大优点在于当编码顺序依次变化时，相邻两个代码之间只有一位发生变化，这样在代码转换过程中就不会产生过渡“噪声”。而在普通二进制代码的转换过程中，则有时会产生过渡“噪声”。例如在</a:t>
            </a:r>
            <a:r>
              <a:rPr kumimoji="1" lang="en-US" altLang="zh-CN" smtClean="0">
                <a:solidFill>
                  <a:srgbClr val="000000"/>
                </a:solidFill>
              </a:rPr>
              <a:t>0011</a:t>
            </a:r>
            <a:r>
              <a:rPr kumimoji="1" lang="zh-CN" altLang="en-US" smtClean="0">
                <a:solidFill>
                  <a:srgbClr val="000000"/>
                </a:solidFill>
              </a:rPr>
              <a:t>转换为</a:t>
            </a:r>
            <a:r>
              <a:rPr kumimoji="1" lang="en-US" altLang="zh-CN" smtClean="0">
                <a:solidFill>
                  <a:srgbClr val="000000"/>
                </a:solidFill>
              </a:rPr>
              <a:t>0100</a:t>
            </a:r>
            <a:r>
              <a:rPr kumimoji="1" lang="zh-CN" altLang="en-US" smtClean="0">
                <a:solidFill>
                  <a:srgbClr val="000000"/>
                </a:solidFill>
              </a:rPr>
              <a:t>过程中，如果最右边一位的变化比其他两位的变化慢，就会出现一个瞬间的</a:t>
            </a:r>
            <a:r>
              <a:rPr kumimoji="1" lang="en-US" altLang="zh-CN" smtClean="0">
                <a:solidFill>
                  <a:srgbClr val="000000"/>
                </a:solidFill>
              </a:rPr>
              <a:t>0101</a:t>
            </a:r>
            <a:r>
              <a:rPr kumimoji="1" lang="zh-CN" altLang="en-US" smtClean="0">
                <a:solidFill>
                  <a:srgbClr val="000000"/>
                </a:solidFill>
              </a:rPr>
              <a:t>状态，这就是过渡“噪声”。这种过渡“噪声”在某些情况下甚至会影响电路的正常工作，必须采取措施加以避免。</a:t>
            </a:r>
          </a:p>
          <a:p>
            <a:endParaRPr kumimoji="1" lang="zh-CN" altLang="en-US" smtClean="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marL="0" lvl="1"/>
            <a:r>
              <a:rPr lang="zh-CN" altLang="en-US" smtClean="0"/>
              <a:t>模拟信号具有在数值上和时间上都连续的特点。正弦信号是模拟信号的典型代表。</a:t>
            </a:r>
            <a:r>
              <a:rPr lang="zh-CN" altLang="zh-CN" smtClean="0"/>
              <a:t>例如</a:t>
            </a:r>
            <a:r>
              <a:rPr lang="en-US" altLang="zh-CN" smtClean="0"/>
              <a:t>220V</a:t>
            </a:r>
            <a:r>
              <a:rPr lang="zh-CN" altLang="zh-CN" smtClean="0"/>
              <a:t>交流电源信号就是正弦信号。</a:t>
            </a:r>
            <a:endParaRPr lang="en-US" altLang="zh-CN" smtClean="0"/>
          </a:p>
          <a:p>
            <a:pPr marL="0" lvl="1"/>
            <a:r>
              <a:rPr lang="zh-CN" altLang="zh-CN" smtClean="0"/>
              <a:t>任何周期性的波形（即一个循环波形）可以分解成多个正弦波。</a:t>
            </a:r>
          </a:p>
          <a:p>
            <a:pPr marL="0" lvl="1"/>
            <a:r>
              <a:rPr lang="zh-CN" altLang="zh-CN" smtClean="0"/>
              <a:t>时间上离散的模拟信号是一种抽样信号，它是对模拟信号每隔时间</a:t>
            </a:r>
            <a:r>
              <a:rPr lang="en-US" altLang="zh-CN" smtClean="0"/>
              <a:t>T</a:t>
            </a:r>
            <a:r>
              <a:rPr lang="zh-CN" altLang="zh-CN" smtClean="0"/>
              <a:t>抽样一次所得到的信号，虽然其波形在时间上是不连续的，但其幅度取值是连续的，所以仍是模拟信号，称之为脉冲幅度调制</a:t>
            </a:r>
            <a:r>
              <a:rPr lang="en-US" altLang="zh-CN" smtClean="0"/>
              <a:t>(PAM</a:t>
            </a:r>
            <a:r>
              <a:rPr lang="zh-CN" altLang="zh-CN" smtClean="0"/>
              <a:t>，简称脉幅调制</a:t>
            </a:r>
            <a:r>
              <a:rPr lang="en-US" altLang="zh-CN" smtClean="0"/>
              <a:t>)</a:t>
            </a:r>
            <a:r>
              <a:rPr lang="zh-CN" altLang="zh-CN" smtClean="0"/>
              <a:t>信号。</a:t>
            </a:r>
            <a:endParaRPr lang="en-US" altLang="zh-CN" smtClean="0"/>
          </a:p>
          <a:p>
            <a:pPr marL="0" lvl="1"/>
            <a:endParaRPr lang="zh-CN"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r>
              <a:rPr kumimoji="1" lang="zh-CN" altLang="en-US" smtClean="0">
                <a:solidFill>
                  <a:srgbClr val="000000"/>
                </a:solidFill>
              </a:rPr>
              <a:t>    例如</a:t>
            </a:r>
            <a:r>
              <a:rPr kumimoji="1" lang="en-US" altLang="zh-CN" smtClean="0">
                <a:solidFill>
                  <a:srgbClr val="000000"/>
                </a:solidFill>
              </a:rPr>
              <a:t>8421</a:t>
            </a:r>
            <a:r>
              <a:rPr kumimoji="1" lang="zh-CN" altLang="en-US" smtClean="0">
                <a:solidFill>
                  <a:srgbClr val="000000"/>
                </a:solidFill>
              </a:rPr>
              <a:t>码在从</a:t>
            </a:r>
            <a:r>
              <a:rPr kumimoji="1" lang="en-US" altLang="zh-CN" smtClean="0">
                <a:solidFill>
                  <a:srgbClr val="000000"/>
                </a:solidFill>
              </a:rPr>
              <a:t>0011</a:t>
            </a:r>
            <a:r>
              <a:rPr kumimoji="1" lang="zh-CN" altLang="en-US" smtClean="0">
                <a:solidFill>
                  <a:srgbClr val="000000"/>
                </a:solidFill>
              </a:rPr>
              <a:t>转换为</a:t>
            </a:r>
            <a:r>
              <a:rPr kumimoji="1" lang="en-US" altLang="zh-CN" smtClean="0">
                <a:solidFill>
                  <a:srgbClr val="000000"/>
                </a:solidFill>
              </a:rPr>
              <a:t>0100</a:t>
            </a:r>
            <a:r>
              <a:rPr kumimoji="1" lang="zh-CN" altLang="en-US" smtClean="0">
                <a:solidFill>
                  <a:srgbClr val="000000"/>
                </a:solidFill>
              </a:rPr>
              <a:t>过程中，如果最右边一位的变化比其他两位的变化慢，就会出现一个瞬间的</a:t>
            </a:r>
            <a:r>
              <a:rPr kumimoji="1" lang="en-US" altLang="zh-CN" smtClean="0">
                <a:solidFill>
                  <a:srgbClr val="000000"/>
                </a:solidFill>
              </a:rPr>
              <a:t>0101</a:t>
            </a:r>
            <a:r>
              <a:rPr kumimoji="1" lang="zh-CN" altLang="en-US" smtClean="0">
                <a:solidFill>
                  <a:srgbClr val="000000"/>
                </a:solidFill>
              </a:rPr>
              <a:t>状态，这就是过渡“噪声”。这种过渡“噪声”在某些情况下甚至会影响电路的正常工作，必须采取措施加以避免。</a:t>
            </a:r>
            <a:r>
              <a:rPr lang="zh-CN" altLang="en-US" smtClean="0"/>
              <a:t>而格雷码</a:t>
            </a:r>
            <a:r>
              <a:rPr lang="en-US" altLang="zh-CN" smtClean="0"/>
              <a:t>3</a:t>
            </a:r>
            <a:r>
              <a:rPr lang="zh-CN" altLang="en-US" smtClean="0"/>
              <a:t>的第</a:t>
            </a:r>
            <a:r>
              <a:rPr lang="en-US" altLang="zh-CN" smtClean="0"/>
              <a:t>4</a:t>
            </a:r>
            <a:r>
              <a:rPr lang="zh-CN" altLang="en-US" smtClean="0"/>
              <a:t>个状态</a:t>
            </a:r>
            <a:r>
              <a:rPr lang="en-US" altLang="zh-CN" smtClean="0"/>
              <a:t>0010</a:t>
            </a:r>
            <a:r>
              <a:rPr lang="zh-CN" altLang="en-US" smtClean="0"/>
              <a:t>向第</a:t>
            </a:r>
            <a:r>
              <a:rPr lang="en-US" altLang="zh-CN" smtClean="0"/>
              <a:t>5</a:t>
            </a:r>
            <a:r>
              <a:rPr lang="zh-CN" altLang="en-US" smtClean="0"/>
              <a:t>个状态</a:t>
            </a:r>
            <a:r>
              <a:rPr lang="en-US" altLang="zh-CN" smtClean="0"/>
              <a:t>0110</a:t>
            </a:r>
            <a:r>
              <a:rPr lang="zh-CN" altLang="en-US" smtClean="0"/>
              <a:t>转换过程中则不会出现过渡噪声。</a:t>
            </a:r>
            <a:endParaRPr lang="en-US" altLang="zh-CN" smtClean="0"/>
          </a:p>
          <a:p>
            <a:r>
              <a:rPr lang="zh-CN" altLang="zh-CN" smtClean="0"/>
              <a:t> </a:t>
            </a:r>
            <a:r>
              <a:rPr lang="zh-CN" altLang="en-US" smtClean="0"/>
              <a:t>    </a:t>
            </a:r>
            <a:r>
              <a:rPr lang="zh-CN" altLang="zh-CN" smtClean="0"/>
              <a:t>格雷码不直观，不便于记忆。但因为其可靠性高，在代码转换过程中</a:t>
            </a:r>
            <a:r>
              <a:rPr lang="en-US" altLang="zh-CN" smtClean="0"/>
              <a:t>(</a:t>
            </a:r>
            <a:r>
              <a:rPr lang="zh-CN" altLang="zh-CN" smtClean="0"/>
              <a:t>如从</a:t>
            </a:r>
            <a:r>
              <a:rPr lang="en-US" altLang="zh-CN" smtClean="0"/>
              <a:t>0001</a:t>
            </a:r>
            <a:r>
              <a:rPr lang="zh-CN" altLang="zh-CN" smtClean="0"/>
              <a:t>变为</a:t>
            </a:r>
            <a:r>
              <a:rPr lang="en-US" altLang="zh-CN" smtClean="0"/>
              <a:t>0011)</a:t>
            </a:r>
            <a:r>
              <a:rPr lang="zh-CN" altLang="zh-CN" smtClean="0"/>
              <a:t>不会产生过渡噪声，因此广泛用于输出和输入等场合。</a:t>
            </a:r>
          </a:p>
          <a:p>
            <a:r>
              <a:rPr lang="en-US" altLang="zh-CN" smtClean="0"/>
              <a:t> </a:t>
            </a:r>
            <a:endParaRPr kumimoji="1" lang="zh-CN" altLang="en-US" smtClean="0">
              <a:solidFill>
                <a:srgbClr val="000000"/>
              </a:solidFill>
            </a:endParaRPr>
          </a:p>
          <a:p>
            <a:endParaRPr kumimoji="1" lang="zh-CN" altLang="en-US" smtClean="0">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r>
              <a:rPr kumimoji="1" lang="zh-CN" altLang="en-US" smtClean="0">
                <a:solidFill>
                  <a:srgbClr val="000000"/>
                </a:solidFill>
              </a:rPr>
              <a:t>参见潘明</a:t>
            </a:r>
            <a:r>
              <a:rPr kumimoji="1" lang="en-US" altLang="zh-CN" smtClean="0">
                <a:solidFill>
                  <a:srgbClr val="000000"/>
                </a:solidFill>
              </a:rPr>
              <a:t>《</a:t>
            </a:r>
            <a:r>
              <a:rPr kumimoji="1" lang="zh-CN" altLang="en-US" smtClean="0">
                <a:solidFill>
                  <a:srgbClr val="000000"/>
                </a:solidFill>
              </a:rPr>
              <a:t>数字电子技术基础</a:t>
            </a:r>
            <a:r>
              <a:rPr kumimoji="1" lang="en-US" altLang="zh-CN" smtClean="0">
                <a:solidFill>
                  <a:srgbClr val="000000"/>
                </a:solidFill>
              </a:rPr>
              <a:t>》P10~11</a:t>
            </a:r>
            <a:endParaRPr kumimoji="1" lang="zh-CN" altLang="en-US" smtClean="0">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endParaRPr kumimoji="1" lang="zh-CN" altLang="en-US" smtClean="0">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r>
              <a:rPr lang="zh-CN" altLang="en-US" smtClean="0"/>
              <a:t>    数字系统中，</a:t>
            </a:r>
            <a:r>
              <a:rPr lang="en-US" altLang="zh-CN" smtClean="0"/>
              <a:t>0</a:t>
            </a:r>
            <a:r>
              <a:rPr lang="zh-CN" altLang="en-US" smtClean="0"/>
              <a:t>和</a:t>
            </a:r>
            <a:r>
              <a:rPr lang="en-US" altLang="zh-CN" smtClean="0"/>
              <a:t>1</a:t>
            </a:r>
            <a:r>
              <a:rPr lang="zh-CN" altLang="en-US" smtClean="0"/>
              <a:t>不仅可以代表数字，而且可以进行组合用于表示字母、运算符、控制符等字符。用若干位二进制符号表示数字、字母、命令以及特殊符号的方法称为</a:t>
            </a:r>
            <a:r>
              <a:rPr lang="zh-CN" altLang="en-US" smtClean="0">
                <a:solidFill>
                  <a:srgbClr val="FF0000"/>
                </a:solidFill>
              </a:rPr>
              <a:t>字符编码</a:t>
            </a:r>
            <a:r>
              <a:rPr lang="zh-CN" altLang="en-US" smtClean="0"/>
              <a:t>。</a:t>
            </a:r>
          </a:p>
          <a:p>
            <a:r>
              <a:rPr lang="zh-CN" altLang="en-US" smtClean="0"/>
              <a:t>    为了在各种数字系统之间方便地交换信息，必须使用统一的字符编码方案。目前被广泛使用的是</a:t>
            </a:r>
            <a:r>
              <a:rPr lang="en-US" altLang="zh-CN" smtClean="0"/>
              <a:t>ASCII</a:t>
            </a:r>
            <a:r>
              <a:rPr lang="zh-CN" altLang="en-US" smtClean="0"/>
              <a:t>码。</a:t>
            </a:r>
            <a:endParaRPr lang="zh-CN" altLang="en-US" sz="1300" smtClean="0"/>
          </a:p>
          <a:p>
            <a:r>
              <a:rPr lang="zh-CN" altLang="en-US" sz="1300" smtClean="0"/>
              <a:t>    目前国际上用得最多的字符：十进制数</a:t>
            </a:r>
            <a:r>
              <a:rPr lang="en-US" altLang="zh-CN" sz="1300" smtClean="0"/>
              <a:t>0~9</a:t>
            </a:r>
            <a:r>
              <a:rPr lang="zh-CN" altLang="en-US" sz="1300" smtClean="0"/>
              <a:t>；大写和小写英文字母各</a:t>
            </a:r>
            <a:r>
              <a:rPr lang="en-US" altLang="zh-CN" sz="1300" smtClean="0"/>
              <a:t>26</a:t>
            </a:r>
            <a:r>
              <a:rPr lang="zh-CN" altLang="en-US" sz="1300" smtClean="0"/>
              <a:t>个；通用运算符号及标点符号</a:t>
            </a:r>
            <a:r>
              <a:rPr lang="zh-CN" altLang="en-US" smtClean="0"/>
              <a:t>共</a:t>
            </a:r>
            <a:r>
              <a:rPr lang="en-US" altLang="zh-CN" smtClean="0"/>
              <a:t>32</a:t>
            </a:r>
            <a:r>
              <a:rPr lang="zh-CN" altLang="en-US" smtClean="0"/>
              <a:t>个；</a:t>
            </a:r>
            <a:r>
              <a:rPr lang="en-US" altLang="zh-CN" smtClean="0"/>
              <a:t>34</a:t>
            </a:r>
            <a:r>
              <a:rPr lang="zh-CN" altLang="en-US" smtClean="0"/>
              <a:t>个控制码</a:t>
            </a:r>
            <a:r>
              <a:rPr lang="zh-CN" altLang="en-US" sz="1300" smtClean="0"/>
              <a:t>等共</a:t>
            </a:r>
            <a:r>
              <a:rPr lang="en-US" altLang="zh-CN" sz="1300" smtClean="0">
                <a:solidFill>
                  <a:srgbClr val="CC0066"/>
                </a:solidFill>
              </a:rPr>
              <a:t>128</a:t>
            </a:r>
            <a:r>
              <a:rPr lang="zh-CN" altLang="en-US" sz="1300" smtClean="0"/>
              <a:t>种</a:t>
            </a:r>
            <a:r>
              <a:rPr lang="en-US" altLang="zh-CN" sz="1300" smtClean="0"/>
              <a:t>——</a:t>
            </a:r>
            <a:r>
              <a:rPr lang="zh-CN" altLang="en-US" sz="1300" smtClean="0"/>
              <a:t>可用</a:t>
            </a:r>
            <a:r>
              <a:rPr lang="en-US" altLang="zh-CN" sz="1300" smtClean="0"/>
              <a:t>7</a:t>
            </a:r>
            <a:r>
              <a:rPr lang="zh-CN" altLang="en-US" sz="1300" smtClean="0"/>
              <a:t>位二进制数对它们进行编码。</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r>
              <a:rPr lang="zh-CN" altLang="en-US" smtClean="0"/>
              <a:t>前两列加上</a:t>
            </a:r>
            <a:r>
              <a:rPr lang="en-US" altLang="zh-CN" smtClean="0"/>
              <a:t>SP</a:t>
            </a:r>
            <a:r>
              <a:rPr lang="zh-CN" altLang="en-US" smtClean="0"/>
              <a:t>和</a:t>
            </a:r>
            <a:r>
              <a:rPr lang="en-US" altLang="zh-CN" smtClean="0"/>
              <a:t>DEL</a:t>
            </a:r>
            <a:r>
              <a:rPr lang="zh-CN" altLang="en-US" smtClean="0"/>
              <a:t>一共</a:t>
            </a:r>
            <a:r>
              <a:rPr lang="en-US" altLang="zh-CN" smtClean="0"/>
              <a:t>34</a:t>
            </a:r>
            <a:r>
              <a:rPr lang="zh-CN" altLang="en-US" smtClean="0"/>
              <a:t>个控制码</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p:spPr>
        <p:txBody>
          <a:bodyPr/>
          <a:lstStyle/>
          <a:p>
            <a:pPr lvl="1"/>
            <a:r>
              <a:rPr kumimoji="1" lang="en-US" altLang="zh-CN" smtClean="0"/>
              <a:t>ASCII</a:t>
            </a:r>
            <a:r>
              <a:rPr kumimoji="1" lang="zh-CN" altLang="en-US" smtClean="0"/>
              <a:t>码是一组</a:t>
            </a:r>
            <a:r>
              <a:rPr lang="zh-CN" altLang="en-US" smtClean="0"/>
              <a:t>二进制代码的</a:t>
            </a:r>
            <a:r>
              <a:rPr kumimoji="1" lang="zh-CN" altLang="en-US" smtClean="0"/>
              <a:t>组合，因此</a:t>
            </a:r>
            <a:r>
              <a:rPr lang="zh-CN" altLang="en-US" sz="1400" smtClean="0"/>
              <a:t>有大小之分。例如比较空格、数字、大写字母和小写字母的</a:t>
            </a:r>
            <a:r>
              <a:rPr lang="en-US" altLang="zh-CN" sz="1400" smtClean="0"/>
              <a:t>ASCII </a:t>
            </a:r>
            <a:r>
              <a:rPr lang="zh-CN" altLang="en-US" sz="1400" smtClean="0"/>
              <a:t>码可以发现，</a:t>
            </a:r>
            <a:r>
              <a:rPr kumimoji="1" lang="zh-CN" altLang="en-US" sz="1400" smtClean="0"/>
              <a:t>空格的</a:t>
            </a:r>
            <a:r>
              <a:rPr kumimoji="1" lang="en-US" altLang="zh-CN" smtClean="0"/>
              <a:t>ASCII</a:t>
            </a:r>
            <a:r>
              <a:rPr kumimoji="1" lang="zh-CN" altLang="en-US" smtClean="0"/>
              <a:t>码为</a:t>
            </a:r>
            <a:r>
              <a:rPr kumimoji="1" lang="en-US" altLang="zh-CN" sz="1400" smtClean="0"/>
              <a:t>20H</a:t>
            </a:r>
            <a:r>
              <a:rPr kumimoji="1" lang="zh-CN" altLang="en-US" sz="1400" smtClean="0"/>
              <a:t>，值最小；字母</a:t>
            </a:r>
            <a:r>
              <a:rPr kumimoji="1" lang="en-US" altLang="zh-CN" sz="1400" smtClean="0"/>
              <a:t>z</a:t>
            </a:r>
            <a:r>
              <a:rPr kumimoji="1" lang="zh-CN" altLang="en-US" sz="1400" smtClean="0"/>
              <a:t>的</a:t>
            </a:r>
            <a:r>
              <a:rPr kumimoji="1" lang="en-US" altLang="zh-CN" smtClean="0"/>
              <a:t>ASCII</a:t>
            </a:r>
            <a:r>
              <a:rPr kumimoji="1" lang="zh-CN" altLang="en-US" smtClean="0"/>
              <a:t>码为</a:t>
            </a:r>
            <a:r>
              <a:rPr kumimoji="1" lang="en-US" altLang="zh-CN" sz="1400" smtClean="0"/>
              <a:t>7AH</a:t>
            </a:r>
            <a:r>
              <a:rPr kumimoji="1" lang="zh-CN" altLang="en-US" sz="1400" smtClean="0"/>
              <a:t>，值最大。</a:t>
            </a:r>
            <a:r>
              <a:rPr lang="zh-CN" altLang="en-US" smtClean="0"/>
              <a:t>利用这个特点可以对一些符号组合（如国家名、姓名、时间）进行排序。比如在</a:t>
            </a:r>
            <a:r>
              <a:rPr lang="en-US" altLang="zh-CN" smtClean="0"/>
              <a:t>Windows</a:t>
            </a:r>
            <a:r>
              <a:rPr lang="zh-CN" altLang="en-US" smtClean="0"/>
              <a:t>操作系统的资源管理器中，我们可以按文件名或修改日期对一个文件夹中的若干文件或子文件夹进行排序，实际上就是利用了</a:t>
            </a:r>
            <a:r>
              <a:rPr lang="en-US" altLang="zh-CN" smtClean="0"/>
              <a:t>ASCII</a:t>
            </a:r>
            <a:r>
              <a:rPr lang="zh-CN" altLang="en-US" smtClean="0"/>
              <a:t>码有大小之分的特点。 </a:t>
            </a:r>
            <a:endParaRPr lang="zh-CN" altLang="en-US" sz="1400" smtClean="0"/>
          </a:p>
          <a:p>
            <a:pPr lvl="1"/>
            <a:r>
              <a:rPr kumimoji="1" lang="en-US" altLang="zh-CN" sz="1400" smtClean="0"/>
              <a:t>ASCII</a:t>
            </a:r>
            <a:r>
              <a:rPr kumimoji="1" lang="zh-CN" altLang="en-US" sz="1400" smtClean="0"/>
              <a:t>码是计算机与外部设备交换信息的字符编码</a:t>
            </a:r>
            <a:r>
              <a:rPr kumimoji="1" lang="en-US" altLang="zh-CN" sz="1400" smtClean="0"/>
              <a:t>——</a:t>
            </a:r>
            <a:r>
              <a:rPr kumimoji="1" lang="zh-CN" altLang="en-US" sz="1400" smtClean="0"/>
              <a:t>通过键盘输入的信息，要转换成</a:t>
            </a:r>
            <a:r>
              <a:rPr kumimoji="1" lang="en-US" altLang="zh-CN" smtClean="0"/>
              <a:t>ASCII</a:t>
            </a:r>
            <a:r>
              <a:rPr kumimoji="1" lang="zh-CN" altLang="en-US" smtClean="0"/>
              <a:t>码，再由计算机进行处理和存储；计算机处理好的信息，用</a:t>
            </a:r>
            <a:r>
              <a:rPr kumimoji="1" lang="en-US" altLang="zh-CN" smtClean="0"/>
              <a:t>ASCII</a:t>
            </a:r>
            <a:r>
              <a:rPr kumimoji="1" lang="zh-CN" altLang="en-US" smtClean="0"/>
              <a:t>码输出给显示器或打印机。</a:t>
            </a:r>
            <a:endParaRPr kumimoji="1" lang="en-US" altLang="zh-CN" smtClean="0"/>
          </a:p>
          <a:p>
            <a:r>
              <a:rPr lang="zh-CN" altLang="en-US" smtClean="0"/>
              <a:t>    键盘上所有的键有一套编码规则，称为</a:t>
            </a:r>
            <a:r>
              <a:rPr lang="zh-CN" altLang="en-US" b="1" smtClean="0"/>
              <a:t>扫描码</a:t>
            </a:r>
            <a:r>
              <a:rPr lang="zh-CN" altLang="en-US" smtClean="0"/>
              <a:t>。每个按键被分配了唯一的通码（一般为</a:t>
            </a:r>
            <a:r>
              <a:rPr lang="en-US" altLang="zh-CN" smtClean="0"/>
              <a:t>1</a:t>
            </a:r>
            <a:r>
              <a:rPr lang="zh-CN" altLang="en-US" smtClean="0"/>
              <a:t>个字节，上、下、左、右键为</a:t>
            </a:r>
            <a:r>
              <a:rPr lang="en-US" altLang="zh-CN" smtClean="0"/>
              <a:t>2</a:t>
            </a:r>
            <a:r>
              <a:rPr lang="zh-CN" altLang="en-US" smtClean="0"/>
              <a:t>个字节）和断码（一般为</a:t>
            </a:r>
            <a:r>
              <a:rPr lang="en-US" altLang="zh-CN" smtClean="0"/>
              <a:t>2</a:t>
            </a:r>
            <a:r>
              <a:rPr lang="zh-CN" altLang="en-US" smtClean="0"/>
              <a:t>个字节，即“</a:t>
            </a:r>
            <a:r>
              <a:rPr lang="en-US" altLang="zh-CN" smtClean="0"/>
              <a:t>F0H + </a:t>
            </a:r>
            <a:r>
              <a:rPr lang="zh-CN" altLang="en-US" smtClean="0"/>
              <a:t>对应键的通码”；上、下、左、右键为</a:t>
            </a:r>
            <a:r>
              <a:rPr lang="en-US" altLang="zh-CN" smtClean="0"/>
              <a:t>3</a:t>
            </a:r>
            <a:r>
              <a:rPr lang="zh-CN" altLang="en-US" smtClean="0"/>
              <a:t>个字节），当一个键被按下或者按住不放时键盘就发送通码，当一个键被释放时就发送断码。这样，计算机通过查找唯一的扫描码就可以确定是哪个按键被按下或释放。</a:t>
            </a:r>
          </a:p>
          <a:p>
            <a:r>
              <a:rPr lang="zh-CN" altLang="en-US" smtClean="0"/>
              <a:t>    当计算机收到扫描码，则根据该扫描码判断是哪个键被按下或释放，并根据</a:t>
            </a:r>
            <a:r>
              <a:rPr lang="en-US" altLang="zh-CN" smtClean="0"/>
              <a:t>ASCII</a:t>
            </a:r>
            <a:r>
              <a:rPr lang="zh-CN" altLang="en-US" smtClean="0"/>
              <a:t>码表将其转换为相应的</a:t>
            </a:r>
            <a:r>
              <a:rPr lang="en-US" altLang="zh-CN" smtClean="0"/>
              <a:t>ASCII</a:t>
            </a:r>
            <a:r>
              <a:rPr lang="zh-CN" altLang="en-US" smtClean="0"/>
              <a:t>码，再做进一步的处理和存储。</a:t>
            </a:r>
            <a:endParaRPr kumimoji="1"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pPr lvl="1"/>
            <a:r>
              <a:rPr lang="zh-CN" altLang="en-US" smtClean="0"/>
              <a:t>整数部分：除以</a:t>
            </a:r>
            <a:r>
              <a:rPr lang="en-US" altLang="zh-CN" smtClean="0"/>
              <a:t>N</a:t>
            </a:r>
            <a:r>
              <a:rPr lang="zh-CN" altLang="en-US" smtClean="0"/>
              <a:t>看余数（最先得到整数部分的最低位</a:t>
            </a:r>
            <a:r>
              <a:rPr lang="en-US" altLang="zh-CN" smtClean="0"/>
              <a:t>k</a:t>
            </a:r>
            <a:r>
              <a:rPr lang="en-US" altLang="zh-CN" baseline="-25000" smtClean="0"/>
              <a:t>0</a:t>
            </a:r>
            <a:r>
              <a:rPr lang="zh-CN" altLang="en-US" smtClean="0"/>
              <a:t>，最后得到整数部分的最高位</a:t>
            </a:r>
            <a:r>
              <a:rPr lang="en-US" altLang="zh-CN" smtClean="0"/>
              <a:t>k</a:t>
            </a:r>
            <a:r>
              <a:rPr lang="en-US" altLang="zh-CN" baseline="-25000" smtClean="0"/>
              <a:t>n-1</a:t>
            </a:r>
            <a:r>
              <a:rPr lang="zh-CN" altLang="en-US" smtClean="0"/>
              <a:t>），直到商为</a:t>
            </a:r>
            <a:r>
              <a:rPr lang="en-US" altLang="zh-CN" smtClean="0"/>
              <a:t>0</a:t>
            </a:r>
            <a:endParaRPr lang="zh-CN" altLang="en-US" smtClean="0"/>
          </a:p>
          <a:p>
            <a:r>
              <a:rPr lang="zh-CN" altLang="en-US" smtClean="0"/>
              <a:t>小数部分：乘以</a:t>
            </a:r>
            <a:r>
              <a:rPr lang="en-US" altLang="zh-CN" smtClean="0"/>
              <a:t>N</a:t>
            </a:r>
            <a:r>
              <a:rPr lang="zh-CN" altLang="en-US" smtClean="0"/>
              <a:t>看向整数的进位（最先得到小数部分的最高位</a:t>
            </a:r>
            <a:r>
              <a:rPr lang="en-US" altLang="zh-CN" smtClean="0"/>
              <a:t>k</a:t>
            </a:r>
            <a:r>
              <a:rPr lang="en-US" altLang="zh-CN" baseline="-25000" smtClean="0"/>
              <a:t>-1</a:t>
            </a:r>
            <a:r>
              <a:rPr lang="zh-CN" altLang="en-US" smtClean="0"/>
              <a:t>，最后得到小数部分的最低位</a:t>
            </a:r>
            <a:r>
              <a:rPr lang="en-US" altLang="zh-CN" smtClean="0"/>
              <a:t>k</a:t>
            </a:r>
            <a:r>
              <a:rPr lang="en-US" altLang="zh-CN" baseline="-25000" smtClean="0"/>
              <a:t>-m</a:t>
            </a:r>
            <a:r>
              <a:rPr lang="zh-CN" altLang="en-US" smtClean="0"/>
              <a:t>），直到乘积的小数部分为</a:t>
            </a:r>
            <a:r>
              <a:rPr lang="en-US" altLang="zh-CN" smtClean="0"/>
              <a:t>0</a:t>
            </a:r>
            <a:r>
              <a:rPr lang="zh-CN" altLang="en-US" smtClean="0"/>
              <a:t>或者按转换精度要求结束转换</a:t>
            </a:r>
            <a:endParaRPr kumimoji="1"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p:spPr>
        <p:txBody>
          <a:bodyPr/>
          <a:lstStyle/>
          <a:p>
            <a:r>
              <a:rPr kumimoji="1" lang="zh-CN" altLang="en-US" smtClean="0">
                <a:solidFill>
                  <a:srgbClr val="CC0066"/>
                </a:solidFill>
              </a:rPr>
              <a:t>原码</a:t>
            </a:r>
            <a:r>
              <a:rPr kumimoji="1" lang="zh-CN" altLang="en-US" smtClean="0"/>
              <a:t>、</a:t>
            </a:r>
            <a:r>
              <a:rPr kumimoji="1" lang="zh-CN" altLang="en-US" smtClean="0">
                <a:solidFill>
                  <a:srgbClr val="CC0066"/>
                </a:solidFill>
              </a:rPr>
              <a:t>反码</a:t>
            </a:r>
            <a:r>
              <a:rPr kumimoji="1" lang="zh-CN" altLang="en-US" smtClean="0"/>
              <a:t>和</a:t>
            </a:r>
            <a:r>
              <a:rPr kumimoji="1" lang="zh-CN" altLang="en-US" smtClean="0">
                <a:solidFill>
                  <a:srgbClr val="CC0066"/>
                </a:solidFill>
              </a:rPr>
              <a:t>补码的定义不必记，只记表示方法即可。</a:t>
            </a:r>
            <a:endParaRPr kumimoji="1" lang="en-US" altLang="zh-CN" smtClean="0">
              <a:solidFill>
                <a:srgbClr val="CC0066"/>
              </a:solidFill>
            </a:endParaRPr>
          </a:p>
          <a:p>
            <a:r>
              <a:rPr lang="zh-CN" altLang="en-US" b="1" smtClean="0"/>
              <a:t>对于正数，其原码、反码和补码相同</a:t>
            </a:r>
            <a:r>
              <a:rPr lang="en-US" altLang="zh-CN" smtClean="0"/>
              <a:t>——</a:t>
            </a:r>
            <a:r>
              <a:rPr lang="zh-CN" altLang="en-US" smtClean="0"/>
              <a:t>符号位为“</a:t>
            </a:r>
            <a:r>
              <a:rPr lang="en-US" altLang="zh-CN" smtClean="0"/>
              <a:t>0</a:t>
            </a:r>
            <a:r>
              <a:rPr lang="zh-CN" altLang="en-US" smtClean="0"/>
              <a:t>”，数值部分与真值的数值部分相同</a:t>
            </a:r>
          </a:p>
          <a:p>
            <a:endParaRPr kumimoji="1"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kumimoji="1" lang="zh-CN"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p:spPr>
        <p:txBody>
          <a:bodyPr/>
          <a:lstStyle/>
          <a:p>
            <a:r>
              <a:rPr kumimoji="1" lang="zh-CN" altLang="en-US" smtClean="0"/>
              <a:t>最常用的</a:t>
            </a:r>
            <a:r>
              <a:rPr kumimoji="1" lang="en-US" altLang="zh-CN" smtClean="0"/>
              <a:t>BCD</a:t>
            </a:r>
            <a:r>
              <a:rPr kumimoji="1" lang="zh-CN" altLang="en-US" smtClean="0"/>
              <a:t>码是</a:t>
            </a:r>
            <a:r>
              <a:rPr kumimoji="1" lang="en-US" altLang="zh-CN" smtClean="0"/>
              <a:t>8421</a:t>
            </a:r>
            <a:r>
              <a:rPr kumimoji="1" lang="zh-CN" altLang="en-US" smtClean="0"/>
              <a:t>码</a:t>
            </a:r>
            <a:r>
              <a:rPr lang="en-US" altLang="zh-CN" smtClean="0"/>
              <a:t>——</a:t>
            </a:r>
            <a:r>
              <a:rPr lang="zh-CN" altLang="en-US" smtClean="0"/>
              <a:t>此外还有余</a:t>
            </a:r>
            <a:r>
              <a:rPr lang="en-US" altLang="zh-CN" smtClean="0"/>
              <a:t>3</a:t>
            </a:r>
            <a:r>
              <a:rPr lang="zh-CN" altLang="en-US" smtClean="0"/>
              <a:t>码，是由</a:t>
            </a:r>
            <a:r>
              <a:rPr lang="en-US" altLang="zh-CN" smtClean="0"/>
              <a:t>8421</a:t>
            </a:r>
            <a:r>
              <a:rPr lang="zh-CN" altLang="en-US" smtClean="0"/>
              <a:t>码加</a:t>
            </a:r>
            <a:r>
              <a:rPr lang="en-US" altLang="zh-CN" smtClean="0"/>
              <a:t>3</a:t>
            </a:r>
            <a:r>
              <a:rPr lang="zh-CN" altLang="en-US" smtClean="0"/>
              <a:t>得到的，是一种无权码。</a:t>
            </a:r>
            <a:endParaRPr lang="en-US" altLang="zh-CN" smtClean="0"/>
          </a:p>
          <a:p>
            <a:r>
              <a:rPr lang="zh-CN" altLang="en-US" smtClean="0"/>
              <a:t>为了在各种数字系统之间方便地交换信息，必须使用统一的字符编码方案。目前广泛使用的是美国国家信息交换标准码</a:t>
            </a:r>
            <a:r>
              <a:rPr lang="en-US" altLang="zh-CN" smtClean="0"/>
              <a:t>——ASCII</a:t>
            </a:r>
            <a:r>
              <a:rPr lang="zh-CN" altLang="en-US" smtClean="0"/>
              <a:t>码。</a:t>
            </a:r>
          </a:p>
          <a:p>
            <a:endParaRPr kumimoji="1"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zh-CN" altLang="en-US" sz="1300" b="1" smtClean="0"/>
              <a:t>模拟信号</a:t>
            </a:r>
            <a:r>
              <a:rPr kumimoji="1" lang="zh-CN" altLang="en-US" smtClean="0"/>
              <a:t>在</a:t>
            </a:r>
            <a:r>
              <a:rPr kumimoji="1" lang="zh-CN" altLang="en-US" smtClean="0">
                <a:solidFill>
                  <a:srgbClr val="FF66FF"/>
                </a:solidFill>
              </a:rPr>
              <a:t>时间</a:t>
            </a:r>
            <a:r>
              <a:rPr kumimoji="1" lang="zh-CN" altLang="en-US" smtClean="0"/>
              <a:t>上和</a:t>
            </a:r>
            <a:r>
              <a:rPr kumimoji="1" lang="zh-CN" altLang="en-US" smtClean="0">
                <a:solidFill>
                  <a:srgbClr val="FF66FF"/>
                </a:solidFill>
              </a:rPr>
              <a:t>辐值</a:t>
            </a:r>
            <a:r>
              <a:rPr kumimoji="1" lang="zh-CN" altLang="en-US" smtClean="0"/>
              <a:t>上均</a:t>
            </a:r>
            <a:r>
              <a:rPr kumimoji="1" lang="zh-CN" altLang="en-US" smtClean="0">
                <a:solidFill>
                  <a:srgbClr val="FF66FF"/>
                </a:solidFill>
              </a:rPr>
              <a:t>连续</a:t>
            </a:r>
            <a:r>
              <a:rPr kumimoji="1" lang="zh-CN" altLang="en-US" smtClean="0"/>
              <a:t>，在一定的动态范围内可任意取值。例如热电偶（温度传感器）工作时输出的电压或电流信号就是一种</a:t>
            </a:r>
            <a:r>
              <a:rPr lang="zh-CN" altLang="en-US" smtClean="0"/>
              <a:t>模拟信号，因为温度不可能发生突跳，</a:t>
            </a:r>
            <a:r>
              <a:rPr lang="zh-CN" altLang="zh-CN" smtClean="0"/>
              <a:t>它</a:t>
            </a:r>
            <a:r>
              <a:rPr lang="zh-CN" altLang="en-US" smtClean="0"/>
              <a:t>是</a:t>
            </a:r>
            <a:r>
              <a:rPr lang="zh-CN" altLang="zh-CN" smtClean="0"/>
              <a:t>随时间</a:t>
            </a:r>
            <a:r>
              <a:rPr lang="zh-CN" altLang="en-US" smtClean="0"/>
              <a:t>的</a:t>
            </a:r>
            <a:r>
              <a:rPr lang="zh-CN" altLang="zh-CN" smtClean="0"/>
              <a:t>变化逐渐变化的。</a:t>
            </a:r>
            <a:r>
              <a:rPr lang="zh-CN" altLang="en-US" smtClean="0"/>
              <a:t>所以测得的电压或电流无论在时间上还是数量上都是连续的，而且在连续变化过程中的任何一个取值都有具体的物理意义，即表示一个特定的温度值。</a:t>
            </a:r>
            <a:r>
              <a:rPr lang="zh-CN" altLang="zh-CN" smtClean="0"/>
              <a:t>我们通常又把模拟信号称为</a:t>
            </a:r>
            <a:r>
              <a:rPr lang="zh-CN" altLang="en-US" smtClean="0"/>
              <a:t>连续信号</a:t>
            </a:r>
            <a:r>
              <a:rPr lang="en-US" altLang="zh-CN" smtClean="0"/>
              <a:t>,</a:t>
            </a:r>
            <a:r>
              <a:rPr lang="zh-CN" altLang="zh-CN" smtClean="0"/>
              <a:t>它在一定的</a:t>
            </a:r>
            <a:r>
              <a:rPr lang="zh-CN" altLang="en-US" smtClean="0"/>
              <a:t>时间范围</a:t>
            </a:r>
            <a:r>
              <a:rPr lang="zh-CN" altLang="zh-CN" smtClean="0"/>
              <a:t>内可以有无限多个不同的取值</a:t>
            </a:r>
            <a:r>
              <a:rPr lang="zh-CN" altLang="en-US" smtClean="0"/>
              <a:t>。</a:t>
            </a:r>
            <a:endParaRPr kumimoji="1" lang="zh-CN" altLang="en-US" smtClean="0"/>
          </a:p>
          <a:p>
            <a:r>
              <a:rPr lang="zh-CN" altLang="en-US" b="1" smtClean="0"/>
              <a:t>    数字信号</a:t>
            </a:r>
            <a:r>
              <a:rPr kumimoji="1" lang="zh-CN" altLang="en-US" smtClean="0"/>
              <a:t>在</a:t>
            </a:r>
            <a:r>
              <a:rPr kumimoji="1" lang="zh-CN" altLang="en-US" smtClean="0">
                <a:solidFill>
                  <a:srgbClr val="FF66FF"/>
                </a:solidFill>
              </a:rPr>
              <a:t>时间</a:t>
            </a:r>
            <a:r>
              <a:rPr kumimoji="1" lang="zh-CN" altLang="en-US" smtClean="0"/>
              <a:t>上和</a:t>
            </a:r>
            <a:r>
              <a:rPr lang="zh-CN" altLang="en-US" sz="1400" smtClean="0"/>
              <a:t>数值</a:t>
            </a:r>
            <a:r>
              <a:rPr kumimoji="1" lang="zh-CN" altLang="en-US" smtClean="0"/>
              <a:t>上均</a:t>
            </a:r>
            <a:r>
              <a:rPr kumimoji="1" lang="zh-CN" altLang="en-US" smtClean="0">
                <a:solidFill>
                  <a:srgbClr val="FF66FF"/>
                </a:solidFill>
              </a:rPr>
              <a:t>不连续</a:t>
            </a:r>
            <a:r>
              <a:rPr kumimoji="1" lang="zh-CN" altLang="en-US" smtClean="0"/>
              <a:t>，其变化总是发生在一系列离散的瞬间，其</a:t>
            </a:r>
            <a:r>
              <a:rPr lang="zh-CN" altLang="en-US" sz="1400" smtClean="0"/>
              <a:t>数值</a:t>
            </a:r>
            <a:r>
              <a:rPr kumimoji="1" lang="zh-CN" altLang="en-US" smtClean="0"/>
              <a:t>大小和每次的增减变化都是某一个最小单位的整数倍，而小于这个最小数量单位的数值没有任何物理意义。例如，利用电路测量通过某座大桥的汽车数量，得到的就是一个数字信号，最小数量单位的“</a:t>
            </a:r>
            <a:r>
              <a:rPr kumimoji="1" lang="en-US" altLang="zh-CN" smtClean="0"/>
              <a:t>1”</a:t>
            </a:r>
            <a:r>
              <a:rPr kumimoji="1" lang="zh-CN" altLang="en-US" smtClean="0"/>
              <a:t>代表“一辆”汽车，小于</a:t>
            </a:r>
            <a:r>
              <a:rPr kumimoji="1" lang="en-US" altLang="zh-CN" smtClean="0"/>
              <a:t>1</a:t>
            </a:r>
            <a:r>
              <a:rPr kumimoji="1" lang="zh-CN" altLang="en-US" smtClean="0"/>
              <a:t>的数值已经没有任何物理意义。</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zh-CN" altLang="zh-CN" smtClean="0"/>
              <a:t>自然界的物理量分为两大类：模拟量和数字量；相应地，表示物理量的信号也分为两大类：模拟信号和数字信号。根据处理信号的不同类型，电子技术分为模拟电子技术和数字电子技术。</a:t>
            </a:r>
            <a:endParaRPr lang="en-US" altLang="zh-CN" smtClean="0"/>
          </a:p>
          <a:p>
            <a:r>
              <a:rPr lang="zh-CN" altLang="en-US" smtClean="0"/>
              <a:t>自然界的物理量大部分是模拟量，对各种模拟信号进行高精度的检测、变换与控制是模拟电子技术所要解决的问题。</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3" name="Group 2974"/>
          <p:cNvGrpSpPr>
            <a:grpSpLocks/>
          </p:cNvGrpSpPr>
          <p:nvPr/>
        </p:nvGrpSpPr>
        <p:grpSpPr bwMode="auto">
          <a:xfrm>
            <a:off x="0" y="2882900"/>
            <a:ext cx="9144000" cy="1917700"/>
            <a:chOff x="0" y="1816"/>
            <a:chExt cx="5760" cy="1208"/>
          </a:xfrm>
        </p:grpSpPr>
        <p:sp>
          <p:nvSpPr>
            <p:cNvPr id="4" name="Rectangle 2970"/>
            <p:cNvSpPr>
              <a:spLocks noChangeArrowheads="1"/>
            </p:cNvSpPr>
            <p:nvPr userDrawn="1"/>
          </p:nvSpPr>
          <p:spPr bwMode="gray">
            <a:xfrm>
              <a:off x="1624" y="1816"/>
              <a:ext cx="4136" cy="768"/>
            </a:xfrm>
            <a:prstGeom prst="rect">
              <a:avLst/>
            </a:prstGeom>
            <a:gradFill rotWithShape="0">
              <a:gsLst>
                <a:gs pos="0">
                  <a:schemeClr val="hlink"/>
                </a:gs>
                <a:gs pos="100000">
                  <a:schemeClr val="hlink">
                    <a:gamma/>
                    <a:shade val="46275"/>
                    <a:invGamma/>
                  </a:schemeClr>
                </a:gs>
              </a:gsLst>
              <a:lin ang="5400000" scaled="1"/>
            </a:gradFill>
            <a:ln w="9525">
              <a:noFill/>
              <a:miter lim="800000"/>
              <a:headEnd/>
              <a:tailEnd/>
            </a:ln>
            <a:effectLst/>
          </p:spPr>
          <p:txBody>
            <a:bodyPr anchor="ctr">
              <a:spAutoFit/>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5" name="AutoShape 2971"/>
            <p:cNvSpPr>
              <a:spLocks noChangeArrowheads="1"/>
            </p:cNvSpPr>
            <p:nvPr userDrawn="1"/>
          </p:nvSpPr>
          <p:spPr bwMode="gray">
            <a:xfrm>
              <a:off x="0" y="1816"/>
              <a:ext cx="2544" cy="1208"/>
            </a:xfrm>
            <a:prstGeom prst="homePlate">
              <a:avLst>
                <a:gd name="adj" fmla="val 52649"/>
              </a:avLst>
            </a:prstGeom>
            <a:solidFill>
              <a:schemeClr val="bg1"/>
            </a:solidFill>
            <a:ln w="9525">
              <a:noFill/>
              <a:miter lim="800000"/>
              <a:headEnd/>
              <a:tailEnd/>
            </a:ln>
            <a:effectLst/>
          </p:spPr>
          <p:txBody>
            <a:bodyPr anchor="ctr">
              <a:spAutoFit/>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grpSp>
      <p:sp>
        <p:nvSpPr>
          <p:cNvPr id="6" name="Rectangle 2929"/>
          <p:cNvSpPr>
            <a:spLocks noChangeArrowheads="1"/>
          </p:cNvSpPr>
          <p:nvPr/>
        </p:nvSpPr>
        <p:spPr bwMode="gray">
          <a:xfrm>
            <a:off x="0" y="0"/>
            <a:ext cx="9144000" cy="1981200"/>
          </a:xfrm>
          <a:prstGeom prst="rect">
            <a:avLst/>
          </a:prstGeom>
          <a:noFill/>
          <a:ln w="9525">
            <a:noFill/>
            <a:miter lim="800000"/>
            <a:headEnd/>
            <a:tailEnd/>
          </a:ln>
          <a:effectLst/>
        </p:spPr>
        <p:txBody>
          <a:bodyPr wrap="none" anchor="ctr">
            <a:spAutoFit/>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grpSp>
        <p:nvGrpSpPr>
          <p:cNvPr id="7" name="Group 2936"/>
          <p:cNvGrpSpPr>
            <a:grpSpLocks/>
          </p:cNvGrpSpPr>
          <p:nvPr/>
        </p:nvGrpSpPr>
        <p:grpSpPr bwMode="auto">
          <a:xfrm>
            <a:off x="835025" y="1519238"/>
            <a:ext cx="1338263" cy="1274762"/>
            <a:chOff x="4560" y="1440"/>
            <a:chExt cx="1008" cy="960"/>
          </a:xfrm>
        </p:grpSpPr>
        <p:grpSp>
          <p:nvGrpSpPr>
            <p:cNvPr id="8" name="Group 2922"/>
            <p:cNvGrpSpPr>
              <a:grpSpLocks/>
            </p:cNvGrpSpPr>
            <p:nvPr userDrawn="1"/>
          </p:nvGrpSpPr>
          <p:grpSpPr bwMode="auto">
            <a:xfrm>
              <a:off x="4992" y="1440"/>
              <a:ext cx="576" cy="960"/>
              <a:chOff x="3264" y="2112"/>
              <a:chExt cx="576" cy="960"/>
            </a:xfrm>
          </p:grpSpPr>
          <p:sp>
            <p:nvSpPr>
              <p:cNvPr id="15" name="Oval 2917"/>
              <p:cNvSpPr>
                <a:spLocks noChangeArrowheads="1"/>
              </p:cNvSpPr>
              <p:nvPr userDrawn="1"/>
            </p:nvSpPr>
            <p:spPr bwMode="gray">
              <a:xfrm>
                <a:off x="3264" y="2112"/>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6" name="Oval 2918"/>
              <p:cNvSpPr>
                <a:spLocks noChangeArrowheads="1"/>
              </p:cNvSpPr>
              <p:nvPr userDrawn="1"/>
            </p:nvSpPr>
            <p:spPr bwMode="gray">
              <a:xfrm>
                <a:off x="3456" y="2304"/>
                <a:ext cx="190" cy="190"/>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7" name="Oval 2919"/>
              <p:cNvSpPr>
                <a:spLocks noChangeArrowheads="1"/>
              </p:cNvSpPr>
              <p:nvPr userDrawn="1"/>
            </p:nvSpPr>
            <p:spPr bwMode="gray">
              <a:xfrm>
                <a:off x="3646" y="2496"/>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8" name="Oval 2920"/>
              <p:cNvSpPr>
                <a:spLocks noChangeArrowheads="1"/>
              </p:cNvSpPr>
              <p:nvPr userDrawn="1"/>
            </p:nvSpPr>
            <p:spPr bwMode="gray">
              <a:xfrm>
                <a:off x="3456" y="2688"/>
                <a:ext cx="190"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9" name="Oval 2921"/>
              <p:cNvSpPr>
                <a:spLocks noChangeArrowheads="1"/>
              </p:cNvSpPr>
              <p:nvPr userDrawn="1"/>
            </p:nvSpPr>
            <p:spPr bwMode="gray">
              <a:xfrm>
                <a:off x="3264" y="2880"/>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grpSp>
        <p:grpSp>
          <p:nvGrpSpPr>
            <p:cNvPr id="9" name="Group 2923"/>
            <p:cNvGrpSpPr>
              <a:grpSpLocks/>
            </p:cNvGrpSpPr>
            <p:nvPr userDrawn="1"/>
          </p:nvGrpSpPr>
          <p:grpSpPr bwMode="auto">
            <a:xfrm>
              <a:off x="4560" y="1440"/>
              <a:ext cx="578" cy="960"/>
              <a:chOff x="3264" y="2112"/>
              <a:chExt cx="578" cy="960"/>
            </a:xfrm>
          </p:grpSpPr>
          <p:sp>
            <p:nvSpPr>
              <p:cNvPr id="10" name="Oval 2924"/>
              <p:cNvSpPr>
                <a:spLocks noChangeArrowheads="1"/>
              </p:cNvSpPr>
              <p:nvPr userDrawn="1"/>
            </p:nvSpPr>
            <p:spPr bwMode="gray">
              <a:xfrm>
                <a:off x="3264" y="2112"/>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1" name="Oval 2925"/>
              <p:cNvSpPr>
                <a:spLocks noChangeArrowheads="1"/>
              </p:cNvSpPr>
              <p:nvPr userDrawn="1"/>
            </p:nvSpPr>
            <p:spPr bwMode="gray">
              <a:xfrm>
                <a:off x="3458" y="2304"/>
                <a:ext cx="190" cy="190"/>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 name="Oval 2926"/>
              <p:cNvSpPr>
                <a:spLocks noChangeArrowheads="1"/>
              </p:cNvSpPr>
              <p:nvPr userDrawn="1"/>
            </p:nvSpPr>
            <p:spPr bwMode="gray">
              <a:xfrm>
                <a:off x="3648" y="2496"/>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3" name="Oval 2927"/>
              <p:cNvSpPr>
                <a:spLocks noChangeArrowheads="1"/>
              </p:cNvSpPr>
              <p:nvPr userDrawn="1"/>
            </p:nvSpPr>
            <p:spPr bwMode="gray">
              <a:xfrm>
                <a:off x="3458" y="2688"/>
                <a:ext cx="190"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4" name="Oval 2928"/>
              <p:cNvSpPr>
                <a:spLocks noChangeArrowheads="1"/>
              </p:cNvSpPr>
              <p:nvPr userDrawn="1"/>
            </p:nvSpPr>
            <p:spPr bwMode="gray">
              <a:xfrm>
                <a:off x="3264" y="2880"/>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grpSp>
      </p:grpSp>
      <p:grpSp>
        <p:nvGrpSpPr>
          <p:cNvPr id="20" name="Group 2975"/>
          <p:cNvGrpSpPr>
            <a:grpSpLocks/>
          </p:cNvGrpSpPr>
          <p:nvPr/>
        </p:nvGrpSpPr>
        <p:grpSpPr bwMode="auto">
          <a:xfrm>
            <a:off x="1905000" y="2947988"/>
            <a:ext cx="1338263" cy="1274762"/>
            <a:chOff x="4560" y="1440"/>
            <a:chExt cx="1008" cy="960"/>
          </a:xfrm>
        </p:grpSpPr>
        <p:grpSp>
          <p:nvGrpSpPr>
            <p:cNvPr id="21" name="Group 2976"/>
            <p:cNvGrpSpPr>
              <a:grpSpLocks/>
            </p:cNvGrpSpPr>
            <p:nvPr userDrawn="1"/>
          </p:nvGrpSpPr>
          <p:grpSpPr bwMode="auto">
            <a:xfrm>
              <a:off x="4992" y="1440"/>
              <a:ext cx="576" cy="960"/>
              <a:chOff x="3264" y="2112"/>
              <a:chExt cx="576" cy="960"/>
            </a:xfrm>
          </p:grpSpPr>
          <p:sp>
            <p:nvSpPr>
              <p:cNvPr id="28" name="Oval 2977"/>
              <p:cNvSpPr>
                <a:spLocks noChangeArrowheads="1"/>
              </p:cNvSpPr>
              <p:nvPr userDrawn="1"/>
            </p:nvSpPr>
            <p:spPr bwMode="gray">
              <a:xfrm>
                <a:off x="3264" y="2112"/>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29" name="Oval 2978"/>
              <p:cNvSpPr>
                <a:spLocks noChangeArrowheads="1"/>
              </p:cNvSpPr>
              <p:nvPr userDrawn="1"/>
            </p:nvSpPr>
            <p:spPr bwMode="gray">
              <a:xfrm>
                <a:off x="3456" y="2304"/>
                <a:ext cx="190" cy="190"/>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30" name="Oval 2979"/>
              <p:cNvSpPr>
                <a:spLocks noChangeArrowheads="1"/>
              </p:cNvSpPr>
              <p:nvPr userDrawn="1"/>
            </p:nvSpPr>
            <p:spPr bwMode="gray">
              <a:xfrm>
                <a:off x="3646" y="2496"/>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31" name="Oval 2980"/>
              <p:cNvSpPr>
                <a:spLocks noChangeArrowheads="1"/>
              </p:cNvSpPr>
              <p:nvPr userDrawn="1"/>
            </p:nvSpPr>
            <p:spPr bwMode="gray">
              <a:xfrm>
                <a:off x="3456" y="2688"/>
                <a:ext cx="190"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32" name="Oval 2981"/>
              <p:cNvSpPr>
                <a:spLocks noChangeArrowheads="1"/>
              </p:cNvSpPr>
              <p:nvPr userDrawn="1"/>
            </p:nvSpPr>
            <p:spPr bwMode="gray">
              <a:xfrm>
                <a:off x="3264" y="2880"/>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grpSp>
        <p:grpSp>
          <p:nvGrpSpPr>
            <p:cNvPr id="22" name="Group 2982"/>
            <p:cNvGrpSpPr>
              <a:grpSpLocks/>
            </p:cNvGrpSpPr>
            <p:nvPr userDrawn="1"/>
          </p:nvGrpSpPr>
          <p:grpSpPr bwMode="auto">
            <a:xfrm>
              <a:off x="4560" y="1440"/>
              <a:ext cx="578" cy="960"/>
              <a:chOff x="3264" y="2112"/>
              <a:chExt cx="578" cy="960"/>
            </a:xfrm>
          </p:grpSpPr>
          <p:sp>
            <p:nvSpPr>
              <p:cNvPr id="23" name="Oval 2983"/>
              <p:cNvSpPr>
                <a:spLocks noChangeArrowheads="1"/>
              </p:cNvSpPr>
              <p:nvPr userDrawn="1"/>
            </p:nvSpPr>
            <p:spPr bwMode="gray">
              <a:xfrm>
                <a:off x="3264" y="2112"/>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24" name="Oval 2984"/>
              <p:cNvSpPr>
                <a:spLocks noChangeArrowheads="1"/>
              </p:cNvSpPr>
              <p:nvPr userDrawn="1"/>
            </p:nvSpPr>
            <p:spPr bwMode="gray">
              <a:xfrm>
                <a:off x="3458" y="2304"/>
                <a:ext cx="190" cy="190"/>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25" name="Oval 2985"/>
              <p:cNvSpPr>
                <a:spLocks noChangeArrowheads="1"/>
              </p:cNvSpPr>
              <p:nvPr userDrawn="1"/>
            </p:nvSpPr>
            <p:spPr bwMode="gray">
              <a:xfrm>
                <a:off x="3648" y="2496"/>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26" name="Oval 2986"/>
              <p:cNvSpPr>
                <a:spLocks noChangeArrowheads="1"/>
              </p:cNvSpPr>
              <p:nvPr userDrawn="1"/>
            </p:nvSpPr>
            <p:spPr bwMode="gray">
              <a:xfrm>
                <a:off x="3458" y="2688"/>
                <a:ext cx="190"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27" name="Oval 2987"/>
              <p:cNvSpPr>
                <a:spLocks noChangeArrowheads="1"/>
              </p:cNvSpPr>
              <p:nvPr userDrawn="1"/>
            </p:nvSpPr>
            <p:spPr bwMode="gray">
              <a:xfrm>
                <a:off x="3264" y="2880"/>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grpSp>
      </p:grpSp>
      <p:pic>
        <p:nvPicPr>
          <p:cNvPr id="33" name="Picture 4" descr="C:\Documents and Settings\Administrator\桌面\BEIHANG.gif"/>
          <p:cNvPicPr>
            <a:picLocks noChangeAspect="1" noChangeArrowheads="1"/>
          </p:cNvPicPr>
          <p:nvPr userDrawn="1"/>
        </p:nvPicPr>
        <p:blipFill>
          <a:blip r:embed="rId2"/>
          <a:srcRect/>
          <a:stretch>
            <a:fillRect/>
          </a:stretch>
        </p:blipFill>
        <p:spPr bwMode="auto">
          <a:xfrm>
            <a:off x="141288" y="214313"/>
            <a:ext cx="2844800" cy="587375"/>
          </a:xfrm>
          <a:prstGeom prst="rect">
            <a:avLst/>
          </a:prstGeom>
          <a:noFill/>
          <a:ln w="9525">
            <a:noFill/>
            <a:miter lim="800000"/>
            <a:headEnd/>
            <a:tailEnd/>
          </a:ln>
        </p:spPr>
      </p:pic>
      <p:sp>
        <p:nvSpPr>
          <p:cNvPr id="13848" name="Rectangle 536"/>
          <p:cNvSpPr>
            <a:spLocks noGrp="1" noChangeArrowheads="1"/>
          </p:cNvSpPr>
          <p:nvPr>
            <p:ph type="ctrTitle" sz="quarter"/>
          </p:nvPr>
        </p:nvSpPr>
        <p:spPr bwMode="black">
          <a:xfrm>
            <a:off x="2363818" y="2160588"/>
            <a:ext cx="6780182" cy="722312"/>
          </a:xfrm>
        </p:spPr>
        <p:txBody>
          <a:bodyPr anchor="t"/>
          <a:lstStyle>
            <a:lvl1pPr algn="dist">
              <a:lnSpc>
                <a:spcPct val="90000"/>
              </a:lnSpc>
              <a:defRPr sz="4000">
                <a:solidFill>
                  <a:schemeClr val="hlink"/>
                </a:solidFill>
                <a:latin typeface="Arial" charset="0"/>
                <a:ea typeface="굴림" pitchFamily="50" charset="-127"/>
              </a:defRPr>
            </a:lvl1pPr>
          </a:lstStyle>
          <a:p>
            <a:r>
              <a:rPr lang="zh-CN" altLang="en-US" smtClean="0"/>
              <a:t>单击此处编辑母版标题样式</a:t>
            </a:r>
            <a:endParaRPr lang="en-US" altLang="ko-KR" dirty="0"/>
          </a:p>
        </p:txBody>
      </p:sp>
      <p:sp>
        <p:nvSpPr>
          <p:cNvPr id="34" name="Rectangle 23"/>
          <p:cNvSpPr>
            <a:spLocks noGrp="1" noChangeArrowheads="1"/>
          </p:cNvSpPr>
          <p:nvPr>
            <p:ph type="dt" sz="quarter" idx="10"/>
          </p:nvPr>
        </p:nvSpPr>
        <p:spPr bwMode="auto">
          <a:xfrm>
            <a:off x="381000" y="66294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400" b="0">
                <a:solidFill>
                  <a:schemeClr val="tx1"/>
                </a:solidFill>
                <a:effectLst>
                  <a:outerShdw blurRad="38100" dist="38100" dir="2700000" algn="tl">
                    <a:srgbClr val="C0C0C0"/>
                  </a:outerShdw>
                </a:effectLst>
                <a:ea typeface="Gulim" pitchFamily="34" charset="-127"/>
              </a:defRPr>
            </a:lvl1pPr>
          </a:lstStyle>
          <a:p>
            <a:pPr>
              <a:defRPr/>
            </a:pPr>
            <a:fld id="{79E1E14B-D357-43C3-9EF5-694E7DDE2255}" type="datetime1">
              <a:rPr lang="zh-CN" altLang="en-US"/>
              <a:pPr>
                <a:defRPr/>
              </a:pPr>
              <a:t>2012-9-10</a:t>
            </a:fld>
            <a:endParaRPr lang="en-US" altLang="ko-KR"/>
          </a:p>
        </p:txBody>
      </p:sp>
      <p:sp>
        <p:nvSpPr>
          <p:cNvPr id="35" name="Rectangle 24"/>
          <p:cNvSpPr>
            <a:spLocks noGrp="1" noChangeArrowheads="1"/>
          </p:cNvSpPr>
          <p:nvPr>
            <p:ph type="ftr" sz="quarter" idx="11"/>
          </p:nvPr>
        </p:nvSpPr>
        <p:spPr bwMode="auto">
          <a:xfrm>
            <a:off x="3200400" y="66294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lnSpc>
                <a:spcPct val="100000"/>
              </a:lnSpc>
              <a:defRPr sz="1400" b="0">
                <a:solidFill>
                  <a:schemeClr val="tx1"/>
                </a:solidFill>
                <a:effectLst>
                  <a:outerShdw blurRad="38100" dist="38100" dir="2700000" algn="tl">
                    <a:srgbClr val="C0C0C0"/>
                  </a:outerShdw>
                </a:effectLst>
                <a:ea typeface="Gulim" pitchFamily="34" charset="-127"/>
              </a:defRPr>
            </a:lvl1pPr>
          </a:lstStyle>
          <a:p>
            <a:pPr>
              <a:defRPr/>
            </a:pPr>
            <a:endParaRPr lang="en-US" altLang="ko-K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F3D2C1EA-4AB2-43E9-93B6-702C4042DA12}" type="slidenum">
              <a:rPr lang="ko-KR" altLang="en-US"/>
              <a:pPr>
                <a:defRPr/>
              </a:pPr>
              <a:t>‹#›</a:t>
            </a:fld>
            <a:endParaRPr lang="en-US" altLang="ko-K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304800"/>
            <a:ext cx="19240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04800"/>
            <a:ext cx="56197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6EE9AB55-B7C2-4671-AED6-9BCDECC19580}" type="slidenum">
              <a:rPr lang="ko-KR" altLang="en-US"/>
              <a:pPr>
                <a:defRPr/>
              </a:pPr>
              <a:t>‹#›</a:t>
            </a:fld>
            <a:endParaRPr lang="en-US" altLang="ko-K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ln/>
        </p:spPr>
        <p:txBody>
          <a:bodyPr/>
          <a:lstStyle>
            <a:lvl1pPr>
              <a:defRPr/>
            </a:lvl1pPr>
          </a:lstStyle>
          <a:p>
            <a:pPr>
              <a:defRPr/>
            </a:pPr>
            <a:fld id="{C377BBDF-032A-4D34-80A0-3A03A991173E}" type="slidenum">
              <a:rPr lang="ko-KR" altLang="en-US"/>
              <a:pPr>
                <a:defRPr/>
              </a:pPr>
              <a:t>‹#›</a:t>
            </a:fld>
            <a:endParaRPr lang="en-US" altLang="ko-K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ln/>
        </p:spPr>
        <p:txBody>
          <a:bodyPr/>
          <a:lstStyle>
            <a:lvl1pPr>
              <a:defRPr/>
            </a:lvl1pPr>
          </a:lstStyle>
          <a:p>
            <a:pPr>
              <a:defRPr/>
            </a:pPr>
            <a:fld id="{DDA826D8-0D8E-477C-9C03-B7C665189CE4}" type="slidenum">
              <a:rPr lang="ko-KR" altLang="en-US"/>
              <a:pPr>
                <a:defRPr/>
              </a:pPr>
              <a:t>‹#›</a:t>
            </a:fld>
            <a:endParaRPr lang="en-US" altLang="ko-K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317625"/>
            <a:ext cx="37719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2701C9BD-71E7-4974-A330-3A64B37660BD}" type="slidenum">
              <a:rPr lang="ko-KR" altLang="en-US"/>
              <a:pPr>
                <a:defRPr/>
              </a:pPr>
              <a:t>‹#›</a:t>
            </a:fld>
            <a:endParaRPr lang="en-US" altLang="ko-K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C654DE7C-2FC8-4F6E-B804-4023E468D9CA}" type="slidenum">
              <a:rPr lang="ko-KR" altLang="en-US"/>
              <a:pPr>
                <a:defRPr/>
              </a:pPr>
              <a:t>‹#›</a:t>
            </a:fld>
            <a:endParaRPr lang="en-US" altLang="ko-K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A14D61F1-750D-4A2D-AE94-3BDBAFD5E9C0}" type="slidenum">
              <a:rPr lang="ko-KR" altLang="en-US"/>
              <a:pPr>
                <a:defRPr/>
              </a:pPr>
              <a:t>‹#›</a:t>
            </a:fld>
            <a:endParaRPr lang="en-US" altLang="ko-K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FA25B63A-E046-4312-8DF4-FAAA54D045B8}" type="slidenum">
              <a:rPr lang="ko-KR" altLang="en-US"/>
              <a:pPr>
                <a:defRPr/>
              </a:pPr>
              <a:t>‹#›</a:t>
            </a:fld>
            <a:endParaRPr lang="en-US" altLang="ko-K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E54F52E0-DF7F-4D6F-8FF1-F24BD1CD74DF}" type="slidenum">
              <a:rPr lang="ko-KR" altLang="en-US"/>
              <a:pPr>
                <a:defRPr/>
              </a:pPr>
              <a:t>‹#›</a:t>
            </a:fld>
            <a:endParaRPr lang="en-US" altLang="ko-K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9E0EE704-6003-47CA-829D-D5AD841B717F}" type="slidenum">
              <a:rPr lang="ko-KR" altLang="en-US"/>
              <a:pPr>
                <a:defRPr/>
              </a:pPr>
              <a:t>‹#›</a:t>
            </a:fld>
            <a:endParaRPr lang="en-US" altLang="ko-K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616D3B7F-E017-4B37-A952-DCA25F986D27}" type="slidenum">
              <a:rPr lang="ko-KR" altLang="en-US"/>
              <a:pPr>
                <a:defRPr/>
              </a:pPr>
              <a:t>‹#›</a:t>
            </a:fld>
            <a:endParaRPr lang="en-US" altLang="ko-K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9384F99D-C8AC-485B-B20F-A70DC456E3CC}" type="slidenum">
              <a:rPr lang="ko-KR" altLang="en-US"/>
              <a:pPr>
                <a:defRPr/>
              </a:pPr>
              <a:t>‹#›</a:t>
            </a:fld>
            <a:endParaRPr lang="en-US" altLang="ko-K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03FBEA4B-9145-4CF3-89D7-B992FC007326}" type="slidenum">
              <a:rPr lang="ko-KR" altLang="en-US"/>
              <a:pPr>
                <a:defRPr/>
              </a:pPr>
              <a:t>‹#›</a:t>
            </a:fld>
            <a:endParaRPr lang="en-US" altLang="ko-K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grpSp>
        <p:nvGrpSpPr>
          <p:cNvPr id="10242" name="Group 453"/>
          <p:cNvGrpSpPr>
            <a:grpSpLocks/>
          </p:cNvGrpSpPr>
          <p:nvPr/>
        </p:nvGrpSpPr>
        <p:grpSpPr bwMode="auto">
          <a:xfrm>
            <a:off x="225425" y="0"/>
            <a:ext cx="8918575" cy="1373188"/>
            <a:chOff x="142" y="0"/>
            <a:chExt cx="5618" cy="865"/>
          </a:xfrm>
        </p:grpSpPr>
        <p:sp>
          <p:nvSpPr>
            <p:cNvPr id="12734" name="Rectangle 446"/>
            <p:cNvSpPr>
              <a:spLocks noChangeArrowheads="1"/>
            </p:cNvSpPr>
            <p:nvPr userDrawn="1"/>
          </p:nvSpPr>
          <p:spPr bwMode="gray">
            <a:xfrm>
              <a:off x="575" y="1"/>
              <a:ext cx="5185" cy="648"/>
            </a:xfrm>
            <a:prstGeom prst="rect">
              <a:avLst/>
            </a:prstGeom>
            <a:gradFill rotWithShape="0">
              <a:gsLst>
                <a:gs pos="0">
                  <a:schemeClr val="hlink"/>
                </a:gs>
                <a:gs pos="100000">
                  <a:schemeClr val="hlink">
                    <a:gamma/>
                    <a:shade val="46275"/>
                    <a:invGamma/>
                  </a:schemeClr>
                </a:gs>
              </a:gsLst>
              <a:lin ang="5400000" scaled="1"/>
            </a:gradFill>
            <a:ln w="9525">
              <a:noFill/>
              <a:miter lim="800000"/>
              <a:headEnd/>
              <a:tailEnd/>
            </a:ln>
            <a:effectLst/>
          </p:spPr>
          <p:txBody>
            <a:bodyPr anchor="ctr">
              <a:spAutoFit/>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739" name="AutoShape 451"/>
            <p:cNvSpPr>
              <a:spLocks noChangeArrowheads="1"/>
            </p:cNvSpPr>
            <p:nvPr userDrawn="1"/>
          </p:nvSpPr>
          <p:spPr bwMode="gray">
            <a:xfrm>
              <a:off x="142" y="0"/>
              <a:ext cx="865" cy="865"/>
            </a:xfrm>
            <a:prstGeom prst="diamond">
              <a:avLst/>
            </a:prstGeom>
            <a:solidFill>
              <a:schemeClr val="bg1"/>
            </a:solidFill>
            <a:ln w="9525">
              <a:noFill/>
              <a:miter lim="800000"/>
              <a:headEnd/>
              <a:tailEnd/>
            </a:ln>
            <a:effectLst/>
          </p:spPr>
          <p:txBody>
            <a:bodyPr wrap="none" anchor="ctr">
              <a:spAutoFit/>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grpSp>
      <p:sp>
        <p:nvSpPr>
          <p:cNvPr id="10243" name="Rectangle 22"/>
          <p:cNvSpPr>
            <a:spLocks noGrp="1" noChangeArrowheads="1"/>
          </p:cNvSpPr>
          <p:nvPr>
            <p:ph type="body" idx="1"/>
          </p:nvPr>
        </p:nvSpPr>
        <p:spPr bwMode="auto">
          <a:xfrm>
            <a:off x="914400" y="1317625"/>
            <a:ext cx="7696200" cy="4778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black">
          <a:xfrm>
            <a:off x="8101013" y="6453188"/>
            <a:ext cx="871537"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600">
                <a:solidFill>
                  <a:schemeClr val="accent2"/>
                </a:solidFill>
                <a:latin typeface="Verdana" pitchFamily="34" charset="0"/>
                <a:ea typeface="Gulim" pitchFamily="34" charset="-127"/>
              </a:defRPr>
            </a:lvl1pPr>
          </a:lstStyle>
          <a:p>
            <a:pPr>
              <a:defRPr/>
            </a:pPr>
            <a:fld id="{F1843C0C-7732-4B44-A26C-C1F162C0C800}" type="slidenum">
              <a:rPr lang="ko-KR" altLang="en-US"/>
              <a:pPr>
                <a:defRPr/>
              </a:pPr>
              <a:t>‹#›</a:t>
            </a:fld>
            <a:endParaRPr lang="en-US" altLang="ko-KR"/>
          </a:p>
        </p:txBody>
      </p:sp>
      <p:sp>
        <p:nvSpPr>
          <p:cNvPr id="10245" name="Rectangle 21"/>
          <p:cNvSpPr>
            <a:spLocks noGrp="1" noChangeArrowheads="1"/>
          </p:cNvSpPr>
          <p:nvPr>
            <p:ph type="title"/>
          </p:nvPr>
        </p:nvSpPr>
        <p:spPr bwMode="white">
          <a:xfrm>
            <a:off x="1752600" y="304800"/>
            <a:ext cx="68580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Click to edit Master title stylea</a:t>
            </a:r>
          </a:p>
        </p:txBody>
      </p:sp>
      <p:sp>
        <p:nvSpPr>
          <p:cNvPr id="12607" name="Rectangle 319"/>
          <p:cNvSpPr>
            <a:spLocks noChangeArrowheads="1"/>
          </p:cNvSpPr>
          <p:nvPr/>
        </p:nvSpPr>
        <p:spPr bwMode="gray">
          <a:xfrm>
            <a:off x="1219200" y="6781800"/>
            <a:ext cx="914400" cy="914400"/>
          </a:xfrm>
          <a:prstGeom prst="rect">
            <a:avLst/>
          </a:prstGeom>
          <a:noFill/>
          <a:ln w="9525">
            <a:noFill/>
            <a:miter lim="800000"/>
            <a:headEnd/>
            <a:tailEnd/>
          </a:ln>
          <a:effectLst/>
        </p:spPr>
        <p:txBody>
          <a:bodyPr wrap="none" anchor="ctr">
            <a:spAutoFit/>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654" name="Oval 366"/>
          <p:cNvSpPr>
            <a:spLocks noChangeArrowheads="1"/>
          </p:cNvSpPr>
          <p:nvPr/>
        </p:nvSpPr>
        <p:spPr bwMode="auto">
          <a:xfrm flipH="1" flipV="1">
            <a:off x="11653838" y="76200"/>
            <a:ext cx="92075" cy="92075"/>
          </a:xfrm>
          <a:prstGeom prst="ellipse">
            <a:avLst/>
          </a:prstGeom>
          <a:solidFill>
            <a:schemeClr val="hlink"/>
          </a:solidFill>
          <a:ln w="9525">
            <a:noFill/>
            <a:round/>
            <a:headEnd/>
            <a:tailEnd/>
          </a:ln>
          <a:effectLst/>
        </p:spPr>
        <p:txBody>
          <a:bodyPr wrap="none" anchor="ct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655" name="Oval 367"/>
          <p:cNvSpPr>
            <a:spLocks noChangeArrowheads="1"/>
          </p:cNvSpPr>
          <p:nvPr/>
        </p:nvSpPr>
        <p:spPr bwMode="auto">
          <a:xfrm flipH="1" flipV="1">
            <a:off x="12011025" y="76200"/>
            <a:ext cx="92075" cy="92075"/>
          </a:xfrm>
          <a:prstGeom prst="ellipse">
            <a:avLst/>
          </a:prstGeom>
          <a:solidFill>
            <a:schemeClr val="hlink"/>
          </a:solidFill>
          <a:ln w="9525">
            <a:noFill/>
            <a:round/>
            <a:headEnd/>
            <a:tailEnd/>
          </a:ln>
          <a:effectLst/>
        </p:spPr>
        <p:txBody>
          <a:bodyPr wrap="none" anchor="ct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grpSp>
        <p:nvGrpSpPr>
          <p:cNvPr id="10249" name="Group 442"/>
          <p:cNvGrpSpPr>
            <a:grpSpLocks/>
          </p:cNvGrpSpPr>
          <p:nvPr/>
        </p:nvGrpSpPr>
        <p:grpSpPr bwMode="auto">
          <a:xfrm>
            <a:off x="187325" y="68263"/>
            <a:ext cx="955675" cy="946150"/>
            <a:chOff x="4918" y="215"/>
            <a:chExt cx="602" cy="596"/>
          </a:xfrm>
        </p:grpSpPr>
        <p:grpSp>
          <p:nvGrpSpPr>
            <p:cNvPr id="10256" name="Group 428"/>
            <p:cNvGrpSpPr>
              <a:grpSpLocks/>
            </p:cNvGrpSpPr>
            <p:nvPr userDrawn="1"/>
          </p:nvGrpSpPr>
          <p:grpSpPr bwMode="auto">
            <a:xfrm>
              <a:off x="5195" y="269"/>
              <a:ext cx="325" cy="542"/>
              <a:chOff x="3264" y="2112"/>
              <a:chExt cx="576" cy="960"/>
            </a:xfrm>
          </p:grpSpPr>
          <p:sp>
            <p:nvSpPr>
              <p:cNvPr id="12717" name="Oval 429"/>
              <p:cNvSpPr>
                <a:spLocks noChangeArrowheads="1"/>
              </p:cNvSpPr>
              <p:nvPr userDrawn="1"/>
            </p:nvSpPr>
            <p:spPr bwMode="gray">
              <a:xfrm>
                <a:off x="3264" y="2112"/>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718" name="Oval 430"/>
              <p:cNvSpPr>
                <a:spLocks noChangeArrowheads="1"/>
              </p:cNvSpPr>
              <p:nvPr userDrawn="1"/>
            </p:nvSpPr>
            <p:spPr bwMode="gray">
              <a:xfrm>
                <a:off x="3455" y="2303"/>
                <a:ext cx="193" cy="193"/>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719" name="Oval 431"/>
              <p:cNvSpPr>
                <a:spLocks noChangeArrowheads="1"/>
              </p:cNvSpPr>
              <p:nvPr userDrawn="1"/>
            </p:nvSpPr>
            <p:spPr bwMode="gray">
              <a:xfrm>
                <a:off x="3649" y="2496"/>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720" name="Oval 432"/>
              <p:cNvSpPr>
                <a:spLocks noChangeArrowheads="1"/>
              </p:cNvSpPr>
              <p:nvPr userDrawn="1"/>
            </p:nvSpPr>
            <p:spPr bwMode="gray">
              <a:xfrm>
                <a:off x="3455" y="2688"/>
                <a:ext cx="193" cy="193"/>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721" name="Oval 433"/>
              <p:cNvSpPr>
                <a:spLocks noChangeArrowheads="1"/>
              </p:cNvSpPr>
              <p:nvPr userDrawn="1"/>
            </p:nvSpPr>
            <p:spPr bwMode="gray">
              <a:xfrm>
                <a:off x="3264" y="2881"/>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grpSp>
        <p:grpSp>
          <p:nvGrpSpPr>
            <p:cNvPr id="10257" name="Group 434"/>
            <p:cNvGrpSpPr>
              <a:grpSpLocks/>
            </p:cNvGrpSpPr>
            <p:nvPr userDrawn="1"/>
          </p:nvGrpSpPr>
          <p:grpSpPr bwMode="auto">
            <a:xfrm>
              <a:off x="4918" y="215"/>
              <a:ext cx="325" cy="542"/>
              <a:chOff x="3264" y="2112"/>
              <a:chExt cx="576" cy="960"/>
            </a:xfrm>
          </p:grpSpPr>
          <p:sp>
            <p:nvSpPr>
              <p:cNvPr id="12723" name="Oval 435"/>
              <p:cNvSpPr>
                <a:spLocks noChangeArrowheads="1"/>
              </p:cNvSpPr>
              <p:nvPr userDrawn="1"/>
            </p:nvSpPr>
            <p:spPr bwMode="gray">
              <a:xfrm>
                <a:off x="3264" y="2112"/>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724" name="Oval 436"/>
              <p:cNvSpPr>
                <a:spLocks noChangeArrowheads="1"/>
              </p:cNvSpPr>
              <p:nvPr userDrawn="1"/>
            </p:nvSpPr>
            <p:spPr bwMode="gray">
              <a:xfrm>
                <a:off x="3455" y="2303"/>
                <a:ext cx="193" cy="193"/>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725" name="Oval 437"/>
              <p:cNvSpPr>
                <a:spLocks noChangeArrowheads="1"/>
              </p:cNvSpPr>
              <p:nvPr userDrawn="1"/>
            </p:nvSpPr>
            <p:spPr bwMode="gray">
              <a:xfrm>
                <a:off x="3649" y="2496"/>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726" name="Oval 438"/>
              <p:cNvSpPr>
                <a:spLocks noChangeArrowheads="1"/>
              </p:cNvSpPr>
              <p:nvPr userDrawn="1"/>
            </p:nvSpPr>
            <p:spPr bwMode="gray">
              <a:xfrm>
                <a:off x="3455" y="2688"/>
                <a:ext cx="193" cy="193"/>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sp>
            <p:nvSpPr>
              <p:cNvPr id="12727" name="Oval 439"/>
              <p:cNvSpPr>
                <a:spLocks noChangeArrowheads="1"/>
              </p:cNvSpPr>
              <p:nvPr userDrawn="1"/>
            </p:nvSpPr>
            <p:spPr bwMode="gray">
              <a:xfrm>
                <a:off x="3264" y="2881"/>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grpSp>
      </p:grpSp>
      <p:sp>
        <p:nvSpPr>
          <p:cNvPr id="12729" name="Line 441"/>
          <p:cNvSpPr>
            <a:spLocks noChangeShapeType="1"/>
          </p:cNvSpPr>
          <p:nvPr/>
        </p:nvSpPr>
        <p:spPr bwMode="gray">
          <a:xfrm flipV="1">
            <a:off x="225425" y="6346825"/>
            <a:ext cx="8766175" cy="0"/>
          </a:xfrm>
          <a:prstGeom prst="line">
            <a:avLst/>
          </a:prstGeom>
          <a:noFill/>
          <a:ln w="76200" cap="rnd">
            <a:solidFill>
              <a:schemeClr val="accent2"/>
            </a:solidFill>
            <a:prstDash val="sysDot"/>
            <a:round/>
            <a:headEnd/>
            <a:tailEnd/>
          </a:ln>
          <a:effectLst/>
        </p:spPr>
        <p:txBody>
          <a:bodyPr>
            <a:spAutoFit/>
          </a:bodyPr>
          <a:lstStyle/>
          <a:p>
            <a:pPr algn="r" eaLnBrk="0" hangingPunct="0">
              <a:lnSpc>
                <a:spcPct val="100000"/>
              </a:lnSpc>
              <a:defRPr/>
            </a:pPr>
            <a:endParaRPr lang="zh-CN" altLang="en-US" sz="2000" u="sng">
              <a:solidFill>
                <a:schemeClr val="accent1"/>
              </a:solidFill>
              <a:latin typeface="Lucida Sans Unicode" pitchFamily="34" charset="0"/>
              <a:ea typeface="굴림" pitchFamily="50" charset="-127"/>
            </a:endParaRPr>
          </a:p>
        </p:txBody>
      </p:sp>
      <p:pic>
        <p:nvPicPr>
          <p:cNvPr id="10251" name="Picture 4" descr="C:\Documents and Settings\Administrator\桌面\BEIHANG.gif"/>
          <p:cNvPicPr>
            <a:picLocks noChangeAspect="1" noChangeArrowheads="1"/>
          </p:cNvPicPr>
          <p:nvPr userDrawn="1"/>
        </p:nvPicPr>
        <p:blipFill>
          <a:blip r:embed="rId16"/>
          <a:srcRect/>
          <a:stretch>
            <a:fillRect/>
          </a:stretch>
        </p:blipFill>
        <p:spPr bwMode="auto">
          <a:xfrm>
            <a:off x="80963" y="6388100"/>
            <a:ext cx="2276475" cy="469900"/>
          </a:xfrm>
          <a:prstGeom prst="rect">
            <a:avLst/>
          </a:prstGeom>
          <a:noFill/>
          <a:ln w="9525">
            <a:noFill/>
            <a:miter lim="800000"/>
            <a:headEnd/>
            <a:tailEnd/>
          </a:ln>
        </p:spPr>
      </p:pic>
      <p:sp>
        <p:nvSpPr>
          <p:cNvPr id="5146" name="AutoShape 26">
            <a:hlinkClick r:id="" action="ppaction://hlinkshowjump?jump=nextslide" highlightClick="1"/>
          </p:cNvPr>
          <p:cNvSpPr>
            <a:spLocks noChangeArrowheads="1"/>
          </p:cNvSpPr>
          <p:nvPr userDrawn="1"/>
        </p:nvSpPr>
        <p:spPr bwMode="auto">
          <a:xfrm rot="5400000">
            <a:off x="7380288" y="6526213"/>
            <a:ext cx="215900" cy="215900"/>
          </a:xfrm>
          <a:prstGeom prst="actionButtonForwardNext">
            <a:avLst/>
          </a:prstGeom>
          <a:solidFill>
            <a:schemeClr val="accent1"/>
          </a:solidFill>
          <a:ln w="9525">
            <a:noFill/>
            <a:miter lim="800000"/>
            <a:headEnd/>
            <a:tailEnd/>
          </a:ln>
          <a:effectLst/>
        </p:spPr>
        <p:txBody>
          <a:bodyPr lIns="90000" tIns="46800" rIns="90000" bIns="46800" anchor="ctr">
            <a:spAutoFit/>
          </a:bodyPr>
          <a:lstStyle/>
          <a:p>
            <a:pPr>
              <a:defRPr/>
            </a:pPr>
            <a:endParaRPr lang="zh-CN" altLang="en-US"/>
          </a:p>
        </p:txBody>
      </p:sp>
      <p:sp>
        <p:nvSpPr>
          <p:cNvPr id="5147" name="AutoShape 27">
            <a:hlinkClick r:id="" action="ppaction://hlinkshowjump?jump=lastslide" highlightClick="1"/>
          </p:cNvPr>
          <p:cNvSpPr>
            <a:spLocks noChangeArrowheads="1"/>
          </p:cNvSpPr>
          <p:nvPr userDrawn="1"/>
        </p:nvSpPr>
        <p:spPr bwMode="auto">
          <a:xfrm>
            <a:off x="7632700" y="6526213"/>
            <a:ext cx="215900" cy="215900"/>
          </a:xfrm>
          <a:prstGeom prst="actionButtonEnd">
            <a:avLst/>
          </a:prstGeom>
          <a:solidFill>
            <a:schemeClr val="accent1"/>
          </a:solidFill>
          <a:ln w="9525">
            <a:noFill/>
            <a:miter lim="800000"/>
            <a:headEnd/>
            <a:tailEnd/>
          </a:ln>
          <a:effectLst/>
        </p:spPr>
        <p:txBody>
          <a:bodyPr lIns="90000" tIns="46800" rIns="90000" bIns="46800" anchor="ctr">
            <a:spAutoFit/>
          </a:bodyPr>
          <a:lstStyle/>
          <a:p>
            <a:pPr>
              <a:defRPr/>
            </a:pPr>
            <a:endParaRPr lang="zh-CN" altLang="en-US"/>
          </a:p>
        </p:txBody>
      </p:sp>
      <p:sp>
        <p:nvSpPr>
          <p:cNvPr id="5148" name="AutoShape 28">
            <a:hlinkClick r:id="" action="ppaction://hlinkshowjump?jump=firstslide" highlightClick="1"/>
          </p:cNvPr>
          <p:cNvSpPr>
            <a:spLocks noChangeArrowheads="1"/>
          </p:cNvSpPr>
          <p:nvPr userDrawn="1"/>
        </p:nvSpPr>
        <p:spPr bwMode="auto">
          <a:xfrm>
            <a:off x="6877050" y="6526213"/>
            <a:ext cx="215900" cy="215900"/>
          </a:xfrm>
          <a:prstGeom prst="actionButtonBeginning">
            <a:avLst/>
          </a:prstGeom>
          <a:solidFill>
            <a:schemeClr val="accent1"/>
          </a:solidFill>
          <a:ln w="9525">
            <a:noFill/>
            <a:miter lim="800000"/>
            <a:headEnd/>
            <a:tailEnd/>
          </a:ln>
          <a:effectLst/>
        </p:spPr>
        <p:txBody>
          <a:bodyPr wrap="none" lIns="90000" tIns="46800" rIns="90000" bIns="46800" anchor="ctr">
            <a:spAutoFit/>
          </a:bodyPr>
          <a:lstStyle/>
          <a:p>
            <a:pPr>
              <a:defRPr/>
            </a:pPr>
            <a:endParaRPr lang="zh-CN" altLang="en-US"/>
          </a:p>
        </p:txBody>
      </p:sp>
      <p:sp>
        <p:nvSpPr>
          <p:cNvPr id="5149" name="AutoShape 29">
            <a:hlinkClick r:id="" action="ppaction://hlinkshowjump?jump=previousslide" highlightClick="1"/>
          </p:cNvPr>
          <p:cNvSpPr>
            <a:spLocks noChangeArrowheads="1"/>
          </p:cNvSpPr>
          <p:nvPr userDrawn="1"/>
        </p:nvSpPr>
        <p:spPr bwMode="auto">
          <a:xfrm rot="5400000">
            <a:off x="7132638" y="6526213"/>
            <a:ext cx="215900" cy="215900"/>
          </a:xfrm>
          <a:prstGeom prst="actionButtonBackPrevious">
            <a:avLst/>
          </a:prstGeom>
          <a:solidFill>
            <a:schemeClr val="accent1"/>
          </a:solidFill>
          <a:ln w="9525">
            <a:noFill/>
            <a:miter lim="800000"/>
            <a:headEnd/>
            <a:tailEnd/>
          </a:ln>
          <a:effectLst/>
        </p:spPr>
        <p:txBody>
          <a:bodyPr wrap="none" lIns="90000" tIns="46800" rIns="90000" bIns="46800" anchor="ctr">
            <a:spAutoFit/>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131"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fontAlgn="base">
        <a:spcBef>
          <a:spcPct val="0"/>
        </a:spcBef>
        <a:spcAft>
          <a:spcPct val="0"/>
        </a:spcAft>
        <a:defRPr sz="2800" b="1">
          <a:solidFill>
            <a:schemeClr val="bg1"/>
          </a:solidFill>
          <a:latin typeface="Verdana" pitchFamily="34" charset="0"/>
        </a:defRPr>
      </a:lvl6pPr>
      <a:lvl7pPr marL="914400" algn="l" rtl="0" fontAlgn="base">
        <a:spcBef>
          <a:spcPct val="0"/>
        </a:spcBef>
        <a:spcAft>
          <a:spcPct val="0"/>
        </a:spcAft>
        <a:defRPr sz="2800" b="1">
          <a:solidFill>
            <a:schemeClr val="bg1"/>
          </a:solidFill>
          <a:latin typeface="Verdana" pitchFamily="34" charset="0"/>
        </a:defRPr>
      </a:lvl7pPr>
      <a:lvl8pPr marL="1371600" algn="l" rtl="0" fontAlgn="base">
        <a:spcBef>
          <a:spcPct val="0"/>
        </a:spcBef>
        <a:spcAft>
          <a:spcPct val="0"/>
        </a:spcAft>
        <a:defRPr sz="2800" b="1">
          <a:solidFill>
            <a:schemeClr val="bg1"/>
          </a:solidFill>
          <a:latin typeface="Verdana" pitchFamily="34" charset="0"/>
        </a:defRPr>
      </a:lvl8pPr>
      <a:lvl9pPr marL="1828800" algn="l" rtl="0" fontAlgn="base">
        <a:spcBef>
          <a:spcPct val="0"/>
        </a:spcBef>
        <a:spcAft>
          <a:spcPct val="0"/>
        </a:spcAft>
        <a:defRPr sz="28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bg2"/>
        </a:buClr>
        <a:buFont typeface="Wingdings" pitchFamily="2" charset="2"/>
        <a:buChar char="v"/>
        <a:defRPr sz="2800" b="1">
          <a:solidFill>
            <a:schemeClr val="tx1"/>
          </a:solidFill>
          <a:latin typeface="Arial" charset="0"/>
          <a:ea typeface="宋体" pitchFamily="2" charset="-122"/>
          <a:cs typeface="+mn-cs"/>
        </a:defRPr>
      </a:lvl1pPr>
      <a:lvl2pPr marL="742950" indent="-285750" algn="l" rtl="0" eaLnBrk="0" fontAlgn="base" hangingPunct="0">
        <a:spcBef>
          <a:spcPct val="20000"/>
        </a:spcBef>
        <a:spcAft>
          <a:spcPct val="0"/>
        </a:spcAft>
        <a:buClr>
          <a:srgbClr val="006666"/>
        </a:buClr>
        <a:buSzPct val="110000"/>
        <a:buFont typeface="Wingdings" pitchFamily="2" charset="2"/>
        <a:buChar char="w"/>
        <a:defRPr sz="2400" b="1">
          <a:solidFill>
            <a:schemeClr val="tx1"/>
          </a:solidFill>
          <a:latin typeface="Arial" charset="0"/>
          <a:ea typeface="宋体" pitchFamily="2" charset="-122"/>
        </a:defRPr>
      </a:lvl2pPr>
      <a:lvl3pPr marL="1143000" indent="-228600" algn="l" rtl="0" eaLnBrk="0" fontAlgn="base" hangingPunct="0">
        <a:spcBef>
          <a:spcPct val="20000"/>
        </a:spcBef>
        <a:spcAft>
          <a:spcPct val="0"/>
        </a:spcAft>
        <a:buClr>
          <a:schemeClr val="tx2"/>
        </a:buClr>
        <a:buSzPct val="110000"/>
        <a:buFont typeface="Wingdings" pitchFamily="2" charset="2"/>
        <a:buChar char="§"/>
        <a:defRPr sz="2400" b="1">
          <a:solidFill>
            <a:schemeClr val="tx1"/>
          </a:solidFill>
          <a:latin typeface="Arial" charset="0"/>
          <a:ea typeface="宋体" pitchFamily="2" charset="-122"/>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hlink"/>
        </a:buClr>
        <a:buChar char="•"/>
        <a:defRPr sz="2000">
          <a:solidFill>
            <a:schemeClr val="tx1"/>
          </a:solidFill>
          <a:latin typeface="+mn-lt"/>
        </a:defRPr>
      </a:lvl6pPr>
      <a:lvl7pPr marL="2971800" indent="-228600" algn="l" rtl="0" fontAlgn="base">
        <a:spcBef>
          <a:spcPct val="20000"/>
        </a:spcBef>
        <a:spcAft>
          <a:spcPct val="0"/>
        </a:spcAft>
        <a:buClr>
          <a:schemeClr val="hlink"/>
        </a:buClr>
        <a:buChar char="•"/>
        <a:defRPr sz="2000">
          <a:solidFill>
            <a:schemeClr val="tx1"/>
          </a:solidFill>
          <a:latin typeface="+mn-lt"/>
        </a:defRPr>
      </a:lvl7pPr>
      <a:lvl8pPr marL="3429000" indent="-228600" algn="l" rtl="0" fontAlgn="base">
        <a:spcBef>
          <a:spcPct val="20000"/>
        </a:spcBef>
        <a:spcAft>
          <a:spcPct val="0"/>
        </a:spcAft>
        <a:buClr>
          <a:schemeClr val="hlink"/>
        </a:buClr>
        <a:buChar char="•"/>
        <a:defRPr sz="2000">
          <a:solidFill>
            <a:schemeClr val="tx1"/>
          </a:solidFill>
          <a:latin typeface="+mn-lt"/>
        </a:defRPr>
      </a:lvl8pPr>
      <a:lvl9pPr marL="3886200" indent="-228600" algn="l" rtl="0" fontAlgn="base">
        <a:spcBef>
          <a:spcPct val="20000"/>
        </a:spcBef>
        <a:spcAft>
          <a:spcPct val="0"/>
        </a:spcAft>
        <a:buClr>
          <a:schemeClr val="hlink"/>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3563938" y="2160588"/>
            <a:ext cx="3087687" cy="722312"/>
          </a:xfrm>
        </p:spPr>
        <p:txBody>
          <a:bodyPr/>
          <a:lstStyle/>
          <a:p>
            <a:pPr eaLnBrk="1" hangingPunct="1"/>
            <a:r>
              <a:rPr lang="zh-CN" altLang="en-US" smtClean="0">
                <a:ea typeface="黑体" pitchFamily="49" charset="-122"/>
              </a:rPr>
              <a:t>数字逻辑</a:t>
            </a:r>
          </a:p>
        </p:txBody>
      </p:sp>
      <p:sp>
        <p:nvSpPr>
          <p:cNvPr id="5" name="Rectangle 3"/>
          <p:cNvSpPr txBox="1">
            <a:spLocks noChangeArrowheads="1"/>
          </p:cNvSpPr>
          <p:nvPr/>
        </p:nvSpPr>
        <p:spPr bwMode="gray">
          <a:xfrm>
            <a:off x="2808288" y="4292600"/>
            <a:ext cx="6048375" cy="2305050"/>
          </a:xfrm>
          <a:prstGeom prst="rect">
            <a:avLst/>
          </a:prstGeom>
          <a:noFill/>
          <a:ln w="9525">
            <a:noFill/>
            <a:miter lim="800000"/>
            <a:headEnd/>
            <a:tailEnd/>
          </a:ln>
        </p:spPr>
        <p:txBody>
          <a:bodyPr/>
          <a:lstStyle/>
          <a:p>
            <a:pPr algn="ctr">
              <a:lnSpc>
                <a:spcPct val="100000"/>
              </a:lnSpc>
              <a:spcBef>
                <a:spcPct val="20000"/>
              </a:spcBef>
              <a:buClr>
                <a:srgbClr val="3333FF"/>
              </a:buClr>
              <a:buSzPct val="150000"/>
              <a:buFont typeface="Wingdings" pitchFamily="2" charset="2"/>
              <a:buNone/>
              <a:defRPr/>
            </a:pPr>
            <a:r>
              <a:rPr kumimoji="1" lang="zh-CN" altLang="en-US" sz="3200" kern="0">
                <a:solidFill>
                  <a:srgbClr val="FF3399"/>
                </a:solidFill>
                <a:effectLst>
                  <a:outerShdw blurRad="38100" dist="38100" dir="2700000" algn="tl">
                    <a:srgbClr val="C0C0C0"/>
                  </a:outerShdw>
                </a:effectLst>
                <a:latin typeface="+mn-lt"/>
                <a:ea typeface="华文行楷" pitchFamily="2" charset="-122"/>
              </a:rPr>
              <a:t>北航计算机学院</a:t>
            </a:r>
            <a:endParaRPr kumimoji="1" lang="en-US" altLang="zh-CN" sz="3200" kern="0">
              <a:solidFill>
                <a:srgbClr val="FF3399"/>
              </a:solidFill>
              <a:effectLst>
                <a:outerShdw blurRad="38100" dist="38100" dir="2700000" algn="tl">
                  <a:srgbClr val="C0C0C0"/>
                </a:outerShdw>
              </a:effectLst>
              <a:latin typeface="+mn-lt"/>
              <a:ea typeface="华文行楷" pitchFamily="2" charset="-122"/>
            </a:endParaRPr>
          </a:p>
          <a:p>
            <a:pPr algn="ctr">
              <a:lnSpc>
                <a:spcPct val="100000"/>
              </a:lnSpc>
              <a:spcBef>
                <a:spcPct val="20000"/>
              </a:spcBef>
              <a:buClr>
                <a:srgbClr val="3333FF"/>
              </a:buClr>
              <a:buSzPct val="150000"/>
              <a:buFont typeface="Wingdings" pitchFamily="2" charset="2"/>
              <a:buNone/>
              <a:defRPr/>
            </a:pPr>
            <a:r>
              <a:rPr kumimoji="1" lang="zh-CN" altLang="en-US" sz="3200" kern="0">
                <a:solidFill>
                  <a:srgbClr val="FF3399"/>
                </a:solidFill>
                <a:effectLst>
                  <a:outerShdw blurRad="38100" dist="38100" dir="2700000" algn="tl">
                    <a:srgbClr val="C0C0C0"/>
                  </a:outerShdw>
                </a:effectLst>
                <a:latin typeface="+mn-lt"/>
                <a:ea typeface="华文行楷" pitchFamily="2" charset="-122"/>
              </a:rPr>
              <a:t>艾明晶  牛建伟</a:t>
            </a:r>
            <a:endParaRPr kumimoji="1" lang="en-US" altLang="ko-KR" sz="3200" kern="0">
              <a:solidFill>
                <a:srgbClr val="FF3399"/>
              </a:solidFill>
              <a:effectLst>
                <a:outerShdw blurRad="38100" dist="38100" dir="2700000" algn="tl">
                  <a:srgbClr val="C0C0C0"/>
                </a:outerShdw>
              </a:effectLst>
              <a:latin typeface="+mn-lt"/>
              <a:ea typeface="华文行楷" pitchFamily="2" charset="-122"/>
            </a:endParaRPr>
          </a:p>
          <a:p>
            <a:pPr algn="ctr">
              <a:lnSpc>
                <a:spcPct val="100000"/>
              </a:lnSpc>
              <a:spcBef>
                <a:spcPct val="20000"/>
              </a:spcBef>
              <a:buClr>
                <a:srgbClr val="3333FF"/>
              </a:buClr>
              <a:buSzPct val="150000"/>
              <a:buFont typeface="Wingdings" pitchFamily="2" charset="2"/>
              <a:buNone/>
              <a:defRPr/>
            </a:pPr>
            <a:r>
              <a:rPr kumimoji="1" lang="en-US" altLang="ko-KR" sz="3200" kern="0">
                <a:solidFill>
                  <a:srgbClr val="FF3399"/>
                </a:solidFill>
                <a:effectLst>
                  <a:outerShdw blurRad="38100" dist="38100" dir="2700000" algn="tl">
                    <a:srgbClr val="C0C0C0"/>
                  </a:outerShdw>
                </a:effectLst>
                <a:latin typeface="+mn-lt"/>
                <a:ea typeface="华文行楷" pitchFamily="2" charset="-122"/>
              </a:rPr>
              <a:t>amj@buaa.edu.cn</a:t>
            </a:r>
          </a:p>
          <a:p>
            <a:pPr algn="ctr">
              <a:lnSpc>
                <a:spcPct val="100000"/>
              </a:lnSpc>
              <a:spcBef>
                <a:spcPct val="20000"/>
              </a:spcBef>
              <a:buClr>
                <a:srgbClr val="3333FF"/>
              </a:buClr>
              <a:buSzPct val="150000"/>
              <a:buFont typeface="Wingdings" pitchFamily="2" charset="2"/>
              <a:buNone/>
              <a:defRPr/>
            </a:pPr>
            <a:r>
              <a:rPr kumimoji="1" lang="en-US" altLang="ko-KR" sz="3200" kern="0">
                <a:solidFill>
                  <a:srgbClr val="FF3399"/>
                </a:solidFill>
                <a:effectLst>
                  <a:outerShdw blurRad="38100" dist="38100" dir="2700000" algn="tl">
                    <a:srgbClr val="C0C0C0"/>
                  </a:outerShdw>
                </a:effectLst>
                <a:latin typeface="+mn-lt"/>
                <a:ea typeface="华文行楷" pitchFamily="2" charset="-122"/>
              </a:rPr>
              <a:t>niujianwei@buaa.edu.cn</a:t>
            </a:r>
            <a:endParaRPr kumimoji="1" lang="ko-KR" altLang="en-US" sz="3200" kern="0" dirty="0">
              <a:solidFill>
                <a:srgbClr val="FF3399"/>
              </a:solidFill>
              <a:effectLst>
                <a:outerShdw blurRad="38100" dist="38100" dir="2700000" algn="tl">
                  <a:srgbClr val="C0C0C0"/>
                </a:outerShdw>
              </a:effectLst>
              <a:latin typeface="+mn-lt"/>
              <a:ea typeface="华文行楷"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5"/>
          <p:cNvSpPr>
            <a:spLocks noGrp="1" noChangeArrowheads="1"/>
          </p:cNvSpPr>
          <p:nvPr>
            <p:ph type="sldNum" sz="quarter" idx="10"/>
          </p:nvPr>
        </p:nvSpPr>
        <p:spPr>
          <a:noFill/>
        </p:spPr>
        <p:txBody>
          <a:bodyPr/>
          <a:lstStyle/>
          <a:p>
            <a:fld id="{969D80CD-A935-4A18-93F7-A0D6E017F3CB}" type="slidenum">
              <a:rPr lang="ko-KR" altLang="en-US" smtClean="0"/>
              <a:pPr/>
              <a:t>10</a:t>
            </a:fld>
            <a:endParaRPr lang="en-US" altLang="ko-KR" smtClean="0"/>
          </a:p>
        </p:txBody>
      </p:sp>
      <p:sp>
        <p:nvSpPr>
          <p:cNvPr id="20483"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8B5C398E-A546-4D29-BE7C-D1DDB2106929}" type="slidenum">
              <a:rPr lang="ko-KR" altLang="en-US" sz="1600">
                <a:solidFill>
                  <a:schemeClr val="accent2"/>
                </a:solidFill>
                <a:latin typeface="Verdana" pitchFamily="34" charset="0"/>
                <a:ea typeface="Gulim" pitchFamily="34" charset="-127"/>
              </a:rPr>
              <a:pPr algn="r">
                <a:lnSpc>
                  <a:spcPct val="100000"/>
                </a:lnSpc>
              </a:pPr>
              <a:t>10</a:t>
            </a:fld>
            <a:endParaRPr lang="en-US" altLang="ko-KR" sz="1600">
              <a:solidFill>
                <a:schemeClr val="accent2"/>
              </a:solidFill>
              <a:latin typeface="Verdana" pitchFamily="34" charset="0"/>
              <a:ea typeface="Gulim" pitchFamily="34" charset="-127"/>
            </a:endParaRPr>
          </a:p>
        </p:txBody>
      </p:sp>
      <p:sp>
        <p:nvSpPr>
          <p:cNvPr id="20484" name="Rectangle 2"/>
          <p:cNvSpPr>
            <a:spLocks noGrp="1" noChangeArrowheads="1"/>
          </p:cNvSpPr>
          <p:nvPr>
            <p:ph type="title" idx="4294967295"/>
          </p:nvPr>
        </p:nvSpPr>
        <p:spPr>
          <a:xfrm>
            <a:off x="1763713" y="298450"/>
            <a:ext cx="4600575" cy="609600"/>
          </a:xfrm>
        </p:spPr>
        <p:txBody>
          <a:bodyPr/>
          <a:lstStyle/>
          <a:p>
            <a:r>
              <a:rPr lang="zh-CN" altLang="en-US" smtClean="0">
                <a:solidFill>
                  <a:srgbClr val="FFCC00"/>
                </a:solidFill>
                <a:latin typeface="Arial" charset="0"/>
                <a:ea typeface="黑体" pitchFamily="49" charset="-122"/>
              </a:rPr>
              <a:t>数字信号</a:t>
            </a:r>
          </a:p>
        </p:txBody>
      </p:sp>
      <p:sp>
        <p:nvSpPr>
          <p:cNvPr id="60419" name="Rectangle 3"/>
          <p:cNvSpPr>
            <a:spLocks noGrp="1" noChangeArrowheads="1"/>
          </p:cNvSpPr>
          <p:nvPr>
            <p:ph type="body" idx="4294967295"/>
          </p:nvPr>
        </p:nvSpPr>
        <p:spPr>
          <a:xfrm>
            <a:off x="468313" y="1557338"/>
            <a:ext cx="8172450" cy="2374900"/>
          </a:xfrm>
        </p:spPr>
        <p:txBody>
          <a:bodyPr/>
          <a:lstStyle/>
          <a:p>
            <a:pPr marL="365125" indent="-365125">
              <a:lnSpc>
                <a:spcPct val="120000"/>
              </a:lnSpc>
              <a:spcBef>
                <a:spcPct val="0"/>
              </a:spcBef>
            </a:pPr>
            <a:r>
              <a:rPr kumimoji="1" lang="zh-CN" altLang="en-US" sz="2400" smtClean="0"/>
              <a:t>在数字电路中，</a:t>
            </a:r>
            <a:r>
              <a:rPr kumimoji="1" lang="zh-CN" altLang="en-US" sz="2400" smtClean="0">
                <a:solidFill>
                  <a:srgbClr val="FF0000"/>
                </a:solidFill>
              </a:rPr>
              <a:t>数字信号</a:t>
            </a:r>
            <a:r>
              <a:rPr kumimoji="1" lang="zh-CN" altLang="en-US" sz="2400" smtClean="0"/>
              <a:t>是指由高低两种电平构成的矩形波，通常用“</a:t>
            </a:r>
            <a:r>
              <a:rPr kumimoji="1" lang="en-US" altLang="zh-CN" sz="2400" smtClean="0"/>
              <a:t>1”</a:t>
            </a:r>
            <a:r>
              <a:rPr kumimoji="1" lang="zh-CN" altLang="en-US" sz="2400" smtClean="0"/>
              <a:t>表示高电平，用“</a:t>
            </a:r>
            <a:r>
              <a:rPr kumimoji="1" lang="en-US" altLang="zh-CN" sz="2400" smtClean="0"/>
              <a:t>0”</a:t>
            </a:r>
            <a:r>
              <a:rPr kumimoji="1" lang="zh-CN" altLang="en-US" sz="2400" smtClean="0"/>
              <a:t>表示低电平。</a:t>
            </a:r>
          </a:p>
          <a:p>
            <a:pPr marL="365125" indent="-365125">
              <a:lnSpc>
                <a:spcPct val="120000"/>
              </a:lnSpc>
              <a:spcBef>
                <a:spcPct val="0"/>
              </a:spcBef>
            </a:pPr>
            <a:r>
              <a:rPr kumimoji="1" lang="zh-CN" altLang="en-US" sz="2400" smtClean="0"/>
              <a:t>把矩形波按周期划分，就可以得到由</a:t>
            </a:r>
            <a:r>
              <a:rPr kumimoji="1" lang="en-US" altLang="zh-CN" sz="2400" smtClean="0"/>
              <a:t>0</a:t>
            </a:r>
            <a:r>
              <a:rPr kumimoji="1" lang="zh-CN" altLang="en-US" sz="2400" smtClean="0"/>
              <a:t>和</a:t>
            </a:r>
            <a:r>
              <a:rPr kumimoji="1" lang="en-US" altLang="zh-CN" sz="2400" smtClean="0"/>
              <a:t>1</a:t>
            </a:r>
            <a:r>
              <a:rPr kumimoji="1" lang="zh-CN" altLang="en-US" sz="2400" smtClean="0"/>
              <a:t>构成的符号组合，如：“</a:t>
            </a:r>
            <a:r>
              <a:rPr kumimoji="1" lang="en-US" altLang="zh-CN" sz="2400" smtClean="0"/>
              <a:t>110100011”</a:t>
            </a:r>
            <a:r>
              <a:rPr kumimoji="1" lang="zh-CN" altLang="en-US" sz="2400" smtClean="0"/>
              <a:t>，它可以代表二进制数字，所以把矩形波称为数字信号。</a:t>
            </a:r>
          </a:p>
          <a:p>
            <a:pPr marL="365125" indent="-365125">
              <a:lnSpc>
                <a:spcPct val="120000"/>
              </a:lnSpc>
              <a:spcBef>
                <a:spcPct val="0"/>
              </a:spcBef>
            </a:pPr>
            <a:r>
              <a:rPr kumimoji="1" lang="zh-CN" altLang="en-US" sz="2400" smtClean="0"/>
              <a:t>数字信号也是一种脉冲信号。 </a:t>
            </a:r>
          </a:p>
        </p:txBody>
      </p:sp>
      <p:grpSp>
        <p:nvGrpSpPr>
          <p:cNvPr id="2" name="Group 69"/>
          <p:cNvGrpSpPr>
            <a:grpSpLocks/>
          </p:cNvGrpSpPr>
          <p:nvPr/>
        </p:nvGrpSpPr>
        <p:grpSpPr bwMode="auto">
          <a:xfrm>
            <a:off x="1727200" y="4695825"/>
            <a:ext cx="5580063" cy="1125538"/>
            <a:chOff x="1088" y="2958"/>
            <a:chExt cx="3515" cy="709"/>
          </a:xfrm>
        </p:grpSpPr>
        <p:grpSp>
          <p:nvGrpSpPr>
            <p:cNvPr id="20487" name="Group 55"/>
            <p:cNvGrpSpPr>
              <a:grpSpLocks/>
            </p:cNvGrpSpPr>
            <p:nvPr/>
          </p:nvGrpSpPr>
          <p:grpSpPr bwMode="auto">
            <a:xfrm>
              <a:off x="1088" y="2958"/>
              <a:ext cx="3515" cy="336"/>
              <a:chOff x="846" y="2124"/>
              <a:chExt cx="3515" cy="336"/>
            </a:xfrm>
          </p:grpSpPr>
          <p:sp>
            <p:nvSpPr>
              <p:cNvPr id="20489" name="Text Box 56"/>
              <p:cNvSpPr txBox="1">
                <a:spLocks noChangeArrowheads="1"/>
              </p:cNvSpPr>
              <p:nvPr/>
            </p:nvSpPr>
            <p:spPr bwMode="auto">
              <a:xfrm>
                <a:off x="846" y="2124"/>
                <a:ext cx="3515" cy="336"/>
              </a:xfrm>
              <a:prstGeom prst="rect">
                <a:avLst/>
              </a:prstGeom>
              <a:noFill/>
              <a:ln w="9525">
                <a:noFill/>
                <a:miter lim="800000"/>
                <a:headEnd/>
                <a:tailEnd/>
              </a:ln>
            </p:spPr>
            <p:txBody>
              <a:bodyPr/>
              <a:lstStyle/>
              <a:p>
                <a:pPr algn="ctr" eaLnBrk="0" hangingPunct="0">
                  <a:lnSpc>
                    <a:spcPct val="100000"/>
                  </a:lnSpc>
                </a:pPr>
                <a:r>
                  <a:rPr lang="en-US" altLang="zh-CN" b="0">
                    <a:solidFill>
                      <a:schemeClr val="tx1"/>
                    </a:solidFill>
                  </a:rPr>
                  <a:t>1      1      0      1      0     0     0     1     1</a:t>
                </a:r>
              </a:p>
            </p:txBody>
          </p:sp>
          <p:grpSp>
            <p:nvGrpSpPr>
              <p:cNvPr id="20490" name="Group 57"/>
              <p:cNvGrpSpPr>
                <a:grpSpLocks/>
              </p:cNvGrpSpPr>
              <p:nvPr/>
            </p:nvGrpSpPr>
            <p:grpSpPr bwMode="auto">
              <a:xfrm>
                <a:off x="1012" y="2154"/>
                <a:ext cx="3258" cy="253"/>
                <a:chOff x="3960" y="15636"/>
                <a:chExt cx="1620" cy="312"/>
              </a:xfrm>
            </p:grpSpPr>
            <p:sp>
              <p:nvSpPr>
                <p:cNvPr id="20491" name="Line 58"/>
                <p:cNvSpPr>
                  <a:spLocks noChangeShapeType="1"/>
                </p:cNvSpPr>
                <p:nvPr/>
              </p:nvSpPr>
              <p:spPr bwMode="auto">
                <a:xfrm>
                  <a:off x="3960" y="15636"/>
                  <a:ext cx="360" cy="0"/>
                </a:xfrm>
                <a:prstGeom prst="line">
                  <a:avLst/>
                </a:prstGeom>
                <a:noFill/>
                <a:ln w="15875">
                  <a:solidFill>
                    <a:schemeClr val="tx2"/>
                  </a:solidFill>
                  <a:round/>
                  <a:headEnd/>
                  <a:tailEnd/>
                </a:ln>
              </p:spPr>
              <p:txBody>
                <a:bodyPr/>
                <a:lstStyle/>
                <a:p>
                  <a:endParaRPr lang="zh-CN" altLang="en-US"/>
                </a:p>
              </p:txBody>
            </p:sp>
            <p:sp>
              <p:nvSpPr>
                <p:cNvPr id="20492" name="Line 59"/>
                <p:cNvSpPr>
                  <a:spLocks noChangeShapeType="1"/>
                </p:cNvSpPr>
                <p:nvPr/>
              </p:nvSpPr>
              <p:spPr bwMode="auto">
                <a:xfrm>
                  <a:off x="4320" y="15636"/>
                  <a:ext cx="0" cy="312"/>
                </a:xfrm>
                <a:prstGeom prst="line">
                  <a:avLst/>
                </a:prstGeom>
                <a:noFill/>
                <a:ln w="15875">
                  <a:solidFill>
                    <a:schemeClr val="tx2"/>
                  </a:solidFill>
                  <a:round/>
                  <a:headEnd/>
                  <a:tailEnd/>
                </a:ln>
              </p:spPr>
              <p:txBody>
                <a:bodyPr/>
                <a:lstStyle/>
                <a:p>
                  <a:endParaRPr lang="zh-CN" altLang="en-US"/>
                </a:p>
              </p:txBody>
            </p:sp>
            <p:sp>
              <p:nvSpPr>
                <p:cNvPr id="20493" name="Line 60"/>
                <p:cNvSpPr>
                  <a:spLocks noChangeShapeType="1"/>
                </p:cNvSpPr>
                <p:nvPr/>
              </p:nvSpPr>
              <p:spPr bwMode="auto">
                <a:xfrm>
                  <a:off x="4320" y="15948"/>
                  <a:ext cx="180" cy="0"/>
                </a:xfrm>
                <a:prstGeom prst="line">
                  <a:avLst/>
                </a:prstGeom>
                <a:noFill/>
                <a:ln w="15875">
                  <a:solidFill>
                    <a:schemeClr val="tx2"/>
                  </a:solidFill>
                  <a:round/>
                  <a:headEnd/>
                  <a:tailEnd/>
                </a:ln>
              </p:spPr>
              <p:txBody>
                <a:bodyPr/>
                <a:lstStyle/>
                <a:p>
                  <a:endParaRPr lang="zh-CN" altLang="en-US"/>
                </a:p>
              </p:txBody>
            </p:sp>
            <p:sp>
              <p:nvSpPr>
                <p:cNvPr id="20494" name="Line 61"/>
                <p:cNvSpPr>
                  <a:spLocks noChangeShapeType="1"/>
                </p:cNvSpPr>
                <p:nvPr/>
              </p:nvSpPr>
              <p:spPr bwMode="auto">
                <a:xfrm flipV="1">
                  <a:off x="4500" y="15636"/>
                  <a:ext cx="0" cy="312"/>
                </a:xfrm>
                <a:prstGeom prst="line">
                  <a:avLst/>
                </a:prstGeom>
                <a:noFill/>
                <a:ln w="15875">
                  <a:solidFill>
                    <a:schemeClr val="tx2"/>
                  </a:solidFill>
                  <a:round/>
                  <a:headEnd/>
                  <a:tailEnd/>
                </a:ln>
              </p:spPr>
              <p:txBody>
                <a:bodyPr/>
                <a:lstStyle/>
                <a:p>
                  <a:endParaRPr lang="zh-CN" altLang="en-US"/>
                </a:p>
              </p:txBody>
            </p:sp>
            <p:sp>
              <p:nvSpPr>
                <p:cNvPr id="20495" name="Line 62"/>
                <p:cNvSpPr>
                  <a:spLocks noChangeShapeType="1"/>
                </p:cNvSpPr>
                <p:nvPr/>
              </p:nvSpPr>
              <p:spPr bwMode="auto">
                <a:xfrm>
                  <a:off x="4500" y="15636"/>
                  <a:ext cx="180" cy="0"/>
                </a:xfrm>
                <a:prstGeom prst="line">
                  <a:avLst/>
                </a:prstGeom>
                <a:noFill/>
                <a:ln w="15875">
                  <a:solidFill>
                    <a:schemeClr val="tx2"/>
                  </a:solidFill>
                  <a:round/>
                  <a:headEnd/>
                  <a:tailEnd/>
                </a:ln>
              </p:spPr>
              <p:txBody>
                <a:bodyPr/>
                <a:lstStyle/>
                <a:p>
                  <a:endParaRPr lang="zh-CN" altLang="en-US"/>
                </a:p>
              </p:txBody>
            </p:sp>
            <p:sp>
              <p:nvSpPr>
                <p:cNvPr id="20496" name="Line 63"/>
                <p:cNvSpPr>
                  <a:spLocks noChangeShapeType="1"/>
                </p:cNvSpPr>
                <p:nvPr/>
              </p:nvSpPr>
              <p:spPr bwMode="auto">
                <a:xfrm>
                  <a:off x="4680" y="15636"/>
                  <a:ext cx="0" cy="312"/>
                </a:xfrm>
                <a:prstGeom prst="line">
                  <a:avLst/>
                </a:prstGeom>
                <a:noFill/>
                <a:ln w="15875">
                  <a:solidFill>
                    <a:schemeClr val="tx2"/>
                  </a:solidFill>
                  <a:round/>
                  <a:headEnd/>
                  <a:tailEnd/>
                </a:ln>
              </p:spPr>
              <p:txBody>
                <a:bodyPr/>
                <a:lstStyle/>
                <a:p>
                  <a:endParaRPr lang="zh-CN" altLang="en-US"/>
                </a:p>
              </p:txBody>
            </p:sp>
            <p:sp>
              <p:nvSpPr>
                <p:cNvPr id="20497" name="Line 64"/>
                <p:cNvSpPr>
                  <a:spLocks noChangeShapeType="1"/>
                </p:cNvSpPr>
                <p:nvPr/>
              </p:nvSpPr>
              <p:spPr bwMode="auto">
                <a:xfrm>
                  <a:off x="4680" y="15948"/>
                  <a:ext cx="540" cy="0"/>
                </a:xfrm>
                <a:prstGeom prst="line">
                  <a:avLst/>
                </a:prstGeom>
                <a:noFill/>
                <a:ln w="15875">
                  <a:solidFill>
                    <a:schemeClr val="tx2"/>
                  </a:solidFill>
                  <a:round/>
                  <a:headEnd/>
                  <a:tailEnd/>
                </a:ln>
              </p:spPr>
              <p:txBody>
                <a:bodyPr/>
                <a:lstStyle/>
                <a:p>
                  <a:endParaRPr lang="zh-CN" altLang="en-US"/>
                </a:p>
              </p:txBody>
            </p:sp>
            <p:sp>
              <p:nvSpPr>
                <p:cNvPr id="20498" name="Line 65"/>
                <p:cNvSpPr>
                  <a:spLocks noChangeShapeType="1"/>
                </p:cNvSpPr>
                <p:nvPr/>
              </p:nvSpPr>
              <p:spPr bwMode="auto">
                <a:xfrm flipV="1">
                  <a:off x="5220" y="15636"/>
                  <a:ext cx="0" cy="312"/>
                </a:xfrm>
                <a:prstGeom prst="line">
                  <a:avLst/>
                </a:prstGeom>
                <a:noFill/>
                <a:ln w="15875">
                  <a:solidFill>
                    <a:schemeClr val="tx2"/>
                  </a:solidFill>
                  <a:round/>
                  <a:headEnd/>
                  <a:tailEnd/>
                </a:ln>
              </p:spPr>
              <p:txBody>
                <a:bodyPr/>
                <a:lstStyle/>
                <a:p>
                  <a:endParaRPr lang="zh-CN" altLang="en-US"/>
                </a:p>
              </p:txBody>
            </p:sp>
            <p:sp>
              <p:nvSpPr>
                <p:cNvPr id="20499" name="Line 66"/>
                <p:cNvSpPr>
                  <a:spLocks noChangeShapeType="1"/>
                </p:cNvSpPr>
                <p:nvPr/>
              </p:nvSpPr>
              <p:spPr bwMode="auto">
                <a:xfrm>
                  <a:off x="5220" y="15636"/>
                  <a:ext cx="360" cy="0"/>
                </a:xfrm>
                <a:prstGeom prst="line">
                  <a:avLst/>
                </a:prstGeom>
                <a:noFill/>
                <a:ln w="15875">
                  <a:solidFill>
                    <a:schemeClr val="tx2"/>
                  </a:solidFill>
                  <a:round/>
                  <a:headEnd/>
                  <a:tailEnd/>
                </a:ln>
              </p:spPr>
              <p:txBody>
                <a:bodyPr/>
                <a:lstStyle/>
                <a:p>
                  <a:endParaRPr lang="zh-CN" altLang="en-US"/>
                </a:p>
              </p:txBody>
            </p:sp>
          </p:grpSp>
        </p:grpSp>
        <p:sp>
          <p:nvSpPr>
            <p:cNvPr id="20488" name="Rectangle 68"/>
            <p:cNvSpPr>
              <a:spLocks noChangeArrowheads="1"/>
            </p:cNvSpPr>
            <p:nvPr/>
          </p:nvSpPr>
          <p:spPr bwMode="black">
            <a:xfrm>
              <a:off x="2274" y="3436"/>
              <a:ext cx="1082" cy="231"/>
            </a:xfrm>
            <a:prstGeom prst="rect">
              <a:avLst/>
            </a:prstGeom>
            <a:noFill/>
            <a:ln w="9525" algn="ctr">
              <a:noFill/>
              <a:miter lim="800000"/>
              <a:headEnd/>
              <a:tailEnd/>
            </a:ln>
          </p:spPr>
          <p:txBody>
            <a:bodyPr wrap="none">
              <a:spAutoFit/>
            </a:bodyPr>
            <a:lstStyle/>
            <a:p>
              <a:r>
                <a:rPr lang="zh-CN" altLang="en-US" sz="2000">
                  <a:ea typeface="楷体_GB2312" pitchFamily="49" charset="-122"/>
                </a:rPr>
                <a:t>数字信号波形</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0-#ppt_w/2"/>
                                          </p:val>
                                        </p:tav>
                                        <p:tav tm="100000">
                                          <p:val>
                                            <p:strVal val="#ppt_x"/>
                                          </p:val>
                                        </p:tav>
                                      </p:tavLst>
                                    </p:anim>
                                    <p:anim calcmode="lin" valueType="num">
                                      <p:cBhvr additive="base">
                                        <p:cTn id="8"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5"/>
          <p:cNvSpPr>
            <a:spLocks noGrp="1" noChangeArrowheads="1"/>
          </p:cNvSpPr>
          <p:nvPr>
            <p:ph type="sldNum" sz="quarter" idx="10"/>
          </p:nvPr>
        </p:nvSpPr>
        <p:spPr>
          <a:noFill/>
        </p:spPr>
        <p:txBody>
          <a:bodyPr/>
          <a:lstStyle/>
          <a:p>
            <a:fld id="{B8D3ED3B-2256-450F-A91E-2C6DDC6B7636}" type="slidenum">
              <a:rPr lang="ko-KR" altLang="en-US" smtClean="0"/>
              <a:pPr/>
              <a:t>11</a:t>
            </a:fld>
            <a:endParaRPr lang="en-US" altLang="ko-KR" smtClean="0"/>
          </a:p>
        </p:txBody>
      </p:sp>
      <p:sp>
        <p:nvSpPr>
          <p:cNvPr id="21507"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96EA99E0-A23A-4F51-960E-BF260D9DC1E1}" type="slidenum">
              <a:rPr lang="ko-KR" altLang="en-US" sz="1600">
                <a:solidFill>
                  <a:schemeClr val="accent2"/>
                </a:solidFill>
                <a:latin typeface="Verdana" pitchFamily="34" charset="0"/>
                <a:ea typeface="Gulim" pitchFamily="34" charset="-127"/>
              </a:rPr>
              <a:pPr algn="r">
                <a:lnSpc>
                  <a:spcPct val="100000"/>
                </a:lnSpc>
              </a:pPr>
              <a:t>11</a:t>
            </a:fld>
            <a:endParaRPr lang="en-US" altLang="ko-KR" sz="1600">
              <a:solidFill>
                <a:schemeClr val="accent2"/>
              </a:solidFill>
              <a:latin typeface="Verdana" pitchFamily="34" charset="0"/>
              <a:ea typeface="Gulim" pitchFamily="34" charset="-127"/>
            </a:endParaRPr>
          </a:p>
        </p:txBody>
      </p:sp>
      <p:sp>
        <p:nvSpPr>
          <p:cNvPr id="21508" name="Rectangle 2"/>
          <p:cNvSpPr>
            <a:spLocks noGrp="1" noChangeArrowheads="1"/>
          </p:cNvSpPr>
          <p:nvPr>
            <p:ph type="title" idx="4294967295"/>
          </p:nvPr>
        </p:nvSpPr>
        <p:spPr>
          <a:xfrm>
            <a:off x="1763713" y="298450"/>
            <a:ext cx="4600575" cy="609600"/>
          </a:xfrm>
        </p:spPr>
        <p:txBody>
          <a:bodyPr/>
          <a:lstStyle/>
          <a:p>
            <a:r>
              <a:rPr lang="en-US" altLang="zh-CN" smtClean="0">
                <a:solidFill>
                  <a:srgbClr val="FFCC00"/>
                </a:solidFill>
                <a:latin typeface="Arial" charset="0"/>
                <a:ea typeface="黑体" pitchFamily="49" charset="-122"/>
              </a:rPr>
              <a:t>1.1.3  </a:t>
            </a:r>
            <a:r>
              <a:rPr lang="zh-CN" altLang="en-US" smtClean="0">
                <a:solidFill>
                  <a:srgbClr val="FFCC00"/>
                </a:solidFill>
                <a:latin typeface="Arial" charset="0"/>
                <a:ea typeface="黑体" pitchFamily="49" charset="-122"/>
              </a:rPr>
              <a:t>数字电路的特点</a:t>
            </a:r>
          </a:p>
        </p:txBody>
      </p:sp>
      <p:sp>
        <p:nvSpPr>
          <p:cNvPr id="61443" name="Rectangle 3"/>
          <p:cNvSpPr>
            <a:spLocks noGrp="1" noChangeArrowheads="1"/>
          </p:cNvSpPr>
          <p:nvPr>
            <p:ph type="body" idx="4294967295"/>
          </p:nvPr>
        </p:nvSpPr>
        <p:spPr>
          <a:xfrm>
            <a:off x="554038" y="1160463"/>
            <a:ext cx="7834312" cy="809625"/>
          </a:xfrm>
        </p:spPr>
        <p:txBody>
          <a:bodyPr/>
          <a:lstStyle/>
          <a:p>
            <a:pPr marL="546100" indent="-546100">
              <a:lnSpc>
                <a:spcPct val="90000"/>
              </a:lnSpc>
            </a:pPr>
            <a:r>
              <a:rPr lang="zh-CN" altLang="en-US" sz="2400" smtClean="0">
                <a:latin typeface="宋体" pitchFamily="2" charset="-122"/>
              </a:rPr>
              <a:t>对数字信号进行算术运算和逻辑运算的</a:t>
            </a:r>
            <a:r>
              <a:rPr lang="zh-CN" altLang="en-US" sz="2400" smtClean="0"/>
              <a:t>电子电路称为</a:t>
            </a:r>
            <a:r>
              <a:rPr lang="zh-CN" altLang="en-US" sz="2400" smtClean="0">
                <a:solidFill>
                  <a:srgbClr val="FF0000"/>
                </a:solidFill>
              </a:rPr>
              <a:t>数字电路</a:t>
            </a:r>
            <a:endParaRPr lang="zh-CN" altLang="en-US" sz="2400" smtClean="0">
              <a:latin typeface="Times New Roman" pitchFamily="18" charset="0"/>
            </a:endParaRPr>
          </a:p>
        </p:txBody>
      </p:sp>
      <p:sp>
        <p:nvSpPr>
          <p:cNvPr id="61496" name="Text Box 56"/>
          <p:cNvSpPr txBox="1">
            <a:spLocks noChangeArrowheads="1"/>
          </p:cNvSpPr>
          <p:nvPr/>
        </p:nvSpPr>
        <p:spPr bwMode="auto">
          <a:xfrm>
            <a:off x="522288" y="3719513"/>
            <a:ext cx="8153400" cy="1581150"/>
          </a:xfrm>
          <a:prstGeom prst="rect">
            <a:avLst/>
          </a:prstGeom>
          <a:noFill/>
          <a:ln w="9525">
            <a:noFill/>
            <a:miter lim="800000"/>
            <a:headEnd/>
            <a:tailEnd/>
          </a:ln>
        </p:spPr>
        <p:txBody>
          <a:bodyPr>
            <a:spAutoFit/>
          </a:bodyPr>
          <a:lstStyle/>
          <a:p>
            <a:pPr marL="441325" indent="-441325" algn="just">
              <a:lnSpc>
                <a:spcPct val="110000"/>
              </a:lnSpc>
            </a:pPr>
            <a:r>
              <a:rPr lang="zh-CN" altLang="en-US" sz="2200">
                <a:solidFill>
                  <a:schemeClr val="tx1"/>
                </a:solidFill>
              </a:rPr>
              <a:t>③ 用</a:t>
            </a:r>
            <a:r>
              <a:rPr lang="en-US" altLang="zh-CN" sz="2200">
                <a:solidFill>
                  <a:schemeClr val="tx1"/>
                </a:solidFill>
              </a:rPr>
              <a:t>0</a:t>
            </a:r>
            <a:r>
              <a:rPr lang="zh-CN" altLang="en-US" sz="2200">
                <a:solidFill>
                  <a:schemeClr val="tx1"/>
                </a:solidFill>
              </a:rPr>
              <a:t>和</a:t>
            </a:r>
            <a:r>
              <a:rPr lang="en-US" altLang="zh-CN" sz="2200">
                <a:solidFill>
                  <a:schemeClr val="tx1"/>
                </a:solidFill>
              </a:rPr>
              <a:t>1</a:t>
            </a:r>
            <a:r>
              <a:rPr lang="zh-CN" altLang="en-US" sz="2200">
                <a:solidFill>
                  <a:schemeClr val="tx1"/>
                </a:solidFill>
              </a:rPr>
              <a:t>两种状态来表示信息，便于信息的存储、传输和处理。</a:t>
            </a:r>
            <a:r>
              <a:rPr lang="zh-CN" altLang="zh-CN" sz="2200">
                <a:solidFill>
                  <a:schemeClr val="tx1"/>
                </a:solidFill>
              </a:rPr>
              <a:t>数字电路所处理的是逻辑电平信号，因此，从信号处理的角度看，</a:t>
            </a:r>
            <a:r>
              <a:rPr lang="zh-CN" altLang="zh-CN" sz="2000"/>
              <a:t>数字电路比模拟电路的信号抗干扰能力更</a:t>
            </a:r>
            <a:r>
              <a:rPr lang="zh-CN" altLang="en-US" sz="2000"/>
              <a:t>强</a:t>
            </a:r>
            <a:r>
              <a:rPr lang="zh-CN" altLang="zh-CN" sz="2000"/>
              <a:t>。</a:t>
            </a:r>
          </a:p>
          <a:p>
            <a:pPr marL="441325" indent="-441325" algn="just">
              <a:lnSpc>
                <a:spcPct val="110000"/>
              </a:lnSpc>
            </a:pPr>
            <a:endParaRPr lang="zh-CN" altLang="en-US" sz="2200">
              <a:solidFill>
                <a:schemeClr val="tx1"/>
              </a:solidFill>
            </a:endParaRPr>
          </a:p>
        </p:txBody>
      </p:sp>
      <p:sp>
        <p:nvSpPr>
          <p:cNvPr id="61497" name="Text Box 57"/>
          <p:cNvSpPr txBox="1">
            <a:spLocks noChangeArrowheads="1"/>
          </p:cNvSpPr>
          <p:nvPr/>
        </p:nvSpPr>
        <p:spPr bwMode="auto">
          <a:xfrm>
            <a:off x="503238" y="4887913"/>
            <a:ext cx="8153400" cy="1565275"/>
          </a:xfrm>
          <a:prstGeom prst="rect">
            <a:avLst/>
          </a:prstGeom>
          <a:noFill/>
          <a:ln w="9525">
            <a:noFill/>
            <a:miter lim="800000"/>
            <a:headEnd/>
            <a:tailEnd/>
          </a:ln>
        </p:spPr>
        <p:txBody>
          <a:bodyPr>
            <a:spAutoFit/>
          </a:bodyPr>
          <a:lstStyle/>
          <a:p>
            <a:pPr marL="441325" indent="-441325" algn="just">
              <a:lnSpc>
                <a:spcPct val="110000"/>
              </a:lnSpc>
            </a:pPr>
            <a:r>
              <a:rPr lang="zh-CN" altLang="en-US" sz="2200">
                <a:solidFill>
                  <a:schemeClr val="tx1"/>
                </a:solidFill>
              </a:rPr>
              <a:t>④ 能够对输入的数字信号进行各种</a:t>
            </a:r>
            <a:r>
              <a:rPr lang="zh-CN" altLang="en-US" sz="2200">
                <a:solidFill>
                  <a:srgbClr val="CC0066"/>
                </a:solidFill>
              </a:rPr>
              <a:t>算术</a:t>
            </a:r>
            <a:r>
              <a:rPr lang="zh-CN" altLang="en-US" sz="2200">
                <a:solidFill>
                  <a:schemeClr val="tx1"/>
                </a:solidFill>
              </a:rPr>
              <a:t>运算（加、减、乘、除）和</a:t>
            </a:r>
            <a:r>
              <a:rPr lang="zh-CN" altLang="en-US" sz="2200">
                <a:solidFill>
                  <a:srgbClr val="CC0066"/>
                </a:solidFill>
              </a:rPr>
              <a:t>逻辑</a:t>
            </a:r>
            <a:r>
              <a:rPr lang="zh-CN" altLang="en-US" sz="2200">
                <a:solidFill>
                  <a:schemeClr val="tx1"/>
                </a:solidFill>
              </a:rPr>
              <a:t>运算（与、或、非、与非、或非、与或非、异或）。数字电路具有逻辑思维能力，是计算机、智能控制电路的基本电路。</a:t>
            </a:r>
          </a:p>
        </p:txBody>
      </p:sp>
      <p:sp>
        <p:nvSpPr>
          <p:cNvPr id="61498" name="Rectangle 58"/>
          <p:cNvSpPr>
            <a:spLocks noChangeArrowheads="1"/>
          </p:cNvSpPr>
          <p:nvPr/>
        </p:nvSpPr>
        <p:spPr bwMode="auto">
          <a:xfrm>
            <a:off x="539750" y="2924175"/>
            <a:ext cx="7597775" cy="793750"/>
          </a:xfrm>
          <a:prstGeom prst="rect">
            <a:avLst/>
          </a:prstGeom>
          <a:noFill/>
          <a:ln w="9525">
            <a:noFill/>
            <a:miter lim="800000"/>
            <a:headEnd/>
            <a:tailEnd/>
          </a:ln>
        </p:spPr>
        <p:txBody>
          <a:bodyPr/>
          <a:lstStyle/>
          <a:p>
            <a:pPr marL="441325" indent="-441325" algn="just">
              <a:lnSpc>
                <a:spcPct val="110000"/>
              </a:lnSpc>
            </a:pPr>
            <a:r>
              <a:rPr lang="zh-CN" altLang="en-US" sz="2200">
                <a:solidFill>
                  <a:schemeClr val="tx1"/>
                </a:solidFill>
              </a:rPr>
              <a:t>② 容易实现集成化，</a:t>
            </a:r>
            <a:r>
              <a:rPr lang="zh-CN" altLang="en-US" sz="2200">
                <a:solidFill>
                  <a:srgbClr val="FF0000"/>
                </a:solidFill>
              </a:rPr>
              <a:t>数字集成电路</a:t>
            </a:r>
            <a:r>
              <a:rPr lang="zh-CN" altLang="en-US" sz="2200">
                <a:solidFill>
                  <a:schemeClr val="tx1"/>
                </a:solidFill>
              </a:rPr>
              <a:t>（</a:t>
            </a:r>
            <a:r>
              <a:rPr lang="en-US" altLang="zh-CN" sz="2200">
                <a:solidFill>
                  <a:schemeClr val="tx1"/>
                </a:solidFill>
              </a:rPr>
              <a:t>IC</a:t>
            </a:r>
            <a:r>
              <a:rPr lang="zh-CN" altLang="en-US" sz="2200">
                <a:solidFill>
                  <a:schemeClr val="tx1"/>
                </a:solidFill>
              </a:rPr>
              <a:t>）体积小、功耗低、可靠性高。</a:t>
            </a:r>
          </a:p>
        </p:txBody>
      </p:sp>
      <p:sp>
        <p:nvSpPr>
          <p:cNvPr id="61500" name="Rectangle 60"/>
          <p:cNvSpPr>
            <a:spLocks noChangeArrowheads="1"/>
          </p:cNvSpPr>
          <p:nvPr/>
        </p:nvSpPr>
        <p:spPr bwMode="auto">
          <a:xfrm>
            <a:off x="554038" y="2005013"/>
            <a:ext cx="8121650" cy="1100137"/>
          </a:xfrm>
          <a:prstGeom prst="rect">
            <a:avLst/>
          </a:prstGeom>
          <a:noFill/>
          <a:ln w="9525">
            <a:noFill/>
            <a:miter lim="800000"/>
            <a:headEnd/>
            <a:tailEnd/>
          </a:ln>
        </p:spPr>
        <p:txBody>
          <a:bodyPr/>
          <a:lstStyle/>
          <a:p>
            <a:pPr marL="441325" indent="-441325" algn="l" eaLnBrk="0" hangingPunct="0">
              <a:spcBef>
                <a:spcPct val="20000"/>
              </a:spcBef>
              <a:buClr>
                <a:schemeClr val="bg2"/>
              </a:buClr>
              <a:buFont typeface="Wingdings" pitchFamily="2" charset="2"/>
              <a:buChar char="v"/>
            </a:pPr>
            <a:r>
              <a:rPr lang="zh-CN" altLang="en-US">
                <a:solidFill>
                  <a:schemeClr val="tx1"/>
                </a:solidFill>
              </a:rPr>
              <a:t>特点：</a:t>
            </a:r>
          </a:p>
          <a:p>
            <a:pPr marL="441325" indent="-441325" algn="l" eaLnBrk="0" hangingPunct="0">
              <a:spcBef>
                <a:spcPct val="20000"/>
              </a:spcBef>
              <a:buClr>
                <a:schemeClr val="bg2"/>
              </a:buClr>
              <a:buFont typeface="Wingdings" pitchFamily="2" charset="2"/>
              <a:buNone/>
            </a:pPr>
            <a:r>
              <a:rPr lang="zh-CN" altLang="en-US" sz="2200">
                <a:solidFill>
                  <a:schemeClr val="tx1"/>
                </a:solidFill>
              </a:rPr>
              <a:t>① 只有“与”、“或”、“非”三种基本电路，电路简单，容易实现。</a:t>
            </a:r>
          </a:p>
        </p:txBody>
      </p:sp>
      <p:sp>
        <p:nvSpPr>
          <p:cNvPr id="61501" name="AutoShape 61"/>
          <p:cNvSpPr>
            <a:spLocks noChangeArrowheads="1"/>
          </p:cNvSpPr>
          <p:nvPr/>
        </p:nvSpPr>
        <p:spPr bwMode="auto">
          <a:xfrm>
            <a:off x="4476750" y="3321050"/>
            <a:ext cx="3659188" cy="1141413"/>
          </a:xfrm>
          <a:prstGeom prst="wedgeRoundRectCallout">
            <a:avLst>
              <a:gd name="adj1" fmla="val -65403"/>
              <a:gd name="adj2" fmla="val -48329"/>
              <a:gd name="adj3" fmla="val 16667"/>
            </a:avLst>
          </a:prstGeom>
          <a:solidFill>
            <a:srgbClr val="FFFF99"/>
          </a:solidFill>
          <a:ln w="9525">
            <a:solidFill>
              <a:srgbClr val="FF6600"/>
            </a:solidFill>
            <a:miter lim="800000"/>
            <a:headEnd/>
            <a:tailEnd/>
          </a:ln>
        </p:spPr>
        <p:txBody>
          <a:bodyPr anchor="b"/>
          <a:lstStyle/>
          <a:p>
            <a:pPr algn="l">
              <a:lnSpc>
                <a:spcPct val="110000"/>
              </a:lnSpc>
            </a:pPr>
            <a:r>
              <a:rPr lang="zh-CN" altLang="en-US" sz="2000">
                <a:solidFill>
                  <a:schemeClr val="tx1"/>
                </a:solidFill>
                <a:latin typeface="楷体_GB2312" pitchFamily="49" charset="-122"/>
                <a:ea typeface="楷体_GB2312" pitchFamily="49" charset="-122"/>
              </a:rPr>
              <a:t>在一块半导体基片上，把众多的数字电路基本单元制作在一起形成的数字电路</a:t>
            </a:r>
            <a:r>
              <a:rPr kumimoji="1" lang="zh-CN" altLang="en-US">
                <a:solidFill>
                  <a:schemeClr val="tx1"/>
                </a:solidFill>
                <a:latin typeface="宋体" pitchFamily="2" charset="-122"/>
              </a:rPr>
              <a:t> </a:t>
            </a:r>
            <a:endParaRPr kumimoji="1" lang="en-US" altLang="zh-CN">
              <a:solidFill>
                <a:schemeClr val="tx1"/>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additive="base">
                                        <p:cTn id="7" dur="500" fill="hold"/>
                                        <p:tgtEl>
                                          <p:spTgt spid="61443"/>
                                        </p:tgtEl>
                                        <p:attrNameLst>
                                          <p:attrName>ppt_x</p:attrName>
                                        </p:attrNameLst>
                                      </p:cBhvr>
                                      <p:tavLst>
                                        <p:tav tm="0">
                                          <p:val>
                                            <p:strVal val="0-#ppt_w/2"/>
                                          </p:val>
                                        </p:tav>
                                        <p:tav tm="100000">
                                          <p:val>
                                            <p:strVal val="#ppt_x"/>
                                          </p:val>
                                        </p:tav>
                                      </p:tavLst>
                                    </p:anim>
                                    <p:anim calcmode="lin" valueType="num">
                                      <p:cBhvr additive="base">
                                        <p:cTn id="8"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500"/>
                                        </p:tgtEl>
                                        <p:attrNameLst>
                                          <p:attrName>style.visibility</p:attrName>
                                        </p:attrNameLst>
                                      </p:cBhvr>
                                      <p:to>
                                        <p:strVal val="visible"/>
                                      </p:to>
                                    </p:set>
                                    <p:anim calcmode="lin" valueType="num">
                                      <p:cBhvr additive="base">
                                        <p:cTn id="13" dur="500" fill="hold"/>
                                        <p:tgtEl>
                                          <p:spTgt spid="61500"/>
                                        </p:tgtEl>
                                        <p:attrNameLst>
                                          <p:attrName>ppt_x</p:attrName>
                                        </p:attrNameLst>
                                      </p:cBhvr>
                                      <p:tavLst>
                                        <p:tav tm="0">
                                          <p:val>
                                            <p:strVal val="0-#ppt_w/2"/>
                                          </p:val>
                                        </p:tav>
                                        <p:tav tm="100000">
                                          <p:val>
                                            <p:strVal val="#ppt_x"/>
                                          </p:val>
                                        </p:tav>
                                      </p:tavLst>
                                    </p:anim>
                                    <p:anim calcmode="lin" valueType="num">
                                      <p:cBhvr additive="base">
                                        <p:cTn id="14" dur="500" fill="hold"/>
                                        <p:tgtEl>
                                          <p:spTgt spid="615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98"/>
                                        </p:tgtEl>
                                        <p:attrNameLst>
                                          <p:attrName>style.visibility</p:attrName>
                                        </p:attrNameLst>
                                      </p:cBhvr>
                                      <p:to>
                                        <p:strVal val="visible"/>
                                      </p:to>
                                    </p:set>
                                    <p:anim calcmode="lin" valueType="num">
                                      <p:cBhvr additive="base">
                                        <p:cTn id="19" dur="500" fill="hold"/>
                                        <p:tgtEl>
                                          <p:spTgt spid="61498"/>
                                        </p:tgtEl>
                                        <p:attrNameLst>
                                          <p:attrName>ppt_x</p:attrName>
                                        </p:attrNameLst>
                                      </p:cBhvr>
                                      <p:tavLst>
                                        <p:tav tm="0">
                                          <p:val>
                                            <p:strVal val="0-#ppt_w/2"/>
                                          </p:val>
                                        </p:tav>
                                        <p:tav tm="100000">
                                          <p:val>
                                            <p:strVal val="#ppt_x"/>
                                          </p:val>
                                        </p:tav>
                                      </p:tavLst>
                                    </p:anim>
                                    <p:anim calcmode="lin" valueType="num">
                                      <p:cBhvr additive="base">
                                        <p:cTn id="20" dur="500" fill="hold"/>
                                        <p:tgtEl>
                                          <p:spTgt spid="6149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1501"/>
                                        </p:tgtEl>
                                        <p:attrNameLst>
                                          <p:attrName>style.visibility</p:attrName>
                                        </p:attrNameLst>
                                      </p:cBhvr>
                                      <p:to>
                                        <p:strVal val="visible"/>
                                      </p:to>
                                    </p:set>
                                    <p:animEffect transition="in" filter="dissolve">
                                      <p:cBhvr>
                                        <p:cTn id="25" dur="500"/>
                                        <p:tgtEl>
                                          <p:spTgt spid="61501"/>
                                        </p:tgtEl>
                                      </p:cBhvr>
                                    </p:animEffect>
                                  </p:childTnLst>
                                  <p:subTnLst>
                                    <p:set>
                                      <p:cBhvr override="childStyle">
                                        <p:cTn dur="1" fill="hold" display="0" masterRel="nextClick" afterEffect="1"/>
                                        <p:tgtEl>
                                          <p:spTgt spid="61501"/>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1496"/>
                                        </p:tgtEl>
                                        <p:attrNameLst>
                                          <p:attrName>style.visibility</p:attrName>
                                        </p:attrNameLst>
                                      </p:cBhvr>
                                      <p:to>
                                        <p:strVal val="visible"/>
                                      </p:to>
                                    </p:set>
                                    <p:anim calcmode="lin" valueType="num">
                                      <p:cBhvr additive="base">
                                        <p:cTn id="30" dur="500" fill="hold"/>
                                        <p:tgtEl>
                                          <p:spTgt spid="61496"/>
                                        </p:tgtEl>
                                        <p:attrNameLst>
                                          <p:attrName>ppt_x</p:attrName>
                                        </p:attrNameLst>
                                      </p:cBhvr>
                                      <p:tavLst>
                                        <p:tav tm="0">
                                          <p:val>
                                            <p:strVal val="0-#ppt_w/2"/>
                                          </p:val>
                                        </p:tav>
                                        <p:tav tm="100000">
                                          <p:val>
                                            <p:strVal val="#ppt_x"/>
                                          </p:val>
                                        </p:tav>
                                      </p:tavLst>
                                    </p:anim>
                                    <p:anim calcmode="lin" valueType="num">
                                      <p:cBhvr additive="base">
                                        <p:cTn id="31" dur="500" fill="hold"/>
                                        <p:tgtEl>
                                          <p:spTgt spid="6149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1497"/>
                                        </p:tgtEl>
                                        <p:attrNameLst>
                                          <p:attrName>style.visibility</p:attrName>
                                        </p:attrNameLst>
                                      </p:cBhvr>
                                      <p:to>
                                        <p:strVal val="visible"/>
                                      </p:to>
                                    </p:set>
                                    <p:anim calcmode="lin" valueType="num">
                                      <p:cBhvr additive="base">
                                        <p:cTn id="36" dur="500" fill="hold"/>
                                        <p:tgtEl>
                                          <p:spTgt spid="61497"/>
                                        </p:tgtEl>
                                        <p:attrNameLst>
                                          <p:attrName>ppt_x</p:attrName>
                                        </p:attrNameLst>
                                      </p:cBhvr>
                                      <p:tavLst>
                                        <p:tav tm="0">
                                          <p:val>
                                            <p:strVal val="#ppt_x"/>
                                          </p:val>
                                        </p:tav>
                                        <p:tav tm="100000">
                                          <p:val>
                                            <p:strVal val="#ppt_x"/>
                                          </p:val>
                                        </p:tav>
                                      </p:tavLst>
                                    </p:anim>
                                    <p:anim calcmode="lin" valueType="num">
                                      <p:cBhvr additive="base">
                                        <p:cTn id="37" dur="500" fill="hold"/>
                                        <p:tgtEl>
                                          <p:spTgt spid="61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96" grpId="0"/>
      <p:bldP spid="61497" grpId="0"/>
      <p:bldP spid="61498" grpId="0" autoUpdateAnimBg="0"/>
      <p:bldP spid="61500" grpId="0" autoUpdateAnimBg="0"/>
      <p:bldP spid="6150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5"/>
          <p:cNvSpPr>
            <a:spLocks noGrp="1" noChangeArrowheads="1"/>
          </p:cNvSpPr>
          <p:nvPr>
            <p:ph type="sldNum" sz="quarter" idx="10"/>
          </p:nvPr>
        </p:nvSpPr>
        <p:spPr>
          <a:noFill/>
        </p:spPr>
        <p:txBody>
          <a:bodyPr/>
          <a:lstStyle/>
          <a:p>
            <a:fld id="{3CA92D14-9550-4BDB-AE75-2D12024CC206}" type="slidenum">
              <a:rPr lang="ko-KR" altLang="en-US" smtClean="0"/>
              <a:pPr/>
              <a:t>12</a:t>
            </a:fld>
            <a:endParaRPr lang="en-US" altLang="ko-KR" smtClean="0"/>
          </a:p>
        </p:txBody>
      </p:sp>
      <p:sp>
        <p:nvSpPr>
          <p:cNvPr id="22531"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32474670-9264-412F-8A87-079CC6C9134B}" type="slidenum">
              <a:rPr lang="ko-KR" altLang="en-US" sz="1600">
                <a:solidFill>
                  <a:schemeClr val="accent2"/>
                </a:solidFill>
                <a:latin typeface="Verdana" pitchFamily="34" charset="0"/>
                <a:ea typeface="Gulim" pitchFamily="34" charset="-127"/>
              </a:rPr>
              <a:pPr algn="r">
                <a:lnSpc>
                  <a:spcPct val="100000"/>
                </a:lnSpc>
              </a:pPr>
              <a:t>12</a:t>
            </a:fld>
            <a:endParaRPr lang="en-US" altLang="ko-KR" sz="1600">
              <a:solidFill>
                <a:schemeClr val="accent2"/>
              </a:solidFill>
              <a:latin typeface="Verdana" pitchFamily="34" charset="0"/>
              <a:ea typeface="Gulim" pitchFamily="34" charset="-127"/>
            </a:endParaRPr>
          </a:p>
        </p:txBody>
      </p:sp>
      <p:sp>
        <p:nvSpPr>
          <p:cNvPr id="62466" name="Rectangle 2"/>
          <p:cNvSpPr>
            <a:spLocks noGrp="1" noChangeArrowheads="1"/>
          </p:cNvSpPr>
          <p:nvPr>
            <p:ph type="title" idx="4294967295"/>
          </p:nvPr>
        </p:nvSpPr>
        <p:spPr>
          <a:xfrm>
            <a:off x="1763713" y="298450"/>
            <a:ext cx="4600575" cy="609600"/>
          </a:xfrm>
        </p:spPr>
        <p:txBody>
          <a:bodyPr/>
          <a:lstStyle/>
          <a:p>
            <a:r>
              <a:rPr lang="en-US" altLang="zh-CN" sz="3200" smtClean="0">
                <a:latin typeface="Arial" charset="0"/>
                <a:ea typeface="黑体" pitchFamily="49" charset="-122"/>
              </a:rPr>
              <a:t>1.2    </a:t>
            </a:r>
            <a:r>
              <a:rPr lang="zh-CN" altLang="en-US" sz="3200" smtClean="0">
                <a:latin typeface="Arial" charset="0"/>
                <a:ea typeface="黑体" pitchFamily="49" charset="-122"/>
              </a:rPr>
              <a:t>数制及其转换</a:t>
            </a:r>
          </a:p>
        </p:txBody>
      </p:sp>
      <p:sp>
        <p:nvSpPr>
          <p:cNvPr id="62467" name="Rectangle 3"/>
          <p:cNvSpPr>
            <a:spLocks noGrp="1" noChangeArrowheads="1"/>
          </p:cNvSpPr>
          <p:nvPr>
            <p:ph type="body" idx="4294967295"/>
          </p:nvPr>
        </p:nvSpPr>
        <p:spPr>
          <a:xfrm>
            <a:off x="2735263" y="2998788"/>
            <a:ext cx="3887787" cy="1366837"/>
          </a:xfrm>
        </p:spPr>
        <p:txBody>
          <a:bodyPr/>
          <a:lstStyle/>
          <a:p>
            <a:pPr marL="722313" indent="-722313">
              <a:buFont typeface="Wingdings" pitchFamily="2" charset="2"/>
              <a:buNone/>
            </a:pPr>
            <a:r>
              <a:rPr lang="en-US" altLang="zh-CN" smtClean="0">
                <a:solidFill>
                  <a:srgbClr val="A50021"/>
                </a:solidFill>
                <a:ea typeface="黑体" pitchFamily="49" charset="-122"/>
              </a:rPr>
              <a:t>1.2.1  </a:t>
            </a:r>
            <a:r>
              <a:rPr lang="zh-CN" altLang="en-US" smtClean="0">
                <a:solidFill>
                  <a:srgbClr val="A50021"/>
                </a:solidFill>
                <a:ea typeface="黑体" pitchFamily="49" charset="-122"/>
              </a:rPr>
              <a:t>数制</a:t>
            </a:r>
          </a:p>
          <a:p>
            <a:pPr marL="722313" indent="-722313">
              <a:buFont typeface="Wingdings" pitchFamily="2" charset="2"/>
              <a:buNone/>
            </a:pPr>
            <a:r>
              <a:rPr lang="en-US" altLang="zh-CN" smtClean="0">
                <a:solidFill>
                  <a:srgbClr val="A50021"/>
                </a:solidFill>
                <a:ea typeface="黑体" pitchFamily="49" charset="-122"/>
              </a:rPr>
              <a:t>1.2.2  </a:t>
            </a:r>
            <a:r>
              <a:rPr lang="zh-CN" altLang="en-US" smtClean="0">
                <a:solidFill>
                  <a:srgbClr val="A50021"/>
                </a:solidFill>
                <a:ea typeface="黑体" pitchFamily="49" charset="-122"/>
              </a:rPr>
              <a:t>数制之间的转换</a:t>
            </a:r>
          </a:p>
          <a:p>
            <a:pPr marL="722313" indent="-722313">
              <a:buFont typeface="Wingdings" pitchFamily="2" charset="2"/>
              <a:buNone/>
            </a:pPr>
            <a:r>
              <a:rPr lang="en-US" altLang="zh-CN" smtClean="0">
                <a:solidFill>
                  <a:srgbClr val="A50021"/>
                </a:solidFill>
                <a:ea typeface="黑体" pitchFamily="49" charset="-122"/>
              </a:rPr>
              <a:t>1.2.3  </a:t>
            </a:r>
            <a:r>
              <a:rPr lang="zh-CN" altLang="en-US" smtClean="0">
                <a:solidFill>
                  <a:srgbClr val="A50021"/>
                </a:solidFill>
                <a:ea typeface="黑体" pitchFamily="49" charset="-122"/>
              </a:rPr>
              <a:t>二进制算术运算</a:t>
            </a:r>
          </a:p>
        </p:txBody>
      </p:sp>
      <p:sp>
        <p:nvSpPr>
          <p:cNvPr id="62468" name="Oval 4"/>
          <p:cNvSpPr>
            <a:spLocks noChangeArrowheads="1"/>
          </p:cNvSpPr>
          <p:nvPr/>
        </p:nvSpPr>
        <p:spPr bwMode="auto">
          <a:xfrm>
            <a:off x="2051050" y="1716088"/>
            <a:ext cx="5400675"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gn="ctr">
              <a:lnSpc>
                <a:spcPct val="100000"/>
              </a:lnSpc>
              <a:defRPr/>
            </a:pPr>
            <a:r>
              <a:rPr lang="zh-CN" altLang="en-US" sz="4400">
                <a:solidFill>
                  <a:srgbClr val="FFCC00"/>
                </a:solidFill>
                <a:effectLst>
                  <a:outerShdw blurRad="38100" dist="38100" dir="2700000" algn="tl">
                    <a:srgbClr val="000000"/>
                  </a:outerShdw>
                </a:effectLst>
                <a:latin typeface="Arial" charset="0"/>
                <a:ea typeface="隶书" pitchFamily="49" charset="-122"/>
              </a:rPr>
              <a:t>内容概要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ppt_x"/>
                                          </p:val>
                                        </p:tav>
                                        <p:tav tm="100000">
                                          <p:val>
                                            <p:strVal val="#ppt_x"/>
                                          </p:val>
                                        </p:tav>
                                      </p:tavLst>
                                    </p:anim>
                                    <p:anim calcmode="lin" valueType="num">
                                      <p:cBhvr additive="base">
                                        <p:cTn id="8" dur="500" fill="hold"/>
                                        <p:tgtEl>
                                          <p:spTgt spid="6246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dissolve">
                                      <p:cBhvr>
                                        <p:cTn id="12" dur="500"/>
                                        <p:tgtEl>
                                          <p:spTgt spid="62468"/>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2467"/>
                                        </p:tgtEl>
                                        <p:attrNameLst>
                                          <p:attrName>style.visibility</p:attrName>
                                        </p:attrNameLst>
                                      </p:cBhvr>
                                      <p:to>
                                        <p:strVal val="visible"/>
                                      </p:to>
                                    </p:set>
                                    <p:anim calcmode="lin" valueType="num">
                                      <p:cBhvr additive="base">
                                        <p:cTn id="16" dur="500" fill="hold"/>
                                        <p:tgtEl>
                                          <p:spTgt spid="62467"/>
                                        </p:tgtEl>
                                        <p:attrNameLst>
                                          <p:attrName>ppt_x</p:attrName>
                                        </p:attrNameLst>
                                      </p:cBhvr>
                                      <p:tavLst>
                                        <p:tav tm="0">
                                          <p:val>
                                            <p:strVal val="#ppt_x"/>
                                          </p:val>
                                        </p:tav>
                                        <p:tav tm="100000">
                                          <p:val>
                                            <p:strVal val="#ppt_x"/>
                                          </p:val>
                                        </p:tav>
                                      </p:tavLst>
                                    </p:anim>
                                    <p:anim calcmode="lin" valueType="num">
                                      <p:cBhvr additive="base">
                                        <p:cTn id="17" dur="500" fill="hold"/>
                                        <p:tgtEl>
                                          <p:spTgt spid="6246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5"/>
          <p:cNvSpPr>
            <a:spLocks noGrp="1" noChangeArrowheads="1"/>
          </p:cNvSpPr>
          <p:nvPr>
            <p:ph type="sldNum" sz="quarter" idx="10"/>
          </p:nvPr>
        </p:nvSpPr>
        <p:spPr>
          <a:noFill/>
        </p:spPr>
        <p:txBody>
          <a:bodyPr/>
          <a:lstStyle/>
          <a:p>
            <a:fld id="{C521C83C-680A-4079-9786-ADE7C57545E7}" type="slidenum">
              <a:rPr lang="ko-KR" altLang="en-US" smtClean="0"/>
              <a:pPr/>
              <a:t>13</a:t>
            </a:fld>
            <a:endParaRPr lang="en-US" altLang="ko-KR" smtClean="0"/>
          </a:p>
        </p:txBody>
      </p:sp>
      <p:sp>
        <p:nvSpPr>
          <p:cNvPr id="23555"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BE2699EC-7020-4D1E-8E23-2F27D64D1C36}" type="slidenum">
              <a:rPr lang="ko-KR" altLang="en-US" sz="1600">
                <a:solidFill>
                  <a:schemeClr val="accent2"/>
                </a:solidFill>
                <a:latin typeface="Verdana" pitchFamily="34" charset="0"/>
                <a:ea typeface="Gulim" pitchFamily="34" charset="-127"/>
              </a:rPr>
              <a:pPr algn="r">
                <a:lnSpc>
                  <a:spcPct val="100000"/>
                </a:lnSpc>
              </a:pPr>
              <a:t>13</a:t>
            </a:fld>
            <a:endParaRPr lang="en-US" altLang="ko-KR" sz="1600">
              <a:solidFill>
                <a:schemeClr val="accent2"/>
              </a:solidFill>
              <a:latin typeface="Verdana" pitchFamily="34" charset="0"/>
              <a:ea typeface="Gulim" pitchFamily="34" charset="-127"/>
            </a:endParaRPr>
          </a:p>
        </p:txBody>
      </p:sp>
      <p:sp>
        <p:nvSpPr>
          <p:cNvPr id="23556"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1.2.1  </a:t>
            </a:r>
            <a:r>
              <a:rPr lang="zh-CN" altLang="en-US" smtClean="0">
                <a:solidFill>
                  <a:srgbClr val="FFCC00"/>
                </a:solidFill>
                <a:latin typeface="Arial" charset="0"/>
                <a:ea typeface="黑体" pitchFamily="49" charset="-122"/>
              </a:rPr>
              <a:t>数制</a:t>
            </a:r>
          </a:p>
        </p:txBody>
      </p:sp>
      <p:sp>
        <p:nvSpPr>
          <p:cNvPr id="63491" name="Rectangle 3"/>
          <p:cNvSpPr>
            <a:spLocks noGrp="1" noChangeArrowheads="1"/>
          </p:cNvSpPr>
          <p:nvPr>
            <p:ph type="body" sz="half" idx="4294967295"/>
          </p:nvPr>
        </p:nvSpPr>
        <p:spPr>
          <a:xfrm>
            <a:off x="914400" y="1484313"/>
            <a:ext cx="7696200" cy="4498975"/>
          </a:xfrm>
        </p:spPr>
        <p:txBody>
          <a:bodyPr/>
          <a:lstStyle/>
          <a:p>
            <a:pPr marL="365125" indent="-365125">
              <a:lnSpc>
                <a:spcPct val="110000"/>
              </a:lnSpc>
            </a:pPr>
            <a:r>
              <a:rPr kumimoji="1" lang="zh-CN" altLang="en-US" sz="2400" smtClean="0"/>
              <a:t>数字信号通常用数码来表示，不同的数码表示数量的不同大小。</a:t>
            </a:r>
          </a:p>
          <a:p>
            <a:pPr marL="365125" indent="-365125"/>
            <a:r>
              <a:rPr kumimoji="1" lang="zh-CN" altLang="en-US" sz="2400" smtClean="0"/>
              <a:t>用数码表示数量大小时，仅用一位数码往往不够用，因此经常需要用进位的方法组成多位数码来记录数的量。</a:t>
            </a:r>
            <a:endParaRPr kumimoji="1" lang="zh-CN" altLang="en-US" sz="2400" b="0" smtClean="0"/>
          </a:p>
          <a:p>
            <a:pPr marL="365125" indent="-365125">
              <a:lnSpc>
                <a:spcPct val="110000"/>
              </a:lnSpc>
            </a:pPr>
            <a:r>
              <a:rPr kumimoji="1" lang="zh-CN" altLang="en-US" sz="2400" smtClean="0"/>
              <a:t>多位数码中每一位的构成方法以及低位和相邻高位之间的关系称为</a:t>
            </a:r>
            <a:r>
              <a:rPr kumimoji="1" lang="zh-CN" altLang="en-US" sz="2400" smtClean="0">
                <a:solidFill>
                  <a:srgbClr val="FF0000"/>
                </a:solidFill>
              </a:rPr>
              <a:t>数制</a:t>
            </a:r>
            <a:r>
              <a:rPr kumimoji="1" lang="zh-CN" altLang="en-US" sz="2400" smtClean="0">
                <a:solidFill>
                  <a:schemeClr val="tx2"/>
                </a:solidFill>
              </a:rPr>
              <a:t>。</a:t>
            </a:r>
          </a:p>
          <a:p>
            <a:pPr marL="365125" indent="-365125" eaLnBrk="1" hangingPunct="1">
              <a:lnSpc>
                <a:spcPct val="110000"/>
              </a:lnSpc>
              <a:spcBef>
                <a:spcPct val="0"/>
              </a:spcBef>
            </a:pPr>
            <a:r>
              <a:rPr kumimoji="1" lang="zh-CN" altLang="en-US" sz="2400" smtClean="0"/>
              <a:t>常用的数制：十进制、二进制、八进制和十六进制。</a:t>
            </a:r>
          </a:p>
          <a:p>
            <a:pPr marL="365125" indent="-365125" eaLnBrk="1" hangingPunct="1">
              <a:lnSpc>
                <a:spcPct val="110000"/>
              </a:lnSpc>
              <a:spcBef>
                <a:spcPct val="0"/>
              </a:spcBef>
            </a:pPr>
            <a:r>
              <a:rPr kumimoji="1" lang="zh-CN" altLang="en-US" sz="2400" smtClean="0"/>
              <a:t>其他数制：十二进制、六十进制、二十四进制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 calcmode="lin" valueType="num">
                                      <p:cBhvr additive="base">
                                        <p:cTn id="25"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 calcmode="lin" valueType="num">
                                      <p:cBhvr additive="base">
                                        <p:cTn id="31"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5"/>
          <p:cNvSpPr>
            <a:spLocks noGrp="1" noChangeArrowheads="1"/>
          </p:cNvSpPr>
          <p:nvPr>
            <p:ph type="sldNum" sz="quarter" idx="10"/>
          </p:nvPr>
        </p:nvSpPr>
        <p:spPr>
          <a:noFill/>
        </p:spPr>
        <p:txBody>
          <a:bodyPr/>
          <a:lstStyle/>
          <a:p>
            <a:fld id="{5E69D1F9-1D60-4B82-8609-346F98C35700}" type="slidenum">
              <a:rPr lang="ko-KR" altLang="en-US" smtClean="0"/>
              <a:pPr/>
              <a:t>14</a:t>
            </a:fld>
            <a:endParaRPr lang="en-US" altLang="ko-KR" smtClean="0"/>
          </a:p>
        </p:txBody>
      </p:sp>
      <p:sp>
        <p:nvSpPr>
          <p:cNvPr id="24579"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FEDBCF86-6B3B-4403-80EF-87AE51099E34}" type="slidenum">
              <a:rPr lang="ko-KR" altLang="en-US" sz="1600">
                <a:solidFill>
                  <a:schemeClr val="accent2"/>
                </a:solidFill>
                <a:latin typeface="Verdana" pitchFamily="34" charset="0"/>
                <a:ea typeface="Gulim" pitchFamily="34" charset="-127"/>
              </a:rPr>
              <a:pPr algn="r">
                <a:lnSpc>
                  <a:spcPct val="100000"/>
                </a:lnSpc>
              </a:pPr>
              <a:t>14</a:t>
            </a:fld>
            <a:endParaRPr lang="en-US" altLang="ko-KR" sz="1600">
              <a:solidFill>
                <a:schemeClr val="accent2"/>
              </a:solidFill>
              <a:latin typeface="Verdana" pitchFamily="34" charset="0"/>
              <a:ea typeface="Gulim" pitchFamily="34" charset="-127"/>
            </a:endParaRPr>
          </a:p>
        </p:txBody>
      </p:sp>
      <p:sp>
        <p:nvSpPr>
          <p:cNvPr id="24580"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数制中的基本概念</a:t>
            </a:r>
          </a:p>
        </p:txBody>
      </p:sp>
      <p:sp>
        <p:nvSpPr>
          <p:cNvPr id="165891" name="Rectangle 3"/>
          <p:cNvSpPr>
            <a:spLocks noGrp="1" noChangeArrowheads="1"/>
          </p:cNvSpPr>
          <p:nvPr>
            <p:ph type="body" idx="4294967295"/>
          </p:nvPr>
        </p:nvSpPr>
        <p:spPr>
          <a:xfrm>
            <a:off x="323850" y="1376363"/>
            <a:ext cx="8820150" cy="4933950"/>
          </a:xfrm>
        </p:spPr>
        <p:txBody>
          <a:bodyPr/>
          <a:lstStyle/>
          <a:p>
            <a:r>
              <a:rPr lang="zh-CN" altLang="en-US" sz="2400" smtClean="0">
                <a:solidFill>
                  <a:srgbClr val="FF0000"/>
                </a:solidFill>
              </a:rPr>
              <a:t>数码</a:t>
            </a:r>
            <a:r>
              <a:rPr lang="zh-CN" altLang="en-US" sz="2400" smtClean="0"/>
              <a:t>：数制中表示基本数值大小的不同数字符号</a:t>
            </a:r>
            <a:endParaRPr lang="en-US" altLang="zh-CN" sz="2400" smtClean="0"/>
          </a:p>
          <a:p>
            <a:pPr>
              <a:buFont typeface="Wingdings" pitchFamily="2" charset="2"/>
              <a:buNone/>
            </a:pPr>
            <a:r>
              <a:rPr lang="zh-CN" altLang="en-US" sz="2200" smtClean="0"/>
              <a:t>    例如，十进制有</a:t>
            </a:r>
            <a:r>
              <a:rPr lang="en-US" altLang="zh-CN" sz="2200" smtClean="0"/>
              <a:t>10</a:t>
            </a:r>
            <a:r>
              <a:rPr lang="zh-CN" altLang="en-US" sz="2200" smtClean="0"/>
              <a:t>个数码：</a:t>
            </a:r>
            <a:r>
              <a:rPr lang="en-US" altLang="zh-CN" sz="2200" smtClean="0"/>
              <a:t>0</a:t>
            </a:r>
            <a:r>
              <a:rPr lang="zh-CN" altLang="en-US" sz="2200" smtClean="0"/>
              <a:t>、</a:t>
            </a:r>
            <a:r>
              <a:rPr lang="en-US" altLang="zh-CN" sz="2200" smtClean="0"/>
              <a:t>1</a:t>
            </a:r>
            <a:r>
              <a:rPr lang="zh-CN" altLang="en-US" sz="2200" smtClean="0"/>
              <a:t>、</a:t>
            </a:r>
            <a:r>
              <a:rPr lang="en-US" altLang="zh-CN" sz="2200" smtClean="0"/>
              <a:t>2</a:t>
            </a:r>
            <a:r>
              <a:rPr lang="zh-CN" altLang="en-US" sz="2200" smtClean="0"/>
              <a:t>、</a:t>
            </a:r>
            <a:r>
              <a:rPr lang="en-US" altLang="zh-CN" sz="2200" smtClean="0"/>
              <a:t>3</a:t>
            </a:r>
            <a:r>
              <a:rPr lang="zh-CN" altLang="en-US" sz="2200" smtClean="0"/>
              <a:t>、</a:t>
            </a:r>
            <a:r>
              <a:rPr lang="en-US" altLang="zh-CN" sz="2200" smtClean="0"/>
              <a:t>4</a:t>
            </a:r>
            <a:r>
              <a:rPr lang="zh-CN" altLang="en-US" sz="2200" smtClean="0"/>
              <a:t>、</a:t>
            </a:r>
            <a:r>
              <a:rPr lang="en-US" altLang="zh-CN" sz="2200" smtClean="0"/>
              <a:t>5</a:t>
            </a:r>
            <a:r>
              <a:rPr lang="zh-CN" altLang="en-US" sz="2200" smtClean="0"/>
              <a:t>、</a:t>
            </a:r>
            <a:r>
              <a:rPr lang="en-US" altLang="zh-CN" sz="2200" smtClean="0"/>
              <a:t>6</a:t>
            </a:r>
            <a:r>
              <a:rPr lang="zh-CN" altLang="en-US" sz="2200" smtClean="0"/>
              <a:t>、</a:t>
            </a:r>
            <a:r>
              <a:rPr lang="en-US" altLang="zh-CN" sz="2200" smtClean="0"/>
              <a:t>7</a:t>
            </a:r>
            <a:r>
              <a:rPr lang="zh-CN" altLang="en-US" sz="2200" smtClean="0"/>
              <a:t>、</a:t>
            </a:r>
            <a:r>
              <a:rPr lang="en-US" altLang="zh-CN" sz="2200" smtClean="0"/>
              <a:t>8</a:t>
            </a:r>
            <a:r>
              <a:rPr lang="zh-CN" altLang="en-US" sz="2200" smtClean="0"/>
              <a:t>、</a:t>
            </a:r>
            <a:r>
              <a:rPr lang="en-US" altLang="zh-CN" sz="2200" smtClean="0"/>
              <a:t>9</a:t>
            </a:r>
            <a:r>
              <a:rPr lang="zh-CN" altLang="en-US" sz="2200" smtClean="0"/>
              <a:t>。</a:t>
            </a:r>
            <a:endParaRPr lang="en-US" altLang="zh-CN" sz="2200" smtClean="0"/>
          </a:p>
          <a:p>
            <a:r>
              <a:rPr lang="zh-CN" altLang="en-US" sz="2400" smtClean="0">
                <a:solidFill>
                  <a:srgbClr val="FF0000"/>
                </a:solidFill>
              </a:rPr>
              <a:t>基数</a:t>
            </a:r>
            <a:r>
              <a:rPr lang="zh-CN" altLang="en-US" sz="2400" smtClean="0"/>
              <a:t>：数制所使用数码的个数</a:t>
            </a:r>
            <a:endParaRPr lang="en-US" altLang="zh-CN" sz="2400" smtClean="0"/>
          </a:p>
          <a:p>
            <a:pPr>
              <a:buFont typeface="Wingdings" pitchFamily="2" charset="2"/>
              <a:buNone/>
            </a:pPr>
            <a:r>
              <a:rPr lang="en-US" altLang="zh-CN" sz="2400" smtClean="0"/>
              <a:t>    </a:t>
            </a:r>
            <a:r>
              <a:rPr lang="zh-CN" altLang="en-US" sz="2200" smtClean="0"/>
              <a:t>例如，二进制的基数为</a:t>
            </a:r>
            <a:r>
              <a:rPr lang="en-US" altLang="zh-CN" sz="2200" smtClean="0"/>
              <a:t>2</a:t>
            </a:r>
            <a:r>
              <a:rPr lang="zh-CN" altLang="en-US" sz="2200" smtClean="0"/>
              <a:t>；十进制的基数为</a:t>
            </a:r>
            <a:r>
              <a:rPr lang="en-US" altLang="zh-CN" sz="2200" smtClean="0"/>
              <a:t>10</a:t>
            </a:r>
            <a:r>
              <a:rPr lang="zh-CN" altLang="en-US" sz="2200" smtClean="0"/>
              <a:t>。</a:t>
            </a:r>
            <a:r>
              <a:rPr lang="en-US" altLang="zh-CN" sz="2200" smtClean="0">
                <a:solidFill>
                  <a:srgbClr val="CC6600"/>
                </a:solidFill>
              </a:rPr>
              <a:t>N</a:t>
            </a:r>
            <a:r>
              <a:rPr lang="zh-CN" altLang="en-US" sz="2200" smtClean="0">
                <a:solidFill>
                  <a:srgbClr val="CC6600"/>
                </a:solidFill>
              </a:rPr>
              <a:t>进制的基数为</a:t>
            </a:r>
            <a:r>
              <a:rPr lang="en-US" altLang="zh-CN" sz="2200" smtClean="0">
                <a:solidFill>
                  <a:srgbClr val="CC6600"/>
                </a:solidFill>
              </a:rPr>
              <a:t>N</a:t>
            </a:r>
            <a:r>
              <a:rPr lang="zh-CN" altLang="en-US" sz="2200" smtClean="0"/>
              <a:t>。 </a:t>
            </a:r>
            <a:endParaRPr lang="en-US" altLang="zh-CN" sz="2200" smtClean="0"/>
          </a:p>
          <a:p>
            <a:r>
              <a:rPr lang="en-US" altLang="zh-CN" sz="2400" smtClean="0"/>
              <a:t> </a:t>
            </a:r>
            <a:r>
              <a:rPr lang="zh-CN" altLang="en-US" sz="2400" smtClean="0">
                <a:solidFill>
                  <a:srgbClr val="FF0000"/>
                </a:solidFill>
              </a:rPr>
              <a:t>位权</a:t>
            </a:r>
            <a:r>
              <a:rPr lang="zh-CN" altLang="en-US" sz="2400" smtClean="0"/>
              <a:t>（</a:t>
            </a:r>
            <a:r>
              <a:rPr lang="zh-CN" altLang="en-US" sz="2400" smtClean="0">
                <a:solidFill>
                  <a:srgbClr val="FF0000"/>
                </a:solidFill>
              </a:rPr>
              <a:t>权值</a:t>
            </a:r>
            <a:r>
              <a:rPr lang="zh-CN" altLang="en-US" sz="2400" smtClean="0"/>
              <a:t>）：数制中某一位上的</a:t>
            </a:r>
            <a:r>
              <a:rPr lang="en-US" altLang="zh-CN" sz="2400" smtClean="0"/>
              <a:t>1</a:t>
            </a:r>
            <a:r>
              <a:rPr lang="zh-CN" altLang="en-US" sz="2400" smtClean="0"/>
              <a:t>所表示数值的大小（数码所处位置的价值）。若某数制的基数为</a:t>
            </a:r>
            <a:r>
              <a:rPr lang="en-US" altLang="zh-CN" sz="2400" smtClean="0"/>
              <a:t>N</a:t>
            </a:r>
            <a:r>
              <a:rPr lang="zh-CN" altLang="en-US" sz="2400" smtClean="0"/>
              <a:t>，则第</a:t>
            </a:r>
            <a:r>
              <a:rPr lang="en-US" altLang="zh-CN" sz="2400" smtClean="0"/>
              <a:t>i</a:t>
            </a:r>
            <a:r>
              <a:rPr lang="zh-CN" altLang="en-US" sz="2400" smtClean="0"/>
              <a:t>位的位权为基数的</a:t>
            </a:r>
            <a:r>
              <a:rPr lang="en-US" altLang="zh-CN" sz="2400" smtClean="0"/>
              <a:t>i</a:t>
            </a:r>
            <a:r>
              <a:rPr lang="zh-CN" altLang="en-US" sz="2400" smtClean="0"/>
              <a:t>次方（</a:t>
            </a:r>
            <a:r>
              <a:rPr lang="en-US" altLang="zh-CN" sz="2400" smtClean="0"/>
              <a:t>N</a:t>
            </a:r>
            <a:r>
              <a:rPr lang="en-US" altLang="zh-CN" sz="2400" baseline="30000" smtClean="0"/>
              <a:t>i</a:t>
            </a:r>
            <a:r>
              <a:rPr lang="zh-CN" altLang="en-US" sz="2400" smtClean="0"/>
              <a:t>）</a:t>
            </a:r>
            <a:endParaRPr lang="en-US" altLang="zh-CN" sz="2400" smtClean="0"/>
          </a:p>
          <a:p>
            <a:pPr>
              <a:buFont typeface="Wingdings" pitchFamily="2" charset="2"/>
              <a:buNone/>
            </a:pPr>
            <a:r>
              <a:rPr lang="en-US" altLang="zh-CN" sz="2400" smtClean="0"/>
              <a:t>    </a:t>
            </a:r>
            <a:r>
              <a:rPr lang="zh-CN" altLang="en-US" sz="2200" smtClean="0"/>
              <a:t>例如，十进制数“</a:t>
            </a:r>
            <a:r>
              <a:rPr lang="en-US" altLang="zh-CN" sz="2200" smtClean="0"/>
              <a:t>795</a:t>
            </a:r>
            <a:r>
              <a:rPr lang="zh-CN" altLang="en-US" sz="2200" smtClean="0"/>
              <a:t>”，其个位数</a:t>
            </a:r>
            <a:r>
              <a:rPr lang="en-US" altLang="zh-CN" sz="2200" smtClean="0"/>
              <a:t>5</a:t>
            </a:r>
            <a:r>
              <a:rPr lang="zh-CN" altLang="en-US" sz="2200" smtClean="0"/>
              <a:t>的位权是</a:t>
            </a:r>
            <a:r>
              <a:rPr lang="en-US" altLang="zh-CN" sz="2200" smtClean="0"/>
              <a:t>10</a:t>
            </a:r>
            <a:r>
              <a:rPr lang="en-US" altLang="zh-CN" sz="2200" baseline="30000" smtClean="0"/>
              <a:t>0</a:t>
            </a:r>
            <a:r>
              <a:rPr lang="zh-CN" altLang="en-US" sz="2200" smtClean="0"/>
              <a:t>，十位数</a:t>
            </a:r>
            <a:r>
              <a:rPr lang="en-US" altLang="zh-CN" sz="2200" smtClean="0"/>
              <a:t>9</a:t>
            </a:r>
            <a:r>
              <a:rPr lang="zh-CN" altLang="en-US" sz="2200" smtClean="0"/>
              <a:t>的位权是</a:t>
            </a:r>
            <a:r>
              <a:rPr lang="en-US" altLang="zh-CN" sz="2200" smtClean="0"/>
              <a:t>10</a:t>
            </a:r>
            <a:r>
              <a:rPr lang="en-US" altLang="zh-CN" sz="2200" baseline="30000" smtClean="0"/>
              <a:t>1</a:t>
            </a:r>
            <a:r>
              <a:rPr lang="zh-CN" altLang="en-US" sz="2200" smtClean="0"/>
              <a:t>，百位数</a:t>
            </a:r>
            <a:r>
              <a:rPr lang="en-US" altLang="zh-CN" sz="2200" smtClean="0"/>
              <a:t>7</a:t>
            </a:r>
            <a:r>
              <a:rPr lang="zh-CN" altLang="en-US" sz="2200" smtClean="0"/>
              <a:t>的位权是</a:t>
            </a:r>
            <a:r>
              <a:rPr lang="en-US" altLang="zh-CN" sz="2200" smtClean="0"/>
              <a:t>10</a:t>
            </a:r>
            <a:r>
              <a:rPr lang="en-US" altLang="zh-CN" sz="2200" baseline="30000" smtClean="0"/>
              <a:t>2</a:t>
            </a:r>
            <a:r>
              <a:rPr lang="zh-CN" altLang="en-US" sz="2200" smtClean="0"/>
              <a:t>。</a:t>
            </a:r>
          </a:p>
          <a:p>
            <a:r>
              <a:rPr lang="zh-CN" altLang="en-US" sz="2400" smtClean="0">
                <a:solidFill>
                  <a:srgbClr val="FF0000"/>
                </a:solidFill>
              </a:rPr>
              <a:t>数制</a:t>
            </a:r>
            <a:r>
              <a:rPr lang="zh-CN" altLang="en-US" sz="2400" smtClean="0"/>
              <a:t>：计数的规则。在人们使用最多的进位计数制中，表示数的符号在不同的位置上时所代表的数的值是不同的。</a:t>
            </a:r>
            <a:endParaRPr kumimoji="1" lang="zh-CN" altLang="en-US" sz="22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0-#ppt_w/2"/>
                                          </p:val>
                                        </p:tav>
                                        <p:tav tm="100000">
                                          <p:val>
                                            <p:strVal val="#ppt_x"/>
                                          </p:val>
                                        </p:tav>
                                      </p:tavLst>
                                    </p:anim>
                                    <p:anim calcmode="lin" valueType="num">
                                      <p:cBhvr additive="base">
                                        <p:cTn id="8"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5"/>
          <p:cNvSpPr>
            <a:spLocks noGrp="1" noChangeArrowheads="1"/>
          </p:cNvSpPr>
          <p:nvPr>
            <p:ph type="sldNum" sz="quarter" idx="10"/>
          </p:nvPr>
        </p:nvSpPr>
        <p:spPr>
          <a:noFill/>
        </p:spPr>
        <p:txBody>
          <a:bodyPr/>
          <a:lstStyle/>
          <a:p>
            <a:fld id="{72A52C64-086A-4BB6-83F7-0A8D407E9E6E}" type="slidenum">
              <a:rPr lang="ko-KR" altLang="en-US" smtClean="0"/>
              <a:pPr/>
              <a:t>15</a:t>
            </a:fld>
            <a:endParaRPr lang="en-US" altLang="ko-KR" smtClean="0"/>
          </a:p>
        </p:txBody>
      </p:sp>
      <p:sp>
        <p:nvSpPr>
          <p:cNvPr id="25603"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62B4FA67-D9DE-49CD-91DF-5F98866722D6}" type="slidenum">
              <a:rPr lang="ko-KR" altLang="en-US" sz="1600">
                <a:solidFill>
                  <a:schemeClr val="accent2"/>
                </a:solidFill>
                <a:latin typeface="Verdana" pitchFamily="34" charset="0"/>
                <a:ea typeface="Gulim" pitchFamily="34" charset="-127"/>
              </a:rPr>
              <a:pPr algn="r">
                <a:lnSpc>
                  <a:spcPct val="100000"/>
                </a:lnSpc>
              </a:pPr>
              <a:t>15</a:t>
            </a:fld>
            <a:endParaRPr lang="en-US" altLang="ko-KR" sz="1600">
              <a:solidFill>
                <a:schemeClr val="accent2"/>
              </a:solidFill>
              <a:latin typeface="Verdana" pitchFamily="34" charset="0"/>
              <a:ea typeface="Gulim" pitchFamily="34" charset="-127"/>
            </a:endParaRPr>
          </a:p>
        </p:txBody>
      </p:sp>
      <p:sp>
        <p:nvSpPr>
          <p:cNvPr id="25604"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位权的概念</a:t>
            </a:r>
          </a:p>
        </p:txBody>
      </p:sp>
      <p:sp>
        <p:nvSpPr>
          <p:cNvPr id="25605" name="Rectangle 3"/>
          <p:cNvSpPr>
            <a:spLocks noGrp="1" noChangeArrowheads="1"/>
          </p:cNvSpPr>
          <p:nvPr>
            <p:ph type="body" idx="4294967295"/>
          </p:nvPr>
        </p:nvSpPr>
        <p:spPr>
          <a:xfrm>
            <a:off x="468313" y="1339850"/>
            <a:ext cx="8142287" cy="1333500"/>
          </a:xfrm>
        </p:spPr>
        <p:txBody>
          <a:bodyPr/>
          <a:lstStyle/>
          <a:p>
            <a:pPr>
              <a:lnSpc>
                <a:spcPct val="110000"/>
              </a:lnSpc>
              <a:spcBef>
                <a:spcPct val="0"/>
              </a:spcBef>
            </a:pPr>
            <a:r>
              <a:rPr kumimoji="1" lang="zh-CN" altLang="en-US" sz="2200" smtClean="0"/>
              <a:t>位权（权值）用来代表某一位在数值中所处位置的值。用</a:t>
            </a:r>
            <a:r>
              <a:rPr lang="en-US" altLang="zh-CN" sz="2000" smtClean="0"/>
              <a:t>N</a:t>
            </a:r>
            <a:r>
              <a:rPr lang="en-US" altLang="zh-CN" sz="2000" baseline="30000" smtClean="0"/>
              <a:t>i</a:t>
            </a:r>
            <a:r>
              <a:rPr kumimoji="1" lang="zh-CN" altLang="en-US" sz="2200" smtClean="0"/>
              <a:t>表示，</a:t>
            </a:r>
            <a:r>
              <a:rPr kumimoji="1" lang="en-US" altLang="zh-CN" sz="2200" smtClean="0"/>
              <a:t>N</a:t>
            </a:r>
            <a:r>
              <a:rPr kumimoji="1" lang="zh-CN" altLang="en-US" sz="2200" smtClean="0"/>
              <a:t>为基数，</a:t>
            </a:r>
            <a:r>
              <a:rPr kumimoji="1" lang="en-US" altLang="zh-CN" sz="2200" smtClean="0"/>
              <a:t>i</a:t>
            </a:r>
            <a:r>
              <a:rPr kumimoji="1" lang="zh-CN" altLang="en-US" sz="2200" smtClean="0"/>
              <a:t>代表某一位所在位置。整数最低位</a:t>
            </a:r>
            <a:r>
              <a:rPr kumimoji="1" lang="en-US" altLang="zh-CN" sz="2200" smtClean="0">
                <a:solidFill>
                  <a:srgbClr val="CC0066"/>
                </a:solidFill>
              </a:rPr>
              <a:t>i=0</a:t>
            </a:r>
            <a:r>
              <a:rPr kumimoji="1" lang="zh-CN" altLang="en-US" sz="2200" smtClean="0"/>
              <a:t>，</a:t>
            </a:r>
            <a:r>
              <a:rPr kumimoji="1" lang="en-US" altLang="zh-CN" sz="2200" smtClean="0"/>
              <a:t>i</a:t>
            </a:r>
            <a:r>
              <a:rPr kumimoji="1" lang="zh-CN" altLang="en-US" sz="2200" smtClean="0"/>
              <a:t>从右向左，依次加</a:t>
            </a:r>
            <a:r>
              <a:rPr kumimoji="1" lang="en-US" altLang="zh-CN" sz="2200" smtClean="0"/>
              <a:t>1</a:t>
            </a:r>
            <a:r>
              <a:rPr kumimoji="1" lang="zh-CN" altLang="en-US" sz="2200" smtClean="0"/>
              <a:t>；小数点后第</a:t>
            </a:r>
            <a:r>
              <a:rPr kumimoji="1" lang="en-US" altLang="zh-CN" sz="2200" smtClean="0"/>
              <a:t>1</a:t>
            </a:r>
            <a:r>
              <a:rPr kumimoji="1" lang="zh-CN" altLang="en-US" sz="2200" smtClean="0"/>
              <a:t>位</a:t>
            </a:r>
            <a:r>
              <a:rPr kumimoji="1" lang="en-US" altLang="zh-CN" sz="2200" smtClean="0">
                <a:solidFill>
                  <a:srgbClr val="CC0066"/>
                </a:solidFill>
              </a:rPr>
              <a:t>i=-1</a:t>
            </a:r>
            <a:r>
              <a:rPr kumimoji="1" lang="zh-CN" altLang="en-US" sz="2200" smtClean="0"/>
              <a:t>，</a:t>
            </a:r>
            <a:r>
              <a:rPr kumimoji="1" lang="en-US" altLang="zh-CN" sz="2200" smtClean="0"/>
              <a:t>i</a:t>
            </a:r>
            <a:r>
              <a:rPr kumimoji="1" lang="zh-CN" altLang="en-US" sz="2200" smtClean="0"/>
              <a:t>从左向右，依次减</a:t>
            </a:r>
            <a:r>
              <a:rPr kumimoji="1" lang="en-US" altLang="zh-CN" sz="2200" smtClean="0"/>
              <a:t>1</a:t>
            </a:r>
            <a:r>
              <a:rPr kumimoji="1" lang="zh-CN" altLang="en-US" sz="2200" smtClean="0"/>
              <a:t>。</a:t>
            </a:r>
            <a:endParaRPr kumimoji="1" lang="zh-CN" altLang="en-US" sz="2000" smtClean="0"/>
          </a:p>
        </p:txBody>
      </p:sp>
      <p:sp>
        <p:nvSpPr>
          <p:cNvPr id="7" name="Rectangle 3"/>
          <p:cNvSpPr txBox="1">
            <a:spLocks noChangeArrowheads="1"/>
          </p:cNvSpPr>
          <p:nvPr/>
        </p:nvSpPr>
        <p:spPr bwMode="auto">
          <a:xfrm>
            <a:off x="620713" y="2420938"/>
            <a:ext cx="2259012" cy="828675"/>
          </a:xfrm>
          <a:prstGeom prst="rect">
            <a:avLst/>
          </a:prstGeom>
          <a:noFill/>
          <a:ln w="9525">
            <a:noFill/>
            <a:miter lim="800000"/>
            <a:headEnd/>
            <a:tailEnd/>
          </a:ln>
        </p:spPr>
        <p:txBody>
          <a:bodyPr/>
          <a:lstStyle/>
          <a:p>
            <a:pPr marL="342900" indent="-342900" algn="l" eaLnBrk="0" hangingPunct="0">
              <a:lnSpc>
                <a:spcPct val="110000"/>
              </a:lnSpc>
              <a:buClr>
                <a:schemeClr val="bg2"/>
              </a:buClr>
              <a:buFont typeface="Wingdings" pitchFamily="2" charset="2"/>
              <a:buNone/>
              <a:defRPr/>
            </a:pPr>
            <a:r>
              <a:rPr kumimoji="1" lang="zh-CN" altLang="en-US" sz="2200" kern="0" dirty="0">
                <a:solidFill>
                  <a:schemeClr val="tx1"/>
                </a:solidFill>
                <a:latin typeface="Arial" charset="0"/>
              </a:rPr>
              <a:t>  </a:t>
            </a:r>
          </a:p>
          <a:p>
            <a:pPr marL="361950" lvl="1" indent="-361950" algn="l" eaLnBrk="0" hangingPunct="0">
              <a:lnSpc>
                <a:spcPct val="110000"/>
              </a:lnSpc>
              <a:buClr>
                <a:srgbClr val="006666"/>
              </a:buClr>
              <a:buSzPct val="110000"/>
              <a:buFont typeface="Wingdings" pitchFamily="2" charset="2"/>
              <a:buChar char="w"/>
              <a:defRPr/>
            </a:pPr>
            <a:r>
              <a:rPr kumimoji="1" lang="zh-CN" altLang="en-US" sz="2000" kern="0" dirty="0">
                <a:solidFill>
                  <a:schemeClr val="tx1"/>
                </a:solidFill>
                <a:latin typeface="Arial" charset="0"/>
              </a:rPr>
              <a:t>十进制数</a:t>
            </a:r>
          </a:p>
        </p:txBody>
      </p:sp>
      <p:graphicFrame>
        <p:nvGraphicFramePr>
          <p:cNvPr id="9" name="表格 8"/>
          <p:cNvGraphicFramePr>
            <a:graphicFrameLocks noGrp="1"/>
          </p:cNvGraphicFramePr>
          <p:nvPr/>
        </p:nvGraphicFramePr>
        <p:xfrm>
          <a:off x="2514600" y="2781300"/>
          <a:ext cx="5586413" cy="457200"/>
        </p:xfrm>
        <a:graphic>
          <a:graphicData uri="http://schemas.openxmlformats.org/drawingml/2006/table">
            <a:tbl>
              <a:tblPr firstRow="1" bandRow="1">
                <a:tableStyleId>{5C22544A-7EE6-4342-B048-85BDC9FD1C3A}</a:tableStyleId>
              </a:tblPr>
              <a:tblGrid>
                <a:gridCol w="1396603"/>
                <a:gridCol w="1396603"/>
                <a:gridCol w="1396603"/>
                <a:gridCol w="1396603"/>
              </a:tblGrid>
              <a:tr h="370840">
                <a:tc>
                  <a:txBody>
                    <a:bodyPr/>
                    <a:lstStyle/>
                    <a:p>
                      <a:pPr algn="ctr"/>
                      <a:r>
                        <a:rPr lang="en-US" altLang="zh-CN" sz="2400" dirty="0" smtClean="0">
                          <a:solidFill>
                            <a:srgbClr val="CC0066"/>
                          </a:solidFill>
                          <a:latin typeface="Arial" pitchFamily="34" charset="0"/>
                          <a:cs typeface="Arial" pitchFamily="34" charset="0"/>
                        </a:rPr>
                        <a:t>7</a:t>
                      </a:r>
                      <a:endParaRPr lang="zh-CN" altLang="en-US" sz="2400" dirty="0">
                        <a:solidFill>
                          <a:srgbClr val="CC0066"/>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CC0066"/>
                          </a:solidFill>
                          <a:latin typeface="Arial" pitchFamily="34" charset="0"/>
                          <a:ea typeface="+mn-ea"/>
                          <a:cs typeface="Arial" pitchFamily="34" charset="0"/>
                        </a:rPr>
                        <a:t>2</a:t>
                      </a:r>
                      <a:endParaRPr lang="zh-CN" altLang="en-US" sz="2400" b="1" kern="1200" dirty="0" smtClean="0">
                        <a:solidFill>
                          <a:srgbClr val="CC0066"/>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CC0066"/>
                          </a:solidFill>
                          <a:latin typeface="Arial" pitchFamily="34" charset="0"/>
                          <a:ea typeface="+mn-ea"/>
                          <a:cs typeface="Arial" pitchFamily="34" charset="0"/>
                        </a:rPr>
                        <a:t>5.</a:t>
                      </a:r>
                      <a:endParaRPr lang="zh-CN" altLang="en-US" sz="2400" b="1" kern="1200" dirty="0" smtClean="0">
                        <a:solidFill>
                          <a:srgbClr val="CC0066"/>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CC0066"/>
                          </a:solidFill>
                          <a:latin typeface="Arial" pitchFamily="34" charset="0"/>
                          <a:ea typeface="+mn-ea"/>
                          <a:cs typeface="Arial" pitchFamily="34" charset="0"/>
                        </a:rPr>
                        <a:t>6</a:t>
                      </a:r>
                      <a:endParaRPr lang="zh-CN" altLang="en-US" sz="2400" b="1" kern="1200" dirty="0" smtClean="0">
                        <a:solidFill>
                          <a:srgbClr val="CC0066"/>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ectangle 3"/>
          <p:cNvSpPr txBox="1">
            <a:spLocks noChangeArrowheads="1"/>
          </p:cNvSpPr>
          <p:nvPr/>
        </p:nvSpPr>
        <p:spPr bwMode="auto">
          <a:xfrm>
            <a:off x="655638" y="3176588"/>
            <a:ext cx="2259012" cy="828675"/>
          </a:xfrm>
          <a:prstGeom prst="rect">
            <a:avLst/>
          </a:prstGeom>
          <a:noFill/>
          <a:ln w="9525">
            <a:noFill/>
            <a:miter lim="800000"/>
            <a:headEnd/>
            <a:tailEnd/>
          </a:ln>
        </p:spPr>
        <p:txBody>
          <a:bodyPr/>
          <a:lstStyle/>
          <a:p>
            <a:pPr marL="342900" indent="-342900" algn="l" eaLnBrk="0" hangingPunct="0">
              <a:lnSpc>
                <a:spcPct val="110000"/>
              </a:lnSpc>
              <a:buClr>
                <a:schemeClr val="bg2"/>
              </a:buClr>
              <a:buFont typeface="Wingdings" pitchFamily="2" charset="2"/>
              <a:buNone/>
              <a:defRPr/>
            </a:pPr>
            <a:r>
              <a:rPr kumimoji="1" lang="zh-CN" altLang="en-US" sz="2200" kern="0" dirty="0">
                <a:solidFill>
                  <a:schemeClr val="tx1"/>
                </a:solidFill>
                <a:latin typeface="Arial" charset="0"/>
              </a:rPr>
              <a:t>  </a:t>
            </a:r>
          </a:p>
          <a:p>
            <a:pPr marL="361950" lvl="1" indent="-361950" algn="l" eaLnBrk="0" hangingPunct="0">
              <a:lnSpc>
                <a:spcPct val="110000"/>
              </a:lnSpc>
              <a:buClr>
                <a:srgbClr val="006666"/>
              </a:buClr>
              <a:buSzPct val="110000"/>
              <a:buFont typeface="Wingdings" pitchFamily="2" charset="2"/>
              <a:buChar char="w"/>
              <a:defRPr/>
            </a:pPr>
            <a:r>
              <a:rPr kumimoji="1" lang="zh-CN" altLang="en-US" sz="2000" kern="0" dirty="0">
                <a:solidFill>
                  <a:schemeClr val="tx1"/>
                </a:solidFill>
                <a:latin typeface="Arial" charset="0"/>
              </a:rPr>
              <a:t>各位权值</a:t>
            </a:r>
          </a:p>
        </p:txBody>
      </p:sp>
      <p:graphicFrame>
        <p:nvGraphicFramePr>
          <p:cNvPr id="11" name="表格 10"/>
          <p:cNvGraphicFramePr>
            <a:graphicFrameLocks noGrp="1"/>
          </p:cNvGraphicFramePr>
          <p:nvPr/>
        </p:nvGraphicFramePr>
        <p:xfrm>
          <a:off x="2549525" y="3536950"/>
          <a:ext cx="5586413" cy="396875"/>
        </p:xfrm>
        <a:graphic>
          <a:graphicData uri="http://schemas.openxmlformats.org/drawingml/2006/table">
            <a:tbl>
              <a:tblPr firstRow="1" bandRow="1">
                <a:tableStyleId>{5C22544A-7EE6-4342-B048-85BDC9FD1C3A}</a:tableStyleId>
              </a:tblPr>
              <a:tblGrid>
                <a:gridCol w="1396603"/>
                <a:gridCol w="1396603"/>
                <a:gridCol w="1396603"/>
                <a:gridCol w="1396603"/>
              </a:tblGrid>
              <a:tr h="370840">
                <a:tc>
                  <a:txBody>
                    <a:bodyPr/>
                    <a:lstStyle/>
                    <a:p>
                      <a:pPr algn="ctr"/>
                      <a:r>
                        <a:rPr lang="en-US" altLang="zh-CN" sz="2000" dirty="0" smtClean="0">
                          <a:solidFill>
                            <a:srgbClr val="CC6600"/>
                          </a:solidFill>
                          <a:latin typeface="Arial" pitchFamily="34" charset="0"/>
                          <a:cs typeface="Arial" pitchFamily="34" charset="0"/>
                        </a:rPr>
                        <a:t>10</a:t>
                      </a:r>
                      <a:r>
                        <a:rPr lang="en-US" altLang="zh-CN" sz="2000" baseline="30000" dirty="0" smtClean="0">
                          <a:solidFill>
                            <a:srgbClr val="FF0000"/>
                          </a:solidFill>
                          <a:latin typeface="Arial" pitchFamily="34" charset="0"/>
                          <a:cs typeface="Arial" pitchFamily="34" charset="0"/>
                        </a:rPr>
                        <a:t>2</a:t>
                      </a:r>
                      <a:endParaRPr lang="zh-CN" altLang="en-US" sz="2000" baseline="30000" dirty="0">
                        <a:solidFill>
                          <a:srgbClr val="FF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CC6600"/>
                          </a:solidFill>
                          <a:latin typeface="Arial" pitchFamily="34" charset="0"/>
                          <a:cs typeface="Arial" pitchFamily="34" charset="0"/>
                        </a:rPr>
                        <a:t>10</a:t>
                      </a:r>
                      <a:r>
                        <a:rPr lang="en-US" altLang="zh-CN" sz="2000" b="1" kern="1200" baseline="30000" dirty="0" smtClean="0">
                          <a:solidFill>
                            <a:srgbClr val="FF0000"/>
                          </a:solidFill>
                          <a:latin typeface="Arial" pitchFamily="34" charset="0"/>
                          <a:ea typeface="+mn-ea"/>
                          <a:cs typeface="Arial" pitchFamily="34" charset="0"/>
                        </a:rPr>
                        <a:t>1</a:t>
                      </a:r>
                      <a:endParaRPr lang="zh-CN" altLang="en-US" sz="2000" b="1" kern="1200" baseline="30000" dirty="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CC6600"/>
                          </a:solidFill>
                          <a:latin typeface="Arial" pitchFamily="34" charset="0"/>
                          <a:cs typeface="Arial" pitchFamily="34" charset="0"/>
                        </a:rPr>
                        <a:t>10</a:t>
                      </a:r>
                      <a:r>
                        <a:rPr lang="en-US" altLang="zh-CN" sz="2000" b="1" kern="1200" baseline="30000" dirty="0" smtClean="0">
                          <a:solidFill>
                            <a:srgbClr val="FF0000"/>
                          </a:solidFill>
                          <a:latin typeface="Arial" pitchFamily="34" charset="0"/>
                          <a:ea typeface="+mn-ea"/>
                          <a:cs typeface="Arial" pitchFamily="34" charset="0"/>
                        </a:rPr>
                        <a:t>0</a:t>
                      </a:r>
                      <a:endParaRPr lang="zh-CN" altLang="en-US" sz="2000" b="1" kern="1200" baseline="30000" dirty="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CC6600"/>
                          </a:solidFill>
                          <a:latin typeface="Arial" pitchFamily="34" charset="0"/>
                          <a:cs typeface="Arial" pitchFamily="34" charset="0"/>
                        </a:rPr>
                        <a:t>10</a:t>
                      </a:r>
                      <a:r>
                        <a:rPr lang="en-US" altLang="zh-CN" sz="2000" b="1" kern="1200" baseline="30000" dirty="0" smtClean="0">
                          <a:solidFill>
                            <a:srgbClr val="FF0000"/>
                          </a:solidFill>
                          <a:latin typeface="Arial" pitchFamily="34" charset="0"/>
                          <a:ea typeface="+mn-ea"/>
                          <a:cs typeface="Arial" pitchFamily="34" charset="0"/>
                        </a:rPr>
                        <a:t>-1</a:t>
                      </a:r>
                      <a:endParaRPr lang="zh-CN" altLang="en-US" sz="2000" b="1" kern="1200" baseline="30000" dirty="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ectangle 3"/>
          <p:cNvSpPr txBox="1">
            <a:spLocks noChangeArrowheads="1"/>
          </p:cNvSpPr>
          <p:nvPr/>
        </p:nvSpPr>
        <p:spPr bwMode="auto">
          <a:xfrm>
            <a:off x="684213" y="3933825"/>
            <a:ext cx="2259012" cy="827088"/>
          </a:xfrm>
          <a:prstGeom prst="rect">
            <a:avLst/>
          </a:prstGeom>
          <a:noFill/>
          <a:ln w="9525">
            <a:noFill/>
            <a:miter lim="800000"/>
            <a:headEnd/>
            <a:tailEnd/>
          </a:ln>
        </p:spPr>
        <p:txBody>
          <a:bodyPr/>
          <a:lstStyle/>
          <a:p>
            <a:pPr marL="342900" indent="-342900" algn="l" eaLnBrk="0" hangingPunct="0">
              <a:lnSpc>
                <a:spcPct val="110000"/>
              </a:lnSpc>
              <a:buClr>
                <a:schemeClr val="bg2"/>
              </a:buClr>
              <a:buFont typeface="Wingdings" pitchFamily="2" charset="2"/>
              <a:buNone/>
              <a:defRPr/>
            </a:pPr>
            <a:r>
              <a:rPr kumimoji="1" lang="zh-CN" altLang="en-US" sz="2200" kern="0" dirty="0">
                <a:solidFill>
                  <a:schemeClr val="tx1"/>
                </a:solidFill>
                <a:latin typeface="Arial" charset="0"/>
              </a:rPr>
              <a:t>  </a:t>
            </a:r>
          </a:p>
          <a:p>
            <a:pPr marL="361950" lvl="1" indent="-361950" algn="l" eaLnBrk="0" hangingPunct="0">
              <a:lnSpc>
                <a:spcPct val="110000"/>
              </a:lnSpc>
              <a:buClr>
                <a:srgbClr val="006666"/>
              </a:buClr>
              <a:buSzPct val="110000"/>
              <a:buFont typeface="Wingdings" pitchFamily="2" charset="2"/>
              <a:buChar char="w"/>
              <a:defRPr/>
            </a:pPr>
            <a:r>
              <a:rPr kumimoji="1" lang="zh-CN" altLang="en-US" sz="2000" kern="0" dirty="0">
                <a:solidFill>
                  <a:schemeClr val="tx1"/>
                </a:solidFill>
                <a:latin typeface="Arial" charset="0"/>
              </a:rPr>
              <a:t>值的计算</a:t>
            </a:r>
          </a:p>
        </p:txBody>
      </p:sp>
      <p:graphicFrame>
        <p:nvGraphicFramePr>
          <p:cNvPr id="13" name="表格 12"/>
          <p:cNvGraphicFramePr>
            <a:graphicFrameLocks noGrp="1"/>
          </p:cNvGraphicFramePr>
          <p:nvPr/>
        </p:nvGraphicFramePr>
        <p:xfrm>
          <a:off x="2578100" y="4292600"/>
          <a:ext cx="5586413" cy="396875"/>
        </p:xfrm>
        <a:graphic>
          <a:graphicData uri="http://schemas.openxmlformats.org/drawingml/2006/table">
            <a:tbl>
              <a:tblPr firstRow="1" bandRow="1">
                <a:tableStyleId>{5C22544A-7EE6-4342-B048-85BDC9FD1C3A}</a:tableStyleId>
              </a:tblPr>
              <a:tblGrid>
                <a:gridCol w="1396603"/>
                <a:gridCol w="1396603"/>
                <a:gridCol w="1396603"/>
                <a:gridCol w="139660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rgbClr val="CC0066"/>
                          </a:solidFill>
                          <a:latin typeface="Arial" pitchFamily="34" charset="0"/>
                          <a:ea typeface="+mn-ea"/>
                          <a:cs typeface="Arial" pitchFamily="34" charset="0"/>
                        </a:rPr>
                        <a:t>7</a:t>
                      </a:r>
                      <a:r>
                        <a:rPr lang="en-US" altLang="zh-CN" sz="2000" b="1" kern="1200" dirty="0" smtClean="0">
                          <a:solidFill>
                            <a:srgbClr val="CC6600"/>
                          </a:solidFill>
                          <a:latin typeface="Arial" pitchFamily="34" charset="0"/>
                          <a:ea typeface="+mn-ea"/>
                          <a:cs typeface="Arial" pitchFamily="34" charset="0"/>
                        </a:rPr>
                        <a:t>×</a:t>
                      </a:r>
                      <a:r>
                        <a:rPr lang="en-US" altLang="zh-CN" sz="2000" dirty="0" smtClean="0">
                          <a:solidFill>
                            <a:srgbClr val="CC6600"/>
                          </a:solidFill>
                          <a:latin typeface="Arial" pitchFamily="34" charset="0"/>
                          <a:cs typeface="Arial" pitchFamily="34" charset="0"/>
                        </a:rPr>
                        <a:t>10</a:t>
                      </a:r>
                      <a:r>
                        <a:rPr lang="en-US" altLang="zh-CN" sz="2000" baseline="30000" dirty="0" smtClean="0">
                          <a:solidFill>
                            <a:srgbClr val="FF0000"/>
                          </a:solidFill>
                          <a:latin typeface="Arial" pitchFamily="34" charset="0"/>
                          <a:cs typeface="Arial" pitchFamily="34" charset="0"/>
                        </a:rPr>
                        <a:t>2</a:t>
                      </a:r>
                      <a:endParaRPr lang="zh-CN" altLang="en-US" sz="2000" baseline="30000" dirty="0" smtClean="0">
                        <a:solidFill>
                          <a:srgbClr val="FF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rgbClr val="CC0066"/>
                          </a:solidFill>
                          <a:latin typeface="Arial" pitchFamily="34" charset="0"/>
                          <a:ea typeface="+mn-ea"/>
                          <a:cs typeface="Arial" pitchFamily="34" charset="0"/>
                        </a:rPr>
                        <a:t>2</a:t>
                      </a:r>
                      <a:r>
                        <a:rPr lang="en-US" altLang="zh-CN" sz="2000" b="1" kern="1200" dirty="0" smtClean="0">
                          <a:solidFill>
                            <a:srgbClr val="CC6600"/>
                          </a:solidFill>
                          <a:latin typeface="Arial" pitchFamily="34" charset="0"/>
                          <a:ea typeface="+mn-ea"/>
                          <a:cs typeface="Arial" pitchFamily="34" charset="0"/>
                        </a:rPr>
                        <a:t>×</a:t>
                      </a:r>
                      <a:r>
                        <a:rPr lang="en-US" altLang="zh-CN" sz="2000" dirty="0" smtClean="0">
                          <a:solidFill>
                            <a:srgbClr val="CC6600"/>
                          </a:solidFill>
                          <a:latin typeface="Arial" pitchFamily="34" charset="0"/>
                          <a:cs typeface="Arial" pitchFamily="34" charset="0"/>
                        </a:rPr>
                        <a:t>10</a:t>
                      </a:r>
                      <a:r>
                        <a:rPr lang="en-US" altLang="zh-CN" sz="2000" b="1" kern="1200" baseline="30000" dirty="0" smtClean="0">
                          <a:solidFill>
                            <a:srgbClr val="FF0000"/>
                          </a:solidFill>
                          <a:latin typeface="Arial" pitchFamily="34" charset="0"/>
                          <a:ea typeface="+mn-ea"/>
                          <a:cs typeface="Arial" pitchFamily="34" charset="0"/>
                        </a:rPr>
                        <a:t>1</a:t>
                      </a:r>
                      <a:endParaRPr lang="zh-CN" altLang="en-US" sz="2000" b="1" kern="1200" baseline="30000" dirty="0" smtClean="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rgbClr val="CC0066"/>
                          </a:solidFill>
                          <a:latin typeface="Arial" pitchFamily="34" charset="0"/>
                          <a:ea typeface="+mn-ea"/>
                          <a:cs typeface="Arial" pitchFamily="34" charset="0"/>
                        </a:rPr>
                        <a:t>5</a:t>
                      </a:r>
                      <a:r>
                        <a:rPr lang="en-US" altLang="zh-CN" sz="2000" b="1" kern="1200" dirty="0" smtClean="0">
                          <a:solidFill>
                            <a:srgbClr val="CC6600"/>
                          </a:solidFill>
                          <a:latin typeface="Arial" pitchFamily="34" charset="0"/>
                          <a:ea typeface="+mn-ea"/>
                          <a:cs typeface="Arial" pitchFamily="34" charset="0"/>
                        </a:rPr>
                        <a:t>×</a:t>
                      </a:r>
                      <a:r>
                        <a:rPr lang="en-US" altLang="zh-CN" sz="2000" dirty="0" smtClean="0">
                          <a:solidFill>
                            <a:srgbClr val="CC6600"/>
                          </a:solidFill>
                          <a:latin typeface="Arial" pitchFamily="34" charset="0"/>
                          <a:cs typeface="Arial" pitchFamily="34" charset="0"/>
                        </a:rPr>
                        <a:t>10</a:t>
                      </a:r>
                      <a:r>
                        <a:rPr lang="en-US" altLang="zh-CN" sz="2000" b="1" kern="1200" baseline="30000" dirty="0" smtClean="0">
                          <a:solidFill>
                            <a:srgbClr val="FF0000"/>
                          </a:solidFill>
                          <a:latin typeface="Arial" pitchFamily="34" charset="0"/>
                          <a:ea typeface="+mn-ea"/>
                          <a:cs typeface="Arial" pitchFamily="34" charset="0"/>
                        </a:rPr>
                        <a:t>0</a:t>
                      </a:r>
                      <a:endParaRPr lang="zh-CN" altLang="en-US" sz="2000" b="1" kern="1200" baseline="30000" dirty="0" smtClean="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rgbClr val="CC0066"/>
                          </a:solidFill>
                          <a:latin typeface="Arial" pitchFamily="34" charset="0"/>
                          <a:ea typeface="+mn-ea"/>
                          <a:cs typeface="Arial" pitchFamily="34" charset="0"/>
                        </a:rPr>
                        <a:t>6</a:t>
                      </a:r>
                      <a:r>
                        <a:rPr lang="en-US" altLang="zh-CN" sz="2000" b="1" kern="1200" dirty="0" smtClean="0">
                          <a:solidFill>
                            <a:srgbClr val="CC6600"/>
                          </a:solidFill>
                          <a:latin typeface="Arial" pitchFamily="34" charset="0"/>
                          <a:ea typeface="+mn-ea"/>
                          <a:cs typeface="Arial" pitchFamily="34" charset="0"/>
                        </a:rPr>
                        <a:t>×</a:t>
                      </a:r>
                      <a:r>
                        <a:rPr lang="en-US" altLang="zh-CN" sz="2000" dirty="0" smtClean="0">
                          <a:solidFill>
                            <a:srgbClr val="CC6600"/>
                          </a:solidFill>
                          <a:latin typeface="Arial" pitchFamily="34" charset="0"/>
                          <a:cs typeface="Arial" pitchFamily="34" charset="0"/>
                        </a:rPr>
                        <a:t>10</a:t>
                      </a:r>
                      <a:r>
                        <a:rPr lang="en-US" altLang="zh-CN" sz="2000" b="1" kern="1200" baseline="30000" dirty="0" smtClean="0">
                          <a:solidFill>
                            <a:srgbClr val="FF0000"/>
                          </a:solidFill>
                          <a:latin typeface="Arial" pitchFamily="34" charset="0"/>
                          <a:ea typeface="+mn-ea"/>
                          <a:cs typeface="Arial" pitchFamily="34" charset="0"/>
                        </a:rPr>
                        <a:t>-1</a:t>
                      </a:r>
                      <a:endParaRPr lang="zh-CN" altLang="en-US" sz="2000" b="1" kern="1200" baseline="30000" dirty="0" smtClean="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Rectangle 3"/>
          <p:cNvSpPr txBox="1">
            <a:spLocks noChangeArrowheads="1"/>
          </p:cNvSpPr>
          <p:nvPr/>
        </p:nvSpPr>
        <p:spPr bwMode="auto">
          <a:xfrm>
            <a:off x="719138" y="4868863"/>
            <a:ext cx="2259012" cy="828675"/>
          </a:xfrm>
          <a:prstGeom prst="rect">
            <a:avLst/>
          </a:prstGeom>
          <a:noFill/>
          <a:ln w="9525">
            <a:noFill/>
            <a:miter lim="800000"/>
            <a:headEnd/>
            <a:tailEnd/>
          </a:ln>
        </p:spPr>
        <p:txBody>
          <a:bodyPr/>
          <a:lstStyle/>
          <a:p>
            <a:pPr marL="342900" indent="-342900" algn="l" eaLnBrk="0" hangingPunct="0">
              <a:lnSpc>
                <a:spcPct val="110000"/>
              </a:lnSpc>
              <a:buClr>
                <a:schemeClr val="bg2"/>
              </a:buClr>
              <a:buFont typeface="Wingdings" pitchFamily="2" charset="2"/>
              <a:buNone/>
              <a:defRPr/>
            </a:pPr>
            <a:r>
              <a:rPr kumimoji="1" lang="zh-CN" altLang="en-US" sz="2200" kern="0" dirty="0">
                <a:solidFill>
                  <a:schemeClr val="tx1"/>
                </a:solidFill>
                <a:latin typeface="Arial" charset="0"/>
              </a:rPr>
              <a:t>  </a:t>
            </a:r>
          </a:p>
          <a:p>
            <a:pPr marL="361950" lvl="1" indent="-361950" algn="l" eaLnBrk="0" hangingPunct="0">
              <a:lnSpc>
                <a:spcPct val="110000"/>
              </a:lnSpc>
              <a:buClr>
                <a:srgbClr val="006666"/>
              </a:buClr>
              <a:buSzPct val="110000"/>
              <a:buFont typeface="Wingdings" pitchFamily="2" charset="2"/>
              <a:buChar char="w"/>
              <a:defRPr/>
            </a:pPr>
            <a:r>
              <a:rPr kumimoji="1" lang="zh-CN" altLang="en-US" sz="2000" kern="0" dirty="0">
                <a:solidFill>
                  <a:schemeClr val="tx1"/>
                </a:solidFill>
                <a:latin typeface="Arial" charset="0"/>
              </a:rPr>
              <a:t>结果</a:t>
            </a:r>
          </a:p>
        </p:txBody>
      </p:sp>
      <p:graphicFrame>
        <p:nvGraphicFramePr>
          <p:cNvPr id="16" name="表格 15"/>
          <p:cNvGraphicFramePr>
            <a:graphicFrameLocks noGrp="1"/>
          </p:cNvGraphicFramePr>
          <p:nvPr/>
        </p:nvGraphicFramePr>
        <p:xfrm>
          <a:off x="2613025" y="5192713"/>
          <a:ext cx="5487988" cy="457200"/>
        </p:xfrm>
        <a:graphic>
          <a:graphicData uri="http://schemas.openxmlformats.org/drawingml/2006/table">
            <a:tbl>
              <a:tblPr firstRow="1" bandRow="1">
                <a:tableStyleId>{5C22544A-7EE6-4342-B048-85BDC9FD1C3A}</a:tableStyleId>
              </a:tblPr>
              <a:tblGrid>
                <a:gridCol w="5487553"/>
              </a:tblGrid>
              <a:tr h="370840">
                <a:tc>
                  <a:txBody>
                    <a:bodyPr/>
                    <a:lstStyle/>
                    <a:p>
                      <a:pPr algn="ctr"/>
                      <a:r>
                        <a:rPr lang="en-US" altLang="zh-CN" sz="2400" dirty="0" smtClean="0">
                          <a:solidFill>
                            <a:srgbClr val="CC6600"/>
                          </a:solidFill>
                          <a:latin typeface="Arial" pitchFamily="34" charset="0"/>
                          <a:cs typeface="Arial" pitchFamily="34" charset="0"/>
                        </a:rPr>
                        <a:t>700 + 20 + 5 + 0.6 = 725.6</a:t>
                      </a:r>
                      <a:endParaRPr lang="zh-CN" altLang="en-US" sz="2400" dirty="0">
                        <a:solidFill>
                          <a:srgbClr val="CC66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bl>
          </a:graphicData>
        </a:graphic>
      </p:graphicFrame>
      <p:grpSp>
        <p:nvGrpSpPr>
          <p:cNvPr id="2" name="组合 17"/>
          <p:cNvGrpSpPr>
            <a:grpSpLocks/>
          </p:cNvGrpSpPr>
          <p:nvPr/>
        </p:nvGrpSpPr>
        <p:grpSpPr bwMode="auto">
          <a:xfrm>
            <a:off x="5040313" y="4545013"/>
            <a:ext cx="792162" cy="684212"/>
            <a:chOff x="5040132" y="4365104"/>
            <a:chExt cx="792000" cy="684076"/>
          </a:xfrm>
        </p:grpSpPr>
        <p:sp>
          <p:nvSpPr>
            <p:cNvPr id="25653" name="下箭头 13"/>
            <p:cNvSpPr>
              <a:spLocks noChangeArrowheads="1"/>
            </p:cNvSpPr>
            <p:nvPr/>
          </p:nvSpPr>
          <p:spPr bwMode="auto">
            <a:xfrm>
              <a:off x="5040132" y="4509120"/>
              <a:ext cx="792000" cy="523935"/>
            </a:xfrm>
            <a:prstGeom prst="downArrow">
              <a:avLst>
                <a:gd name="adj1" fmla="val 50000"/>
                <a:gd name="adj2" fmla="val 50000"/>
              </a:avLst>
            </a:prstGeom>
            <a:solidFill>
              <a:srgbClr val="FF3399"/>
            </a:solidFill>
            <a:ln w="9525" algn="ctr">
              <a:noFill/>
              <a:round/>
              <a:headEnd/>
              <a:tailEnd/>
            </a:ln>
          </p:spPr>
          <p:txBody>
            <a:bodyPr>
              <a:spAutoFit/>
            </a:bodyPr>
            <a:lstStyle/>
            <a:p>
              <a:pPr algn="r" eaLnBrk="0" hangingPunct="0">
                <a:lnSpc>
                  <a:spcPct val="100000"/>
                </a:lnSpc>
              </a:pPr>
              <a:endParaRPr lang="zh-CN" altLang="en-US" sz="2000" u="sng">
                <a:solidFill>
                  <a:schemeClr val="accent1"/>
                </a:solidFill>
                <a:latin typeface="Lucida Sans Unicode" pitchFamily="34" charset="0"/>
                <a:ea typeface="Gulim" pitchFamily="34" charset="-127"/>
              </a:endParaRPr>
            </a:p>
          </p:txBody>
        </p:sp>
        <p:sp>
          <p:nvSpPr>
            <p:cNvPr id="17" name="Rectangle 3"/>
            <p:cNvSpPr txBox="1">
              <a:spLocks noChangeArrowheads="1"/>
            </p:cNvSpPr>
            <p:nvPr/>
          </p:nvSpPr>
          <p:spPr bwMode="auto">
            <a:xfrm>
              <a:off x="5184564" y="4365104"/>
              <a:ext cx="611063" cy="684076"/>
            </a:xfrm>
            <a:prstGeom prst="rect">
              <a:avLst/>
            </a:prstGeom>
            <a:noFill/>
            <a:ln w="9525">
              <a:noFill/>
              <a:miter lim="800000"/>
              <a:headEnd/>
              <a:tailEnd/>
            </a:ln>
          </p:spPr>
          <p:txBody>
            <a:bodyPr/>
            <a:lstStyle/>
            <a:p>
              <a:pPr marL="342900" indent="-342900" algn="l" eaLnBrk="0" hangingPunct="0">
                <a:lnSpc>
                  <a:spcPct val="110000"/>
                </a:lnSpc>
                <a:buClr>
                  <a:schemeClr val="bg2"/>
                </a:buClr>
                <a:buFont typeface="Wingdings" pitchFamily="2" charset="2"/>
                <a:buNone/>
                <a:defRPr/>
              </a:pPr>
              <a:r>
                <a:rPr kumimoji="1" lang="en-US" altLang="zh-CN" sz="4000" kern="0" dirty="0">
                  <a:solidFill>
                    <a:schemeClr val="bg1"/>
                  </a:solidFill>
                  <a:latin typeface="Arial" charset="0"/>
                </a:rPr>
                <a:t>+</a:t>
              </a:r>
              <a:endParaRPr kumimoji="1" lang="zh-CN" altLang="en-US" sz="4000" kern="0" dirty="0">
                <a:solidFill>
                  <a:schemeClr val="bg1"/>
                </a:solidFill>
                <a:latin typeface="Arial"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par>
                          <p:cTn id="38" fill="hold">
                            <p:stCondLst>
                              <p:cond delay="500"/>
                            </p:stCondLst>
                            <p:childTnLst>
                              <p:par>
                                <p:cTn id="39" presetID="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5"/>
          <p:cNvSpPr>
            <a:spLocks noGrp="1" noChangeArrowheads="1"/>
          </p:cNvSpPr>
          <p:nvPr>
            <p:ph type="sldNum" sz="quarter" idx="10"/>
          </p:nvPr>
        </p:nvSpPr>
        <p:spPr>
          <a:noFill/>
        </p:spPr>
        <p:txBody>
          <a:bodyPr/>
          <a:lstStyle/>
          <a:p>
            <a:fld id="{FE51A7DD-7808-4063-B9DE-4648431CD509}" type="slidenum">
              <a:rPr lang="ko-KR" altLang="en-US" smtClean="0"/>
              <a:pPr/>
              <a:t>16</a:t>
            </a:fld>
            <a:endParaRPr lang="en-US" altLang="ko-KR" smtClean="0"/>
          </a:p>
        </p:txBody>
      </p:sp>
      <p:sp>
        <p:nvSpPr>
          <p:cNvPr id="26627"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14472548-12F5-4A69-8F40-AB6A84BD89A4}" type="slidenum">
              <a:rPr lang="ko-KR" altLang="en-US" sz="1600">
                <a:solidFill>
                  <a:schemeClr val="accent2"/>
                </a:solidFill>
                <a:latin typeface="Verdana" pitchFamily="34" charset="0"/>
                <a:ea typeface="Gulim" pitchFamily="34" charset="-127"/>
              </a:rPr>
              <a:pPr algn="r">
                <a:lnSpc>
                  <a:spcPct val="100000"/>
                </a:lnSpc>
              </a:pPr>
              <a:t>16</a:t>
            </a:fld>
            <a:endParaRPr lang="en-US" altLang="ko-KR" sz="1600">
              <a:solidFill>
                <a:schemeClr val="accent2"/>
              </a:solidFill>
              <a:latin typeface="Verdana" pitchFamily="34" charset="0"/>
              <a:ea typeface="Gulim" pitchFamily="34" charset="-127"/>
            </a:endParaRPr>
          </a:p>
        </p:txBody>
      </p:sp>
      <p:sp>
        <p:nvSpPr>
          <p:cNvPr id="26628"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位权的概念（续）</a:t>
            </a:r>
          </a:p>
        </p:txBody>
      </p:sp>
      <p:sp>
        <p:nvSpPr>
          <p:cNvPr id="7" name="Rectangle 3"/>
          <p:cNvSpPr txBox="1">
            <a:spLocks noChangeArrowheads="1"/>
          </p:cNvSpPr>
          <p:nvPr/>
        </p:nvSpPr>
        <p:spPr bwMode="auto">
          <a:xfrm>
            <a:off x="620713" y="1520825"/>
            <a:ext cx="2259012" cy="828675"/>
          </a:xfrm>
          <a:prstGeom prst="rect">
            <a:avLst/>
          </a:prstGeom>
          <a:noFill/>
          <a:ln w="9525">
            <a:noFill/>
            <a:miter lim="800000"/>
            <a:headEnd/>
            <a:tailEnd/>
          </a:ln>
        </p:spPr>
        <p:txBody>
          <a:bodyPr/>
          <a:lstStyle/>
          <a:p>
            <a:pPr marL="342900" indent="-342900" algn="l" eaLnBrk="0" hangingPunct="0">
              <a:lnSpc>
                <a:spcPct val="110000"/>
              </a:lnSpc>
              <a:buClr>
                <a:schemeClr val="bg2"/>
              </a:buClr>
              <a:buFont typeface="Wingdings" pitchFamily="2" charset="2"/>
              <a:buNone/>
              <a:defRPr/>
            </a:pPr>
            <a:r>
              <a:rPr kumimoji="1" lang="zh-CN" altLang="en-US" sz="2200" kern="0" dirty="0">
                <a:solidFill>
                  <a:schemeClr val="tx1"/>
                </a:solidFill>
                <a:latin typeface="Arial" charset="0"/>
              </a:rPr>
              <a:t>  </a:t>
            </a:r>
          </a:p>
          <a:p>
            <a:pPr marL="361950" lvl="1" indent="-361950" algn="l" eaLnBrk="0" hangingPunct="0">
              <a:lnSpc>
                <a:spcPct val="110000"/>
              </a:lnSpc>
              <a:buClr>
                <a:srgbClr val="006666"/>
              </a:buClr>
              <a:buSzPct val="110000"/>
              <a:buFont typeface="Wingdings" pitchFamily="2" charset="2"/>
              <a:buChar char="w"/>
              <a:defRPr/>
            </a:pPr>
            <a:r>
              <a:rPr kumimoji="1" lang="zh-CN" altLang="en-US" sz="2000" kern="0" dirty="0">
                <a:solidFill>
                  <a:schemeClr val="tx1"/>
                </a:solidFill>
                <a:latin typeface="Arial" charset="0"/>
              </a:rPr>
              <a:t>二进制数</a:t>
            </a:r>
            <a:endParaRPr kumimoji="1" lang="zh-CN" altLang="en-US" sz="2000" kern="0" dirty="0">
              <a:solidFill>
                <a:schemeClr val="tx1"/>
              </a:solidFill>
              <a:latin typeface="Arial" charset="0"/>
            </a:endParaRPr>
          </a:p>
        </p:txBody>
      </p:sp>
      <p:graphicFrame>
        <p:nvGraphicFramePr>
          <p:cNvPr id="9" name="表格 8"/>
          <p:cNvGraphicFramePr>
            <a:graphicFrameLocks noGrp="1"/>
          </p:cNvGraphicFramePr>
          <p:nvPr/>
        </p:nvGraphicFramePr>
        <p:xfrm>
          <a:off x="2514600" y="1881188"/>
          <a:ext cx="5586413" cy="457200"/>
        </p:xfrm>
        <a:graphic>
          <a:graphicData uri="http://schemas.openxmlformats.org/drawingml/2006/table">
            <a:tbl>
              <a:tblPr firstRow="1" bandRow="1">
                <a:tableStyleId>{5C22544A-7EE6-4342-B048-85BDC9FD1C3A}</a:tableStyleId>
              </a:tblPr>
              <a:tblGrid>
                <a:gridCol w="1396603"/>
                <a:gridCol w="1396603"/>
                <a:gridCol w="1396603"/>
                <a:gridCol w="1396603"/>
              </a:tblGrid>
              <a:tr h="370840">
                <a:tc>
                  <a:txBody>
                    <a:bodyPr/>
                    <a:lstStyle/>
                    <a:p>
                      <a:pPr algn="ctr"/>
                      <a:r>
                        <a:rPr lang="en-US" altLang="zh-CN" sz="2400" dirty="0" smtClean="0">
                          <a:solidFill>
                            <a:srgbClr val="CC0066"/>
                          </a:solidFill>
                          <a:latin typeface="Arial" pitchFamily="34" charset="0"/>
                          <a:cs typeface="Arial" pitchFamily="34" charset="0"/>
                        </a:rPr>
                        <a:t>1</a:t>
                      </a:r>
                      <a:endParaRPr lang="zh-CN" altLang="en-US" sz="2400" dirty="0">
                        <a:solidFill>
                          <a:srgbClr val="CC0066"/>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CC0066"/>
                          </a:solidFill>
                          <a:latin typeface="Arial" pitchFamily="34" charset="0"/>
                          <a:ea typeface="+mn-ea"/>
                          <a:cs typeface="Arial" pitchFamily="34" charset="0"/>
                        </a:rPr>
                        <a:t>0</a:t>
                      </a:r>
                      <a:endParaRPr lang="zh-CN" altLang="en-US" sz="2400" b="1" kern="1200" dirty="0" smtClean="0">
                        <a:solidFill>
                          <a:srgbClr val="CC0066"/>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CC0066"/>
                          </a:solidFill>
                          <a:latin typeface="Arial" pitchFamily="34" charset="0"/>
                          <a:ea typeface="+mn-ea"/>
                          <a:cs typeface="Arial" pitchFamily="34" charset="0"/>
                        </a:rPr>
                        <a:t>1.</a:t>
                      </a:r>
                      <a:endParaRPr lang="zh-CN" altLang="en-US" sz="2400" b="1" kern="1200" dirty="0" smtClean="0">
                        <a:solidFill>
                          <a:srgbClr val="CC0066"/>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CC0066"/>
                          </a:solidFill>
                          <a:latin typeface="Arial" pitchFamily="34" charset="0"/>
                          <a:ea typeface="+mn-ea"/>
                          <a:cs typeface="Arial" pitchFamily="34" charset="0"/>
                        </a:rPr>
                        <a:t>1</a:t>
                      </a:r>
                      <a:endParaRPr lang="zh-CN" altLang="en-US" sz="2400" b="1" kern="1200" dirty="0" smtClean="0">
                        <a:solidFill>
                          <a:srgbClr val="CC0066"/>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ectangle 3"/>
          <p:cNvSpPr txBox="1">
            <a:spLocks noChangeArrowheads="1"/>
          </p:cNvSpPr>
          <p:nvPr/>
        </p:nvSpPr>
        <p:spPr bwMode="auto">
          <a:xfrm>
            <a:off x="655638" y="2276475"/>
            <a:ext cx="2259012" cy="828675"/>
          </a:xfrm>
          <a:prstGeom prst="rect">
            <a:avLst/>
          </a:prstGeom>
          <a:noFill/>
          <a:ln w="9525">
            <a:noFill/>
            <a:miter lim="800000"/>
            <a:headEnd/>
            <a:tailEnd/>
          </a:ln>
        </p:spPr>
        <p:txBody>
          <a:bodyPr/>
          <a:lstStyle/>
          <a:p>
            <a:pPr marL="342900" indent="-342900" algn="l" eaLnBrk="0" hangingPunct="0">
              <a:lnSpc>
                <a:spcPct val="110000"/>
              </a:lnSpc>
              <a:buClr>
                <a:schemeClr val="bg2"/>
              </a:buClr>
              <a:buFont typeface="Wingdings" pitchFamily="2" charset="2"/>
              <a:buNone/>
              <a:defRPr/>
            </a:pPr>
            <a:r>
              <a:rPr kumimoji="1" lang="zh-CN" altLang="en-US" sz="2200" kern="0" dirty="0">
                <a:solidFill>
                  <a:schemeClr val="tx1"/>
                </a:solidFill>
                <a:latin typeface="Arial" charset="0"/>
              </a:rPr>
              <a:t>  </a:t>
            </a:r>
          </a:p>
          <a:p>
            <a:pPr marL="361950" lvl="1" indent="-361950" algn="l" eaLnBrk="0" hangingPunct="0">
              <a:lnSpc>
                <a:spcPct val="110000"/>
              </a:lnSpc>
              <a:buClr>
                <a:srgbClr val="006666"/>
              </a:buClr>
              <a:buSzPct val="110000"/>
              <a:buFont typeface="Wingdings" pitchFamily="2" charset="2"/>
              <a:buChar char="w"/>
              <a:defRPr/>
            </a:pPr>
            <a:r>
              <a:rPr kumimoji="1" lang="zh-CN" altLang="en-US" sz="2000" kern="0" dirty="0">
                <a:solidFill>
                  <a:schemeClr val="tx1"/>
                </a:solidFill>
                <a:latin typeface="Arial" charset="0"/>
              </a:rPr>
              <a:t>各位权值</a:t>
            </a:r>
          </a:p>
        </p:txBody>
      </p:sp>
      <p:graphicFrame>
        <p:nvGraphicFramePr>
          <p:cNvPr id="11" name="表格 10"/>
          <p:cNvGraphicFramePr>
            <a:graphicFrameLocks noGrp="1"/>
          </p:cNvGraphicFramePr>
          <p:nvPr/>
        </p:nvGraphicFramePr>
        <p:xfrm>
          <a:off x="2549525" y="2636838"/>
          <a:ext cx="5586413" cy="396875"/>
        </p:xfrm>
        <a:graphic>
          <a:graphicData uri="http://schemas.openxmlformats.org/drawingml/2006/table">
            <a:tbl>
              <a:tblPr firstRow="1" bandRow="1">
                <a:tableStyleId>{5C22544A-7EE6-4342-B048-85BDC9FD1C3A}</a:tableStyleId>
              </a:tblPr>
              <a:tblGrid>
                <a:gridCol w="1396603"/>
                <a:gridCol w="1396603"/>
                <a:gridCol w="1396603"/>
                <a:gridCol w="1396603"/>
              </a:tblGrid>
              <a:tr h="370840">
                <a:tc>
                  <a:txBody>
                    <a:bodyPr/>
                    <a:lstStyle/>
                    <a:p>
                      <a:pPr algn="ctr"/>
                      <a:r>
                        <a:rPr lang="en-US" altLang="zh-CN" sz="2000" b="1" kern="1200" dirty="0" smtClean="0">
                          <a:solidFill>
                            <a:srgbClr val="CC6600"/>
                          </a:solidFill>
                          <a:latin typeface="Arial" pitchFamily="34" charset="0"/>
                          <a:ea typeface="+mn-ea"/>
                          <a:cs typeface="Arial" pitchFamily="34" charset="0"/>
                        </a:rPr>
                        <a:t>2</a:t>
                      </a:r>
                      <a:r>
                        <a:rPr lang="en-US" altLang="zh-CN" sz="2000" baseline="30000" dirty="0" smtClean="0">
                          <a:solidFill>
                            <a:srgbClr val="FF0000"/>
                          </a:solidFill>
                          <a:latin typeface="Arial" pitchFamily="34" charset="0"/>
                          <a:cs typeface="Arial" pitchFamily="34" charset="0"/>
                        </a:rPr>
                        <a:t>2</a:t>
                      </a:r>
                      <a:endParaRPr lang="zh-CN" altLang="en-US" sz="2000" baseline="30000" dirty="0">
                        <a:solidFill>
                          <a:srgbClr val="FF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kern="1200" dirty="0" smtClean="0">
                          <a:solidFill>
                            <a:srgbClr val="CC6600"/>
                          </a:solidFill>
                          <a:latin typeface="Arial" pitchFamily="34" charset="0"/>
                          <a:ea typeface="+mn-ea"/>
                          <a:cs typeface="Arial" pitchFamily="34" charset="0"/>
                        </a:rPr>
                        <a:t>2</a:t>
                      </a:r>
                      <a:r>
                        <a:rPr lang="en-US" altLang="zh-CN" sz="2000" b="1" kern="1200" baseline="30000" dirty="0" smtClean="0">
                          <a:solidFill>
                            <a:srgbClr val="FF0000"/>
                          </a:solidFill>
                          <a:latin typeface="Arial" pitchFamily="34" charset="0"/>
                          <a:ea typeface="+mn-ea"/>
                          <a:cs typeface="Arial" pitchFamily="34" charset="0"/>
                        </a:rPr>
                        <a:t>1</a:t>
                      </a:r>
                      <a:endParaRPr lang="zh-CN" altLang="en-US" sz="2000" b="1" kern="1200" baseline="30000" dirty="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kern="1200" dirty="0" smtClean="0">
                          <a:solidFill>
                            <a:srgbClr val="CC6600"/>
                          </a:solidFill>
                          <a:latin typeface="Arial" pitchFamily="34" charset="0"/>
                          <a:ea typeface="+mn-ea"/>
                          <a:cs typeface="Arial" pitchFamily="34" charset="0"/>
                        </a:rPr>
                        <a:t>2</a:t>
                      </a:r>
                      <a:r>
                        <a:rPr lang="en-US" altLang="zh-CN" sz="2000" b="1" kern="1200" baseline="30000" dirty="0" smtClean="0">
                          <a:solidFill>
                            <a:srgbClr val="FF0000"/>
                          </a:solidFill>
                          <a:latin typeface="Arial" pitchFamily="34" charset="0"/>
                          <a:ea typeface="+mn-ea"/>
                          <a:cs typeface="Arial" pitchFamily="34" charset="0"/>
                        </a:rPr>
                        <a:t>0</a:t>
                      </a:r>
                      <a:endParaRPr lang="zh-CN" altLang="en-US" sz="2000" b="1" kern="1200" baseline="30000" dirty="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kern="1200" dirty="0" smtClean="0">
                          <a:solidFill>
                            <a:srgbClr val="CC6600"/>
                          </a:solidFill>
                          <a:latin typeface="Arial" pitchFamily="34" charset="0"/>
                          <a:ea typeface="+mn-ea"/>
                          <a:cs typeface="Arial" pitchFamily="34" charset="0"/>
                        </a:rPr>
                        <a:t>2</a:t>
                      </a:r>
                      <a:r>
                        <a:rPr lang="en-US" altLang="zh-CN" sz="2000" b="1" kern="1200" baseline="30000" dirty="0" smtClean="0">
                          <a:solidFill>
                            <a:srgbClr val="FF0000"/>
                          </a:solidFill>
                          <a:latin typeface="Arial" pitchFamily="34" charset="0"/>
                          <a:ea typeface="+mn-ea"/>
                          <a:cs typeface="Arial" pitchFamily="34" charset="0"/>
                        </a:rPr>
                        <a:t>-1</a:t>
                      </a:r>
                      <a:endParaRPr lang="zh-CN" altLang="en-US" sz="2000" b="1" kern="1200" baseline="30000" dirty="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ectangle 3"/>
          <p:cNvSpPr txBox="1">
            <a:spLocks noChangeArrowheads="1"/>
          </p:cNvSpPr>
          <p:nvPr/>
        </p:nvSpPr>
        <p:spPr bwMode="auto">
          <a:xfrm>
            <a:off x="684213" y="3033713"/>
            <a:ext cx="2259012" cy="827087"/>
          </a:xfrm>
          <a:prstGeom prst="rect">
            <a:avLst/>
          </a:prstGeom>
          <a:noFill/>
          <a:ln w="9525">
            <a:noFill/>
            <a:miter lim="800000"/>
            <a:headEnd/>
            <a:tailEnd/>
          </a:ln>
        </p:spPr>
        <p:txBody>
          <a:bodyPr/>
          <a:lstStyle/>
          <a:p>
            <a:pPr marL="342900" indent="-342900" algn="l" eaLnBrk="0" hangingPunct="0">
              <a:lnSpc>
                <a:spcPct val="110000"/>
              </a:lnSpc>
              <a:buClr>
                <a:schemeClr val="bg2"/>
              </a:buClr>
              <a:buFont typeface="Wingdings" pitchFamily="2" charset="2"/>
              <a:buNone/>
              <a:defRPr/>
            </a:pPr>
            <a:r>
              <a:rPr kumimoji="1" lang="zh-CN" altLang="en-US" sz="2200" kern="0" dirty="0">
                <a:solidFill>
                  <a:schemeClr val="tx1"/>
                </a:solidFill>
                <a:latin typeface="Arial" charset="0"/>
              </a:rPr>
              <a:t>  </a:t>
            </a:r>
          </a:p>
          <a:p>
            <a:pPr marL="361950" lvl="1" indent="-361950" algn="l" eaLnBrk="0" hangingPunct="0">
              <a:lnSpc>
                <a:spcPct val="110000"/>
              </a:lnSpc>
              <a:buClr>
                <a:srgbClr val="006666"/>
              </a:buClr>
              <a:buSzPct val="110000"/>
              <a:buFont typeface="Wingdings" pitchFamily="2" charset="2"/>
              <a:buChar char="w"/>
              <a:defRPr/>
            </a:pPr>
            <a:r>
              <a:rPr kumimoji="1" lang="zh-CN" altLang="en-US" sz="2000" kern="0" dirty="0">
                <a:solidFill>
                  <a:schemeClr val="tx1"/>
                </a:solidFill>
                <a:latin typeface="Arial" charset="0"/>
              </a:rPr>
              <a:t>值的计算</a:t>
            </a:r>
          </a:p>
        </p:txBody>
      </p:sp>
      <p:graphicFrame>
        <p:nvGraphicFramePr>
          <p:cNvPr id="13" name="表格 12"/>
          <p:cNvGraphicFramePr>
            <a:graphicFrameLocks noGrp="1"/>
          </p:cNvGraphicFramePr>
          <p:nvPr/>
        </p:nvGraphicFramePr>
        <p:xfrm>
          <a:off x="2578100" y="3392488"/>
          <a:ext cx="5586413" cy="396875"/>
        </p:xfrm>
        <a:graphic>
          <a:graphicData uri="http://schemas.openxmlformats.org/drawingml/2006/table">
            <a:tbl>
              <a:tblPr firstRow="1" bandRow="1">
                <a:tableStyleId>{5C22544A-7EE6-4342-B048-85BDC9FD1C3A}</a:tableStyleId>
              </a:tblPr>
              <a:tblGrid>
                <a:gridCol w="1396603"/>
                <a:gridCol w="1396603"/>
                <a:gridCol w="1396603"/>
                <a:gridCol w="139660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rgbClr val="CC6600"/>
                          </a:solidFill>
                          <a:latin typeface="Arial" pitchFamily="34" charset="0"/>
                          <a:ea typeface="+mn-ea"/>
                          <a:cs typeface="Arial" pitchFamily="34" charset="0"/>
                        </a:rPr>
                        <a:t>1×2</a:t>
                      </a:r>
                      <a:r>
                        <a:rPr lang="en-US" altLang="zh-CN" sz="2000" baseline="30000" dirty="0" smtClean="0">
                          <a:solidFill>
                            <a:srgbClr val="FF0000"/>
                          </a:solidFill>
                          <a:latin typeface="Arial" pitchFamily="34" charset="0"/>
                          <a:cs typeface="Arial" pitchFamily="34" charset="0"/>
                        </a:rPr>
                        <a:t>2</a:t>
                      </a:r>
                      <a:endParaRPr lang="zh-CN" altLang="en-US" sz="2000" baseline="30000" dirty="0" smtClean="0">
                        <a:solidFill>
                          <a:srgbClr val="FF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rgbClr val="CC6600"/>
                          </a:solidFill>
                          <a:latin typeface="Arial" pitchFamily="34" charset="0"/>
                          <a:ea typeface="+mn-ea"/>
                          <a:cs typeface="Arial" pitchFamily="34" charset="0"/>
                        </a:rPr>
                        <a:t>0×2</a:t>
                      </a:r>
                      <a:r>
                        <a:rPr lang="en-US" altLang="zh-CN" sz="2000" b="1" kern="1200" baseline="30000" dirty="0" smtClean="0">
                          <a:solidFill>
                            <a:srgbClr val="FF0000"/>
                          </a:solidFill>
                          <a:latin typeface="Arial" pitchFamily="34" charset="0"/>
                          <a:ea typeface="+mn-ea"/>
                          <a:cs typeface="Arial" pitchFamily="34" charset="0"/>
                        </a:rPr>
                        <a:t>1</a:t>
                      </a:r>
                      <a:endParaRPr lang="zh-CN" altLang="en-US" sz="2000" b="1" kern="1200" baseline="30000" dirty="0" smtClean="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rgbClr val="CC6600"/>
                          </a:solidFill>
                          <a:latin typeface="Arial" pitchFamily="34" charset="0"/>
                          <a:ea typeface="+mn-ea"/>
                          <a:cs typeface="Arial" pitchFamily="34" charset="0"/>
                        </a:rPr>
                        <a:t>1×2</a:t>
                      </a:r>
                      <a:r>
                        <a:rPr lang="en-US" altLang="zh-CN" sz="2000" b="1" kern="1200" baseline="30000" dirty="0" smtClean="0">
                          <a:solidFill>
                            <a:srgbClr val="FF0000"/>
                          </a:solidFill>
                          <a:latin typeface="Arial" pitchFamily="34" charset="0"/>
                          <a:ea typeface="+mn-ea"/>
                          <a:cs typeface="Arial" pitchFamily="34" charset="0"/>
                        </a:rPr>
                        <a:t>0</a:t>
                      </a:r>
                      <a:endParaRPr lang="zh-CN" altLang="en-US" sz="2000" b="1" kern="1200" baseline="30000" dirty="0" smtClean="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rgbClr val="CC6600"/>
                          </a:solidFill>
                          <a:latin typeface="Arial" pitchFamily="34" charset="0"/>
                          <a:ea typeface="+mn-ea"/>
                          <a:cs typeface="Arial" pitchFamily="34" charset="0"/>
                        </a:rPr>
                        <a:t>1×2</a:t>
                      </a:r>
                      <a:r>
                        <a:rPr lang="en-US" altLang="zh-CN" sz="2000" b="1" kern="1200" baseline="30000" dirty="0" smtClean="0">
                          <a:solidFill>
                            <a:srgbClr val="FF0000"/>
                          </a:solidFill>
                          <a:latin typeface="Arial" pitchFamily="34" charset="0"/>
                          <a:ea typeface="+mn-ea"/>
                          <a:cs typeface="Arial" pitchFamily="34" charset="0"/>
                        </a:rPr>
                        <a:t>-1</a:t>
                      </a:r>
                      <a:endParaRPr lang="zh-CN" altLang="en-US" sz="2000" b="1" kern="1200" baseline="30000" dirty="0" smtClean="0">
                        <a:solidFill>
                          <a:srgbClr val="FF0000"/>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Rectangle 3"/>
          <p:cNvSpPr txBox="1">
            <a:spLocks noChangeArrowheads="1"/>
          </p:cNvSpPr>
          <p:nvPr/>
        </p:nvSpPr>
        <p:spPr bwMode="auto">
          <a:xfrm>
            <a:off x="719138" y="3968750"/>
            <a:ext cx="2259012" cy="828675"/>
          </a:xfrm>
          <a:prstGeom prst="rect">
            <a:avLst/>
          </a:prstGeom>
          <a:noFill/>
          <a:ln w="9525">
            <a:noFill/>
            <a:miter lim="800000"/>
            <a:headEnd/>
            <a:tailEnd/>
          </a:ln>
        </p:spPr>
        <p:txBody>
          <a:bodyPr/>
          <a:lstStyle/>
          <a:p>
            <a:pPr marL="342900" indent="-342900" algn="l" eaLnBrk="0" hangingPunct="0">
              <a:lnSpc>
                <a:spcPct val="110000"/>
              </a:lnSpc>
              <a:buClr>
                <a:schemeClr val="bg2"/>
              </a:buClr>
              <a:buFont typeface="Wingdings" pitchFamily="2" charset="2"/>
              <a:buNone/>
              <a:defRPr/>
            </a:pPr>
            <a:r>
              <a:rPr kumimoji="1" lang="zh-CN" altLang="en-US" sz="2200" kern="0" dirty="0">
                <a:solidFill>
                  <a:schemeClr val="tx1"/>
                </a:solidFill>
                <a:latin typeface="Arial" charset="0"/>
              </a:rPr>
              <a:t>  </a:t>
            </a:r>
          </a:p>
          <a:p>
            <a:pPr marL="361950" lvl="1" indent="-361950" algn="l" eaLnBrk="0" hangingPunct="0">
              <a:lnSpc>
                <a:spcPct val="110000"/>
              </a:lnSpc>
              <a:buClr>
                <a:srgbClr val="006666"/>
              </a:buClr>
              <a:buSzPct val="110000"/>
              <a:buFont typeface="Wingdings" pitchFamily="2" charset="2"/>
              <a:buChar char="w"/>
              <a:defRPr/>
            </a:pPr>
            <a:r>
              <a:rPr kumimoji="1" lang="zh-CN" altLang="en-US" sz="2000" kern="0" dirty="0">
                <a:solidFill>
                  <a:schemeClr val="tx1"/>
                </a:solidFill>
                <a:latin typeface="Arial" charset="0"/>
              </a:rPr>
              <a:t>结果</a:t>
            </a:r>
          </a:p>
        </p:txBody>
      </p:sp>
      <p:graphicFrame>
        <p:nvGraphicFramePr>
          <p:cNvPr id="16" name="表格 15"/>
          <p:cNvGraphicFramePr>
            <a:graphicFrameLocks noGrp="1"/>
          </p:cNvGraphicFramePr>
          <p:nvPr/>
        </p:nvGraphicFramePr>
        <p:xfrm>
          <a:off x="2613025" y="4292600"/>
          <a:ext cx="5487988" cy="457200"/>
        </p:xfrm>
        <a:graphic>
          <a:graphicData uri="http://schemas.openxmlformats.org/drawingml/2006/table">
            <a:tbl>
              <a:tblPr firstRow="1" bandRow="1">
                <a:tableStyleId>{5C22544A-7EE6-4342-B048-85BDC9FD1C3A}</a:tableStyleId>
              </a:tblPr>
              <a:tblGrid>
                <a:gridCol w="5487553"/>
              </a:tblGrid>
              <a:tr h="370840">
                <a:tc>
                  <a:txBody>
                    <a:bodyPr/>
                    <a:lstStyle/>
                    <a:p>
                      <a:pPr algn="ctr"/>
                      <a:r>
                        <a:rPr lang="en-US" altLang="zh-CN" sz="2400" dirty="0" smtClean="0">
                          <a:solidFill>
                            <a:srgbClr val="CC6600"/>
                          </a:solidFill>
                          <a:latin typeface="Arial" pitchFamily="34" charset="0"/>
                          <a:cs typeface="Arial" pitchFamily="34" charset="0"/>
                        </a:rPr>
                        <a:t>4 + 0 + 1 + 0.5 = 5.5</a:t>
                      </a:r>
                      <a:endParaRPr lang="zh-CN" altLang="en-US" sz="2400" dirty="0">
                        <a:solidFill>
                          <a:srgbClr val="CC66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bl>
          </a:graphicData>
        </a:graphic>
      </p:graphicFrame>
      <p:grpSp>
        <p:nvGrpSpPr>
          <p:cNvPr id="2" name="组合 17"/>
          <p:cNvGrpSpPr>
            <a:grpSpLocks/>
          </p:cNvGrpSpPr>
          <p:nvPr/>
        </p:nvGrpSpPr>
        <p:grpSpPr bwMode="auto">
          <a:xfrm>
            <a:off x="5040313" y="3644900"/>
            <a:ext cx="792162" cy="684213"/>
            <a:chOff x="5040132" y="4365104"/>
            <a:chExt cx="792000" cy="684076"/>
          </a:xfrm>
        </p:grpSpPr>
        <p:sp>
          <p:nvSpPr>
            <p:cNvPr id="26677" name="下箭头 13"/>
            <p:cNvSpPr>
              <a:spLocks noChangeArrowheads="1"/>
            </p:cNvSpPr>
            <p:nvPr/>
          </p:nvSpPr>
          <p:spPr bwMode="auto">
            <a:xfrm>
              <a:off x="5040132" y="4509120"/>
              <a:ext cx="792000" cy="523935"/>
            </a:xfrm>
            <a:prstGeom prst="downArrow">
              <a:avLst>
                <a:gd name="adj1" fmla="val 50000"/>
                <a:gd name="adj2" fmla="val 50000"/>
              </a:avLst>
            </a:prstGeom>
            <a:solidFill>
              <a:srgbClr val="FF3399"/>
            </a:solidFill>
            <a:ln w="9525" algn="ctr">
              <a:noFill/>
              <a:round/>
              <a:headEnd/>
              <a:tailEnd/>
            </a:ln>
          </p:spPr>
          <p:txBody>
            <a:bodyPr>
              <a:spAutoFit/>
            </a:bodyPr>
            <a:lstStyle/>
            <a:p>
              <a:pPr algn="r" eaLnBrk="0" hangingPunct="0">
                <a:lnSpc>
                  <a:spcPct val="100000"/>
                </a:lnSpc>
              </a:pPr>
              <a:endParaRPr lang="zh-CN" altLang="en-US" sz="2000" u="sng">
                <a:solidFill>
                  <a:schemeClr val="accent1"/>
                </a:solidFill>
                <a:latin typeface="Lucida Sans Unicode" pitchFamily="34" charset="0"/>
                <a:ea typeface="Gulim" pitchFamily="34" charset="-127"/>
              </a:endParaRPr>
            </a:p>
          </p:txBody>
        </p:sp>
        <p:sp>
          <p:nvSpPr>
            <p:cNvPr id="17" name="Rectangle 3"/>
            <p:cNvSpPr txBox="1">
              <a:spLocks noChangeArrowheads="1"/>
            </p:cNvSpPr>
            <p:nvPr/>
          </p:nvSpPr>
          <p:spPr bwMode="auto">
            <a:xfrm>
              <a:off x="5184564" y="4365104"/>
              <a:ext cx="611063" cy="684076"/>
            </a:xfrm>
            <a:prstGeom prst="rect">
              <a:avLst/>
            </a:prstGeom>
            <a:noFill/>
            <a:ln w="9525">
              <a:noFill/>
              <a:miter lim="800000"/>
              <a:headEnd/>
              <a:tailEnd/>
            </a:ln>
          </p:spPr>
          <p:txBody>
            <a:bodyPr/>
            <a:lstStyle/>
            <a:p>
              <a:pPr marL="342900" indent="-342900" algn="l" eaLnBrk="0" hangingPunct="0">
                <a:lnSpc>
                  <a:spcPct val="110000"/>
                </a:lnSpc>
                <a:buClr>
                  <a:schemeClr val="bg2"/>
                </a:buClr>
                <a:buFont typeface="Wingdings" pitchFamily="2" charset="2"/>
                <a:buNone/>
                <a:defRPr/>
              </a:pPr>
              <a:r>
                <a:rPr kumimoji="1" lang="en-US" altLang="zh-CN" sz="4000" kern="0" dirty="0">
                  <a:solidFill>
                    <a:schemeClr val="bg1"/>
                  </a:solidFill>
                  <a:latin typeface="Arial" charset="0"/>
                </a:rPr>
                <a:t>+</a:t>
              </a:r>
              <a:endParaRPr kumimoji="1" lang="zh-CN" altLang="en-US" sz="4000" kern="0" dirty="0">
                <a:solidFill>
                  <a:schemeClr val="bg1"/>
                </a:solidFill>
                <a:latin typeface="Arial" charset="0"/>
              </a:endParaRPr>
            </a:p>
          </p:txBody>
        </p:sp>
      </p:grpSp>
      <p:sp>
        <p:nvSpPr>
          <p:cNvPr id="18" name="AutoShape 4"/>
          <p:cNvSpPr>
            <a:spLocks noChangeArrowheads="1"/>
          </p:cNvSpPr>
          <p:nvPr/>
        </p:nvSpPr>
        <p:spPr bwMode="auto">
          <a:xfrm>
            <a:off x="1368425" y="5157788"/>
            <a:ext cx="6457950" cy="1103312"/>
          </a:xfrm>
          <a:prstGeom prst="horizontalScroll">
            <a:avLst>
              <a:gd name="adj" fmla="val 12500"/>
            </a:avLst>
          </a:prstGeom>
          <a:solidFill>
            <a:srgbClr val="FFFF99"/>
          </a:solidFill>
          <a:ln w="9525">
            <a:solidFill>
              <a:srgbClr val="CC6600"/>
            </a:solidFill>
            <a:round/>
            <a:headEnd/>
            <a:tailEnd/>
          </a:ln>
        </p:spPr>
        <p:txBody>
          <a:bodyPr anchor="ctr">
            <a:spAutoFit/>
          </a:bodyPr>
          <a:lstStyle/>
          <a:p>
            <a:pPr marL="290513" indent="-290513" algn="l">
              <a:lnSpc>
                <a:spcPct val="100000"/>
              </a:lnSpc>
              <a:buClr>
                <a:schemeClr val="hlink"/>
              </a:buClr>
              <a:buSzPct val="80000"/>
              <a:buFont typeface="Wingdings" pitchFamily="2" charset="2"/>
              <a:buChar char="v"/>
            </a:pPr>
            <a:r>
              <a:rPr lang="zh-CN" altLang="en-US">
                <a:solidFill>
                  <a:schemeClr val="tx1"/>
                </a:solidFill>
                <a:latin typeface="Arial" charset="0"/>
                <a:ea typeface="华文楷体" pitchFamily="2" charset="-122"/>
                <a:cs typeface="Arial" charset="0"/>
              </a:rPr>
              <a:t>对于某进制的数，按权展开求和，可以计算得到其对应的十进制数大小。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par>
                          <p:cTn id="38" fill="hold">
                            <p:stCondLst>
                              <p:cond delay="500"/>
                            </p:stCondLst>
                            <p:childTnLst>
                              <p:par>
                                <p:cTn id="39" presetID="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arn(outVertical)">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5" grpId="0"/>
      <p:bldP spid="1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5"/>
          <p:cNvSpPr>
            <a:spLocks noGrp="1" noChangeArrowheads="1"/>
          </p:cNvSpPr>
          <p:nvPr>
            <p:ph type="sldNum" sz="quarter" idx="10"/>
          </p:nvPr>
        </p:nvSpPr>
        <p:spPr>
          <a:noFill/>
        </p:spPr>
        <p:txBody>
          <a:bodyPr/>
          <a:lstStyle/>
          <a:p>
            <a:fld id="{0947CBD1-F2CC-4BF5-93C1-28173C84DF50}" type="slidenum">
              <a:rPr lang="ko-KR" altLang="en-US" smtClean="0"/>
              <a:pPr/>
              <a:t>17</a:t>
            </a:fld>
            <a:endParaRPr lang="en-US" altLang="ko-KR" smtClean="0"/>
          </a:p>
        </p:txBody>
      </p:sp>
      <p:sp>
        <p:nvSpPr>
          <p:cNvPr id="27651"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B7F4093B-2D32-462D-894B-07EE7812F2AD}" type="slidenum">
              <a:rPr lang="ko-KR" altLang="en-US" sz="1600">
                <a:solidFill>
                  <a:schemeClr val="accent2"/>
                </a:solidFill>
                <a:latin typeface="Verdana" pitchFamily="34" charset="0"/>
                <a:ea typeface="Gulim" pitchFamily="34" charset="-127"/>
              </a:rPr>
              <a:pPr algn="r">
                <a:lnSpc>
                  <a:spcPct val="100000"/>
                </a:lnSpc>
              </a:pPr>
              <a:t>17</a:t>
            </a:fld>
            <a:endParaRPr lang="en-US" altLang="ko-KR" sz="1600">
              <a:solidFill>
                <a:schemeClr val="accent2"/>
              </a:solidFill>
              <a:latin typeface="Verdana" pitchFamily="34" charset="0"/>
              <a:ea typeface="Gulim" pitchFamily="34" charset="-127"/>
            </a:endParaRPr>
          </a:p>
        </p:txBody>
      </p:sp>
      <p:sp>
        <p:nvSpPr>
          <p:cNvPr id="27652"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不同数制数的表示</a:t>
            </a:r>
          </a:p>
        </p:txBody>
      </p:sp>
      <p:sp>
        <p:nvSpPr>
          <p:cNvPr id="165891" name="Rectangle 3"/>
          <p:cNvSpPr>
            <a:spLocks noGrp="1" noChangeArrowheads="1"/>
          </p:cNvSpPr>
          <p:nvPr>
            <p:ph type="body" idx="4294967295"/>
          </p:nvPr>
        </p:nvSpPr>
        <p:spPr>
          <a:xfrm>
            <a:off x="468313" y="1160463"/>
            <a:ext cx="8142287" cy="2989262"/>
          </a:xfrm>
        </p:spPr>
        <p:txBody>
          <a:bodyPr/>
          <a:lstStyle/>
          <a:p>
            <a:pPr>
              <a:lnSpc>
                <a:spcPct val="110000"/>
              </a:lnSpc>
              <a:spcBef>
                <a:spcPct val="0"/>
              </a:spcBef>
            </a:pPr>
            <a:r>
              <a:rPr kumimoji="1" lang="zh-CN" altLang="en-US" sz="2200" smtClean="0"/>
              <a:t>在数字电路中，可以用括弧加数制基数下标的方式，表示不同数制的数，如</a:t>
            </a:r>
            <a:r>
              <a:rPr kumimoji="1" lang="en-US" altLang="zh-CN" sz="2200" smtClean="0"/>
              <a:t>(25)</a:t>
            </a:r>
            <a:r>
              <a:rPr kumimoji="1" lang="en-US" altLang="zh-CN" sz="2200" baseline="-30000" smtClean="0"/>
              <a:t>10 </a:t>
            </a:r>
            <a:r>
              <a:rPr kumimoji="1" lang="zh-CN" altLang="en-US" sz="2200" baseline="-30000" smtClean="0"/>
              <a:t>、</a:t>
            </a:r>
            <a:r>
              <a:rPr kumimoji="1" lang="en-US" altLang="zh-CN" sz="2200" smtClean="0"/>
              <a:t> (1101.101)</a:t>
            </a:r>
            <a:r>
              <a:rPr kumimoji="1" lang="en-US" altLang="zh-CN" sz="2200" baseline="-30000" smtClean="0"/>
              <a:t>2 </a:t>
            </a:r>
            <a:r>
              <a:rPr kumimoji="1" lang="zh-CN" altLang="en-US" sz="2200" smtClean="0"/>
              <a:t>；或者在数的后面加上该数制英文单词的首字母，如</a:t>
            </a:r>
            <a:r>
              <a:rPr kumimoji="1" lang="en-US" altLang="zh-CN" sz="2200" smtClean="0"/>
              <a:t>25D</a:t>
            </a:r>
            <a:r>
              <a:rPr kumimoji="1" lang="zh-CN" altLang="en-US" sz="2200" smtClean="0"/>
              <a:t>、</a:t>
            </a:r>
            <a:r>
              <a:rPr kumimoji="1" lang="en-US" altLang="zh-CN" sz="2200" smtClean="0"/>
              <a:t>1101.101B</a:t>
            </a:r>
            <a:r>
              <a:rPr kumimoji="1" lang="zh-CN" altLang="en-US" sz="2200" smtClean="0"/>
              <a:t>。</a:t>
            </a:r>
            <a:endParaRPr kumimoji="1" lang="en-US" altLang="zh-CN" sz="2200" smtClean="0"/>
          </a:p>
          <a:p>
            <a:pPr>
              <a:lnSpc>
                <a:spcPct val="110000"/>
              </a:lnSpc>
              <a:spcBef>
                <a:spcPct val="0"/>
              </a:spcBef>
            </a:pPr>
            <a:r>
              <a:rPr kumimoji="1" lang="zh-CN" altLang="en-US" sz="2200" smtClean="0"/>
              <a:t>在编程语言中，是用</a:t>
            </a:r>
            <a:r>
              <a:rPr kumimoji="1" lang="zh-CN" altLang="en-US" sz="2200" smtClean="0">
                <a:solidFill>
                  <a:srgbClr val="CC0066"/>
                </a:solidFill>
              </a:rPr>
              <a:t>数字加数制前缀或后缀</a:t>
            </a:r>
            <a:r>
              <a:rPr kumimoji="1" lang="zh-CN" altLang="en-US" sz="2200" smtClean="0"/>
              <a:t>的方式。例如，在</a:t>
            </a:r>
            <a:r>
              <a:rPr kumimoji="1" lang="en-US" altLang="zh-CN" sz="2200" smtClean="0"/>
              <a:t>Verilog HDL</a:t>
            </a:r>
            <a:r>
              <a:rPr kumimoji="1" lang="zh-CN" altLang="en-US" sz="2200" smtClean="0"/>
              <a:t>中，采用</a:t>
            </a:r>
            <a:r>
              <a:rPr kumimoji="1" lang="zh-CN" altLang="en-US" sz="2200" smtClean="0">
                <a:solidFill>
                  <a:srgbClr val="CC0066"/>
                </a:solidFill>
              </a:rPr>
              <a:t>数字加数制前缀</a:t>
            </a:r>
            <a:r>
              <a:rPr kumimoji="1" lang="zh-CN" altLang="en-US" sz="2200" smtClean="0"/>
              <a:t>的方式：  </a:t>
            </a:r>
          </a:p>
          <a:p>
            <a:pPr lvl="1">
              <a:lnSpc>
                <a:spcPct val="110000"/>
              </a:lnSpc>
              <a:spcBef>
                <a:spcPct val="0"/>
              </a:spcBef>
            </a:pPr>
            <a:r>
              <a:rPr kumimoji="1" lang="zh-CN" altLang="en-US" sz="2000" smtClean="0"/>
              <a:t>十进制数的前缀为“</a:t>
            </a:r>
            <a:r>
              <a:rPr kumimoji="1" lang="en-US" altLang="zh-CN" sz="2000" smtClean="0"/>
              <a:t>D”</a:t>
            </a:r>
            <a:r>
              <a:rPr kumimoji="1" lang="zh-CN" altLang="en-US" sz="2000" smtClean="0"/>
              <a:t>或“</a:t>
            </a:r>
            <a:r>
              <a:rPr kumimoji="1" lang="en-US" altLang="zh-CN" sz="2000" smtClean="0"/>
              <a:t>d” </a:t>
            </a:r>
            <a:r>
              <a:rPr kumimoji="1" lang="zh-CN" altLang="en-US" sz="2000" smtClean="0"/>
              <a:t>（</a:t>
            </a:r>
            <a:r>
              <a:rPr kumimoji="1" lang="en-US" altLang="zh-CN" sz="2000" smtClean="0"/>
              <a:t>Decimal</a:t>
            </a:r>
            <a:r>
              <a:rPr kumimoji="1" lang="zh-CN" altLang="en-US" sz="2000" smtClean="0"/>
              <a:t>）              </a:t>
            </a:r>
          </a:p>
          <a:p>
            <a:pPr lvl="1">
              <a:lnSpc>
                <a:spcPct val="110000"/>
              </a:lnSpc>
              <a:spcBef>
                <a:spcPct val="0"/>
              </a:spcBef>
            </a:pPr>
            <a:r>
              <a:rPr kumimoji="1" lang="zh-CN" altLang="en-US" sz="2000" smtClean="0"/>
              <a:t>二进制数的前缀为“</a:t>
            </a:r>
            <a:r>
              <a:rPr kumimoji="1" lang="en-US" altLang="zh-CN" sz="2000" smtClean="0"/>
              <a:t>B”</a:t>
            </a:r>
            <a:r>
              <a:rPr kumimoji="1" lang="zh-CN" altLang="en-US" sz="2000" smtClean="0"/>
              <a:t>或“</a:t>
            </a:r>
            <a:r>
              <a:rPr kumimoji="1" lang="en-US" altLang="zh-CN" sz="2000" smtClean="0"/>
              <a:t>b” </a:t>
            </a:r>
            <a:r>
              <a:rPr kumimoji="1" lang="zh-CN" altLang="en-US" sz="2000" smtClean="0"/>
              <a:t>（</a:t>
            </a:r>
            <a:r>
              <a:rPr kumimoji="1" lang="en-US" altLang="zh-CN" sz="2000" smtClean="0"/>
              <a:t>Binary</a:t>
            </a:r>
            <a:r>
              <a:rPr kumimoji="1" lang="zh-CN" altLang="en-US" sz="2000" smtClean="0"/>
              <a:t>）               </a:t>
            </a:r>
          </a:p>
          <a:p>
            <a:pPr lvl="1">
              <a:lnSpc>
                <a:spcPct val="110000"/>
              </a:lnSpc>
              <a:spcBef>
                <a:spcPct val="0"/>
              </a:spcBef>
            </a:pPr>
            <a:r>
              <a:rPr kumimoji="1" lang="zh-CN" altLang="en-US" sz="2000" smtClean="0"/>
              <a:t>八进制数的前缀为“</a:t>
            </a:r>
            <a:r>
              <a:rPr kumimoji="1" lang="en-US" altLang="zh-CN" sz="2000" smtClean="0"/>
              <a:t>O”</a:t>
            </a:r>
            <a:r>
              <a:rPr kumimoji="1" lang="zh-CN" altLang="en-US" sz="2000" smtClean="0"/>
              <a:t>或“</a:t>
            </a:r>
            <a:r>
              <a:rPr kumimoji="1" lang="en-US" altLang="zh-CN" sz="2000" smtClean="0"/>
              <a:t>o” </a:t>
            </a:r>
            <a:r>
              <a:rPr kumimoji="1" lang="zh-CN" altLang="en-US" sz="2000" smtClean="0"/>
              <a:t>（</a:t>
            </a:r>
            <a:r>
              <a:rPr kumimoji="1" lang="en-US" altLang="zh-CN" sz="2000" smtClean="0"/>
              <a:t>Octonary</a:t>
            </a:r>
            <a:r>
              <a:rPr kumimoji="1" lang="zh-CN" altLang="en-US" sz="2000" smtClean="0"/>
              <a:t>）             </a:t>
            </a:r>
          </a:p>
          <a:p>
            <a:pPr lvl="1">
              <a:lnSpc>
                <a:spcPct val="110000"/>
              </a:lnSpc>
              <a:spcBef>
                <a:spcPct val="0"/>
              </a:spcBef>
            </a:pPr>
            <a:r>
              <a:rPr kumimoji="1" lang="zh-CN" altLang="en-US" sz="2000" smtClean="0"/>
              <a:t>十六进制数的前缀为“</a:t>
            </a:r>
            <a:r>
              <a:rPr kumimoji="1" lang="en-US" altLang="zh-CN" sz="2000" smtClean="0"/>
              <a:t>H”</a:t>
            </a:r>
            <a:r>
              <a:rPr kumimoji="1" lang="zh-CN" altLang="en-US" sz="2000" smtClean="0"/>
              <a:t>或“</a:t>
            </a:r>
            <a:r>
              <a:rPr kumimoji="1" lang="en-US" altLang="zh-CN" sz="2000" smtClean="0"/>
              <a:t>h” </a:t>
            </a:r>
            <a:r>
              <a:rPr kumimoji="1" lang="zh-CN" altLang="en-US" sz="2000" smtClean="0"/>
              <a:t>（</a:t>
            </a:r>
            <a:r>
              <a:rPr kumimoji="1" lang="en-US" altLang="zh-CN" sz="2000" smtClean="0"/>
              <a:t>Hexadecimal</a:t>
            </a:r>
            <a:r>
              <a:rPr kumimoji="1" lang="zh-CN" altLang="en-US" sz="2000" smtClean="0"/>
              <a:t>）</a:t>
            </a:r>
          </a:p>
        </p:txBody>
      </p:sp>
      <p:sp>
        <p:nvSpPr>
          <p:cNvPr id="165892" name="Text Box 4"/>
          <p:cNvSpPr txBox="1">
            <a:spLocks noChangeArrowheads="1"/>
          </p:cNvSpPr>
          <p:nvPr/>
        </p:nvSpPr>
        <p:spPr bwMode="auto">
          <a:xfrm>
            <a:off x="1116013" y="4437063"/>
            <a:ext cx="7848600" cy="1936750"/>
          </a:xfrm>
          <a:prstGeom prst="rect">
            <a:avLst/>
          </a:prstGeom>
          <a:noFill/>
          <a:ln w="9525">
            <a:noFill/>
            <a:miter lim="800000"/>
            <a:headEnd/>
            <a:tailEnd/>
          </a:ln>
        </p:spPr>
        <p:txBody>
          <a:bodyPr>
            <a:spAutoFit/>
          </a:bodyPr>
          <a:lstStyle/>
          <a:p>
            <a:pPr algn="just">
              <a:lnSpc>
                <a:spcPct val="100000"/>
              </a:lnSpc>
              <a:spcBef>
                <a:spcPct val="50000"/>
              </a:spcBef>
            </a:pPr>
            <a:r>
              <a:rPr kumimoji="1" lang="en-US" altLang="zh-CN" sz="2200">
                <a:latin typeface="Arial" charset="0"/>
              </a:rPr>
              <a:t>(25)</a:t>
            </a:r>
            <a:r>
              <a:rPr kumimoji="1" lang="en-US" altLang="zh-CN" sz="2200" baseline="-30000">
                <a:latin typeface="Arial" charset="0"/>
              </a:rPr>
              <a:t>10</a:t>
            </a:r>
            <a:r>
              <a:rPr kumimoji="1" lang="en-US" altLang="zh-CN" sz="2200">
                <a:latin typeface="Arial" charset="0"/>
              </a:rPr>
              <a:t>=‘d25</a:t>
            </a:r>
            <a:r>
              <a:rPr kumimoji="1" lang="zh-CN" altLang="en-US" sz="2200">
                <a:latin typeface="Arial" charset="0"/>
              </a:rPr>
              <a:t>（</a:t>
            </a:r>
            <a:r>
              <a:rPr kumimoji="1" lang="en-US" altLang="zh-CN" sz="2200">
                <a:latin typeface="Arial" charset="0"/>
              </a:rPr>
              <a:t>25D</a:t>
            </a:r>
            <a:r>
              <a:rPr kumimoji="1" lang="zh-CN" altLang="en-US" sz="2200">
                <a:latin typeface="Arial" charset="0"/>
              </a:rPr>
              <a:t>）</a:t>
            </a:r>
            <a:r>
              <a:rPr kumimoji="1" lang="en-US" altLang="zh-CN" sz="2200">
                <a:latin typeface="Arial" charset="0"/>
              </a:rPr>
              <a:t>=25   </a:t>
            </a:r>
            <a:r>
              <a:rPr kumimoji="1" lang="zh-CN" altLang="en-US" sz="2200">
                <a:latin typeface="Arial" charset="0"/>
              </a:rPr>
              <a:t>（</a:t>
            </a:r>
            <a:r>
              <a:rPr kumimoji="1" lang="zh-CN" altLang="en-US" sz="2200">
                <a:solidFill>
                  <a:srgbClr val="FF0000"/>
                </a:solidFill>
                <a:latin typeface="Arial" charset="0"/>
              </a:rPr>
              <a:t>十进制数的前缀或后缀可略</a:t>
            </a:r>
            <a:r>
              <a:rPr kumimoji="1" lang="zh-CN" altLang="en-US" sz="2200">
                <a:latin typeface="Arial" charset="0"/>
              </a:rPr>
              <a:t>）</a:t>
            </a:r>
          </a:p>
          <a:p>
            <a:pPr algn="just">
              <a:lnSpc>
                <a:spcPct val="100000"/>
              </a:lnSpc>
              <a:spcBef>
                <a:spcPct val="50000"/>
              </a:spcBef>
            </a:pPr>
            <a:r>
              <a:rPr kumimoji="1" lang="en-US" altLang="zh-CN" sz="2200">
                <a:latin typeface="Arial" charset="0"/>
              </a:rPr>
              <a:t>(1101.101)</a:t>
            </a:r>
            <a:r>
              <a:rPr kumimoji="1" lang="en-US" altLang="zh-CN" sz="2200" baseline="-30000">
                <a:latin typeface="Arial" charset="0"/>
              </a:rPr>
              <a:t>2</a:t>
            </a:r>
            <a:r>
              <a:rPr kumimoji="1" lang="en-US" altLang="zh-CN" sz="2200">
                <a:latin typeface="Arial" charset="0"/>
              </a:rPr>
              <a:t>=‘b1101.101</a:t>
            </a:r>
            <a:r>
              <a:rPr kumimoji="1" lang="zh-CN" altLang="en-US" sz="2200">
                <a:latin typeface="Arial" charset="0"/>
              </a:rPr>
              <a:t>（</a:t>
            </a:r>
            <a:r>
              <a:rPr kumimoji="1" lang="en-US" altLang="zh-CN" sz="2200">
                <a:latin typeface="Arial" charset="0"/>
              </a:rPr>
              <a:t>1101.101B</a:t>
            </a:r>
            <a:r>
              <a:rPr kumimoji="1" lang="zh-CN" altLang="en-US" sz="2200">
                <a:latin typeface="Arial" charset="0"/>
              </a:rPr>
              <a:t>）</a:t>
            </a:r>
          </a:p>
          <a:p>
            <a:pPr algn="just">
              <a:lnSpc>
                <a:spcPct val="100000"/>
              </a:lnSpc>
              <a:spcBef>
                <a:spcPct val="50000"/>
              </a:spcBef>
            </a:pPr>
            <a:r>
              <a:rPr kumimoji="1" lang="en-US" altLang="zh-CN" sz="2200">
                <a:latin typeface="Arial" charset="0"/>
              </a:rPr>
              <a:t>(76.56)</a:t>
            </a:r>
            <a:r>
              <a:rPr kumimoji="1" lang="en-US" altLang="zh-CN" sz="2200" baseline="-30000">
                <a:latin typeface="Arial" charset="0"/>
              </a:rPr>
              <a:t>8</a:t>
            </a:r>
            <a:r>
              <a:rPr kumimoji="1" lang="en-US" altLang="zh-CN" sz="2200">
                <a:latin typeface="Arial" charset="0"/>
              </a:rPr>
              <a:t>=‘o76.56</a:t>
            </a:r>
            <a:r>
              <a:rPr kumimoji="1" lang="zh-CN" altLang="en-US" sz="2200">
                <a:latin typeface="Arial" charset="0"/>
              </a:rPr>
              <a:t>（</a:t>
            </a:r>
            <a:r>
              <a:rPr kumimoji="1" lang="en-US" altLang="zh-CN" sz="2200">
                <a:latin typeface="Arial" charset="0"/>
              </a:rPr>
              <a:t>76.56O</a:t>
            </a:r>
            <a:r>
              <a:rPr kumimoji="1" lang="zh-CN" altLang="en-US" sz="2200">
                <a:latin typeface="Arial" charset="0"/>
              </a:rPr>
              <a:t>）</a:t>
            </a:r>
          </a:p>
          <a:p>
            <a:pPr algn="just">
              <a:lnSpc>
                <a:spcPct val="100000"/>
              </a:lnSpc>
              <a:spcBef>
                <a:spcPct val="50000"/>
              </a:spcBef>
            </a:pPr>
            <a:r>
              <a:rPr kumimoji="1" lang="en-US" altLang="zh-CN" sz="2200">
                <a:latin typeface="Arial" charset="0"/>
              </a:rPr>
              <a:t>(1FD.6C)</a:t>
            </a:r>
            <a:r>
              <a:rPr kumimoji="1" lang="en-US" altLang="zh-CN" sz="2200" baseline="-30000">
                <a:latin typeface="Arial" charset="0"/>
              </a:rPr>
              <a:t>16</a:t>
            </a:r>
            <a:r>
              <a:rPr kumimoji="1" lang="en-US" altLang="zh-CN" sz="2200">
                <a:latin typeface="Arial" charset="0"/>
              </a:rPr>
              <a:t>=‘h1FD.6C</a:t>
            </a:r>
            <a:r>
              <a:rPr kumimoji="1" lang="zh-CN" altLang="en-US" sz="2200">
                <a:latin typeface="Arial" charset="0"/>
              </a:rPr>
              <a:t>（</a:t>
            </a:r>
            <a:r>
              <a:rPr kumimoji="1" lang="en-US" altLang="zh-CN" sz="2200">
                <a:latin typeface="Arial" charset="0"/>
              </a:rPr>
              <a:t>1FD.6CH</a:t>
            </a:r>
            <a:r>
              <a:rPr kumimoji="1" lang="zh-CN" altLang="en-US" sz="2200">
                <a:latin typeface="Arial"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0-#ppt_w/2"/>
                                          </p:val>
                                        </p:tav>
                                        <p:tav tm="100000">
                                          <p:val>
                                            <p:strVal val="#ppt_x"/>
                                          </p:val>
                                        </p:tav>
                                      </p:tavLst>
                                    </p:anim>
                                    <p:anim calcmode="lin" valueType="num">
                                      <p:cBhvr additive="base">
                                        <p:cTn id="8"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2"/>
                                        </p:tgtEl>
                                        <p:attrNameLst>
                                          <p:attrName>style.visibility</p:attrName>
                                        </p:attrNameLst>
                                      </p:cBhvr>
                                      <p:to>
                                        <p:strVal val="visible"/>
                                      </p:to>
                                    </p:set>
                                    <p:anim calcmode="lin" valueType="num">
                                      <p:cBhvr additive="base">
                                        <p:cTn id="13" dur="500" fill="hold"/>
                                        <p:tgtEl>
                                          <p:spTgt spid="165892"/>
                                        </p:tgtEl>
                                        <p:attrNameLst>
                                          <p:attrName>ppt_x</p:attrName>
                                        </p:attrNameLst>
                                      </p:cBhvr>
                                      <p:tavLst>
                                        <p:tav tm="0">
                                          <p:val>
                                            <p:strVal val="0-#ppt_w/2"/>
                                          </p:val>
                                        </p:tav>
                                        <p:tav tm="100000">
                                          <p:val>
                                            <p:strVal val="#ppt_x"/>
                                          </p:val>
                                        </p:tav>
                                      </p:tavLst>
                                    </p:anim>
                                    <p:anim calcmode="lin" valueType="num">
                                      <p:cBhvr additive="base">
                                        <p:cTn id="14" dur="500" fill="hold"/>
                                        <p:tgtEl>
                                          <p:spTgt spid="165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P spid="16589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5"/>
          <p:cNvSpPr>
            <a:spLocks noGrp="1" noChangeArrowheads="1"/>
          </p:cNvSpPr>
          <p:nvPr>
            <p:ph type="sldNum" sz="quarter" idx="10"/>
          </p:nvPr>
        </p:nvSpPr>
        <p:spPr>
          <a:noFill/>
        </p:spPr>
        <p:txBody>
          <a:bodyPr/>
          <a:lstStyle/>
          <a:p>
            <a:fld id="{8E223808-1877-49A8-82D7-DB8ABB463872}" type="slidenum">
              <a:rPr lang="ko-KR" altLang="en-US" smtClean="0"/>
              <a:pPr/>
              <a:t>18</a:t>
            </a:fld>
            <a:endParaRPr lang="en-US" altLang="ko-KR" smtClean="0"/>
          </a:p>
        </p:txBody>
      </p:sp>
      <p:sp>
        <p:nvSpPr>
          <p:cNvPr id="2052"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AC00C086-BD04-4B0C-B979-F48887198134}" type="slidenum">
              <a:rPr lang="ko-KR" altLang="en-US" sz="1600">
                <a:solidFill>
                  <a:schemeClr val="accent2"/>
                </a:solidFill>
                <a:latin typeface="Verdana" pitchFamily="34" charset="0"/>
                <a:ea typeface="Gulim" pitchFamily="34" charset="-127"/>
              </a:rPr>
              <a:pPr algn="r">
                <a:lnSpc>
                  <a:spcPct val="100000"/>
                </a:lnSpc>
              </a:pPr>
              <a:t>18</a:t>
            </a:fld>
            <a:endParaRPr lang="en-US" altLang="ko-KR" sz="1600">
              <a:solidFill>
                <a:schemeClr val="accent2"/>
              </a:solidFill>
              <a:latin typeface="Verdana" pitchFamily="34" charset="0"/>
              <a:ea typeface="Gulim" pitchFamily="34" charset="-127"/>
            </a:endParaRPr>
          </a:p>
        </p:txBody>
      </p:sp>
      <p:sp>
        <p:nvSpPr>
          <p:cNvPr id="2053"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十进制</a:t>
            </a:r>
          </a:p>
        </p:txBody>
      </p:sp>
      <p:sp>
        <p:nvSpPr>
          <p:cNvPr id="162820" name="Text Box 4"/>
          <p:cNvSpPr txBox="1">
            <a:spLocks noChangeArrowheads="1"/>
          </p:cNvSpPr>
          <p:nvPr/>
        </p:nvSpPr>
        <p:spPr bwMode="auto">
          <a:xfrm>
            <a:off x="1150938" y="1917700"/>
            <a:ext cx="7993062" cy="825500"/>
          </a:xfrm>
          <a:prstGeom prst="rect">
            <a:avLst/>
          </a:prstGeom>
          <a:noFill/>
          <a:ln w="9525">
            <a:noFill/>
            <a:miter lim="800000"/>
            <a:headEnd/>
            <a:tailEnd/>
          </a:ln>
        </p:spPr>
        <p:txBody>
          <a:bodyPr/>
          <a:lstStyle/>
          <a:p>
            <a:pPr marL="354013" indent="-354013" algn="just">
              <a:lnSpc>
                <a:spcPct val="110000"/>
              </a:lnSpc>
              <a:buClr>
                <a:schemeClr val="hlink"/>
              </a:buClr>
              <a:buFont typeface="Wingdings" pitchFamily="2" charset="2"/>
              <a:buChar char="v"/>
            </a:pPr>
            <a:r>
              <a:rPr kumimoji="1" lang="zh-CN" altLang="en-US" sz="2200">
                <a:solidFill>
                  <a:schemeClr val="tx1"/>
                </a:solidFill>
                <a:latin typeface="Arial" charset="0"/>
              </a:rPr>
              <a:t>十进制是日常生活和工作中最常使用的进位计数制。 </a:t>
            </a:r>
          </a:p>
          <a:p>
            <a:pPr marL="354013" indent="-354013" algn="just">
              <a:lnSpc>
                <a:spcPct val="110000"/>
              </a:lnSpc>
              <a:buClr>
                <a:schemeClr val="hlink"/>
              </a:buClr>
              <a:buFont typeface="Wingdings" pitchFamily="2" charset="2"/>
              <a:buChar char="v"/>
            </a:pPr>
            <a:r>
              <a:rPr kumimoji="1" lang="zh-CN" altLang="en-US" sz="2200">
                <a:solidFill>
                  <a:schemeClr val="tx1"/>
                </a:solidFill>
                <a:latin typeface="Arial" charset="0"/>
              </a:rPr>
              <a:t>用</a:t>
            </a:r>
            <a:r>
              <a:rPr kumimoji="1" lang="en-US" altLang="zh-CN" sz="2200">
                <a:solidFill>
                  <a:schemeClr val="tx1"/>
                </a:solidFill>
                <a:latin typeface="Arial" charset="0"/>
              </a:rPr>
              <a:t>0</a:t>
            </a:r>
            <a:r>
              <a:rPr kumimoji="1" lang="zh-CN" altLang="en-US" sz="2200">
                <a:solidFill>
                  <a:schemeClr val="tx1"/>
                </a:solidFill>
                <a:latin typeface="Arial" charset="0"/>
              </a:rPr>
              <a:t>～</a:t>
            </a:r>
            <a:r>
              <a:rPr kumimoji="1" lang="en-US" altLang="zh-CN" sz="2200">
                <a:solidFill>
                  <a:schemeClr val="tx1"/>
                </a:solidFill>
                <a:latin typeface="Arial" charset="0"/>
              </a:rPr>
              <a:t>9</a:t>
            </a:r>
            <a:r>
              <a:rPr kumimoji="1" lang="zh-CN" altLang="en-US" sz="2200">
                <a:solidFill>
                  <a:schemeClr val="tx1"/>
                </a:solidFill>
                <a:latin typeface="Arial" charset="0"/>
              </a:rPr>
              <a:t>十个符号来表示数，</a:t>
            </a:r>
            <a:r>
              <a:rPr kumimoji="1" lang="zh-CN" altLang="en-US" sz="2200">
                <a:solidFill>
                  <a:srgbClr val="FF0000"/>
                </a:solidFill>
                <a:latin typeface="Arial" charset="0"/>
              </a:rPr>
              <a:t>基数</a:t>
            </a:r>
            <a:r>
              <a:rPr kumimoji="1" lang="zh-CN" altLang="en-US" sz="2200">
                <a:solidFill>
                  <a:schemeClr val="tx1"/>
                </a:solidFill>
                <a:latin typeface="Arial" charset="0"/>
              </a:rPr>
              <a:t>：</a:t>
            </a:r>
            <a:r>
              <a:rPr kumimoji="1" lang="en-US" altLang="zh-CN" sz="2200" i="1">
                <a:solidFill>
                  <a:schemeClr val="tx1"/>
                </a:solidFill>
                <a:latin typeface="Arial" charset="0"/>
              </a:rPr>
              <a:t>i </a:t>
            </a:r>
            <a:r>
              <a:rPr kumimoji="1" lang="en-US" altLang="zh-CN" sz="2200">
                <a:solidFill>
                  <a:schemeClr val="tx1"/>
                </a:solidFill>
                <a:latin typeface="Arial" charset="0"/>
              </a:rPr>
              <a:t>= 10</a:t>
            </a:r>
          </a:p>
          <a:p>
            <a:pPr marL="354013" indent="-354013" algn="just">
              <a:lnSpc>
                <a:spcPct val="110000"/>
              </a:lnSpc>
            </a:pPr>
            <a:r>
              <a:rPr kumimoji="1" lang="zh-CN" altLang="en-US" sz="2200">
                <a:solidFill>
                  <a:srgbClr val="FF0000"/>
                </a:solidFill>
                <a:latin typeface="Arial" charset="0"/>
              </a:rPr>
              <a:t>权值</a:t>
            </a:r>
            <a:r>
              <a:rPr kumimoji="1" lang="zh-CN" altLang="en-US" sz="2200">
                <a:solidFill>
                  <a:schemeClr val="tx1"/>
                </a:solidFill>
                <a:latin typeface="Arial" charset="0"/>
              </a:rPr>
              <a:t>：</a:t>
            </a:r>
            <a:r>
              <a:rPr kumimoji="1" lang="en-US" altLang="zh-CN" sz="2200">
                <a:solidFill>
                  <a:srgbClr val="990033"/>
                </a:solidFill>
                <a:latin typeface="Arial" charset="0"/>
              </a:rPr>
              <a:t>10</a:t>
            </a:r>
            <a:r>
              <a:rPr kumimoji="1" lang="en-US" altLang="zh-CN" sz="2200" i="1" baseline="30000">
                <a:solidFill>
                  <a:srgbClr val="990033"/>
                </a:solidFill>
                <a:latin typeface="Arial" charset="0"/>
              </a:rPr>
              <a:t>i </a:t>
            </a:r>
            <a:r>
              <a:rPr kumimoji="1" lang="en-US" altLang="zh-CN" sz="2200" i="1">
                <a:solidFill>
                  <a:schemeClr val="tx1"/>
                </a:solidFill>
                <a:latin typeface="Arial" charset="0"/>
              </a:rPr>
              <a:t>         </a:t>
            </a:r>
            <a:r>
              <a:rPr kumimoji="1" lang="zh-CN" altLang="en-US" sz="2200">
                <a:solidFill>
                  <a:schemeClr val="tx1"/>
                </a:solidFill>
                <a:latin typeface="Arial" charset="0"/>
              </a:rPr>
              <a:t>进位规则：“逢十进一”或“借一当十”</a:t>
            </a:r>
          </a:p>
        </p:txBody>
      </p:sp>
      <p:sp>
        <p:nvSpPr>
          <p:cNvPr id="162821" name="Text Box 5"/>
          <p:cNvSpPr txBox="1">
            <a:spLocks noChangeArrowheads="1"/>
          </p:cNvSpPr>
          <p:nvPr/>
        </p:nvSpPr>
        <p:spPr bwMode="auto">
          <a:xfrm>
            <a:off x="914400" y="1341438"/>
            <a:ext cx="3348038" cy="43021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1. </a:t>
            </a:r>
            <a:r>
              <a:rPr kumimoji="1" lang="zh-CN" altLang="en-US" sz="2600">
                <a:solidFill>
                  <a:srgbClr val="990000"/>
                </a:solidFill>
                <a:latin typeface="华文新魏" pitchFamily="2" charset="-122"/>
                <a:ea typeface="华文新魏" pitchFamily="2" charset="-122"/>
              </a:rPr>
              <a:t>十进制（</a:t>
            </a:r>
            <a:r>
              <a:rPr kumimoji="1" lang="en-US" altLang="zh-CN" sz="2600">
                <a:solidFill>
                  <a:srgbClr val="990000"/>
                </a:solidFill>
                <a:latin typeface="华文新魏" pitchFamily="2" charset="-122"/>
                <a:ea typeface="华文新魏" pitchFamily="2" charset="-122"/>
              </a:rPr>
              <a:t>Decimal</a:t>
            </a:r>
            <a:r>
              <a:rPr kumimoji="1" lang="zh-CN" altLang="en-US" sz="2600">
                <a:solidFill>
                  <a:srgbClr val="990000"/>
                </a:solidFill>
                <a:latin typeface="华文新魏" pitchFamily="2" charset="-122"/>
                <a:ea typeface="华文新魏" pitchFamily="2" charset="-122"/>
              </a:rPr>
              <a:t>）</a:t>
            </a:r>
          </a:p>
        </p:txBody>
      </p:sp>
      <p:graphicFrame>
        <p:nvGraphicFramePr>
          <p:cNvPr id="162822" name="Object 6"/>
          <p:cNvGraphicFramePr>
            <a:graphicFrameLocks noChangeAspect="1"/>
          </p:cNvGraphicFramePr>
          <p:nvPr>
            <p:ph sz="half" idx="4294967295"/>
          </p:nvPr>
        </p:nvGraphicFramePr>
        <p:xfrm>
          <a:off x="5508625" y="3213100"/>
          <a:ext cx="2376488" cy="846138"/>
        </p:xfrm>
        <a:graphic>
          <a:graphicData uri="http://schemas.openxmlformats.org/presentationml/2006/ole">
            <p:oleObj spid="_x0000_s2050" r:id="rId4" imgW="1104900" imgH="393700" progId="Equation.3">
              <p:embed/>
            </p:oleObj>
          </a:graphicData>
        </a:graphic>
      </p:graphicFrame>
      <p:sp>
        <p:nvSpPr>
          <p:cNvPr id="162823" name="Text Box 7"/>
          <p:cNvSpPr txBox="1">
            <a:spLocks noChangeArrowheads="1"/>
          </p:cNvSpPr>
          <p:nvPr/>
        </p:nvSpPr>
        <p:spPr bwMode="auto">
          <a:xfrm>
            <a:off x="1150938" y="3914775"/>
            <a:ext cx="6923087" cy="895350"/>
          </a:xfrm>
          <a:prstGeom prst="rect">
            <a:avLst/>
          </a:prstGeom>
          <a:noFill/>
          <a:ln w="9525">
            <a:noFill/>
            <a:miter lim="800000"/>
            <a:headEnd/>
            <a:tailEnd/>
          </a:ln>
        </p:spPr>
        <p:txBody>
          <a:bodyPr>
            <a:spAutoFit/>
          </a:bodyPr>
          <a:lstStyle/>
          <a:p>
            <a:pPr algn="just">
              <a:lnSpc>
                <a:spcPct val="110000"/>
              </a:lnSpc>
            </a:pPr>
            <a:r>
              <a:rPr kumimoji="1" lang="en-US" altLang="zh-CN">
                <a:latin typeface="Arial" charset="0"/>
              </a:rPr>
              <a:t>(125.625)</a:t>
            </a:r>
            <a:r>
              <a:rPr kumimoji="1" lang="en-US" altLang="zh-CN" baseline="-30000">
                <a:latin typeface="Arial" charset="0"/>
              </a:rPr>
              <a:t>10</a:t>
            </a:r>
            <a:r>
              <a:rPr kumimoji="1" lang="en-US" altLang="zh-CN">
                <a:latin typeface="Arial" charset="0"/>
              </a:rPr>
              <a:t>=</a:t>
            </a:r>
          </a:p>
          <a:p>
            <a:pPr algn="just">
              <a:lnSpc>
                <a:spcPct val="110000"/>
              </a:lnSpc>
            </a:pPr>
            <a:r>
              <a:rPr kumimoji="1" lang="en-US" altLang="zh-CN">
                <a:solidFill>
                  <a:srgbClr val="CC0066"/>
                </a:solidFill>
                <a:latin typeface="Arial" charset="0"/>
              </a:rPr>
              <a:t>1</a:t>
            </a:r>
            <a:r>
              <a:rPr kumimoji="1" lang="en-US" altLang="zh-CN">
                <a:latin typeface="Arial" charset="0"/>
              </a:rPr>
              <a:t>×10</a:t>
            </a:r>
            <a:r>
              <a:rPr kumimoji="1" lang="en-US" altLang="zh-CN" baseline="30000">
                <a:latin typeface="Arial" charset="0"/>
              </a:rPr>
              <a:t>2</a:t>
            </a:r>
            <a:r>
              <a:rPr kumimoji="1" lang="en-US" altLang="zh-CN">
                <a:latin typeface="Arial" charset="0"/>
              </a:rPr>
              <a:t>+</a:t>
            </a:r>
            <a:r>
              <a:rPr kumimoji="1" lang="en-US" altLang="zh-CN">
                <a:solidFill>
                  <a:srgbClr val="CC0066"/>
                </a:solidFill>
                <a:latin typeface="Arial" charset="0"/>
              </a:rPr>
              <a:t>2</a:t>
            </a:r>
            <a:r>
              <a:rPr kumimoji="1" lang="en-US" altLang="zh-CN">
                <a:latin typeface="Arial" charset="0"/>
              </a:rPr>
              <a:t>×10</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5</a:t>
            </a:r>
            <a:r>
              <a:rPr kumimoji="1" lang="en-US" altLang="zh-CN">
                <a:latin typeface="Arial" charset="0"/>
              </a:rPr>
              <a:t>×10</a:t>
            </a:r>
            <a:r>
              <a:rPr kumimoji="1" lang="en-US" altLang="zh-CN" baseline="30000">
                <a:latin typeface="Arial" charset="0"/>
              </a:rPr>
              <a:t>0</a:t>
            </a:r>
            <a:r>
              <a:rPr kumimoji="1" lang="en-US" altLang="zh-CN">
                <a:latin typeface="Arial" charset="0"/>
              </a:rPr>
              <a:t>+</a:t>
            </a:r>
            <a:r>
              <a:rPr kumimoji="1" lang="en-US" altLang="zh-CN">
                <a:solidFill>
                  <a:srgbClr val="CC0066"/>
                </a:solidFill>
                <a:latin typeface="Arial" charset="0"/>
              </a:rPr>
              <a:t>6</a:t>
            </a:r>
            <a:r>
              <a:rPr kumimoji="1" lang="en-US" altLang="zh-CN">
                <a:latin typeface="Arial" charset="0"/>
              </a:rPr>
              <a:t>×10</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2</a:t>
            </a:r>
            <a:r>
              <a:rPr kumimoji="1" lang="en-US" altLang="zh-CN">
                <a:latin typeface="Arial" charset="0"/>
              </a:rPr>
              <a:t>×10</a:t>
            </a:r>
            <a:r>
              <a:rPr kumimoji="1" lang="en-US" altLang="zh-CN" baseline="30000">
                <a:latin typeface="Arial" charset="0"/>
              </a:rPr>
              <a:t>-2</a:t>
            </a:r>
            <a:r>
              <a:rPr kumimoji="1" lang="en-US" altLang="zh-CN">
                <a:latin typeface="Arial" charset="0"/>
              </a:rPr>
              <a:t>+</a:t>
            </a:r>
            <a:r>
              <a:rPr kumimoji="1" lang="en-US" altLang="zh-CN">
                <a:solidFill>
                  <a:srgbClr val="CC0066"/>
                </a:solidFill>
                <a:latin typeface="Arial" charset="0"/>
              </a:rPr>
              <a:t>5</a:t>
            </a:r>
            <a:r>
              <a:rPr kumimoji="1" lang="en-US" altLang="zh-CN">
                <a:latin typeface="Arial" charset="0"/>
              </a:rPr>
              <a:t>×10</a:t>
            </a:r>
            <a:r>
              <a:rPr kumimoji="1" lang="en-US" altLang="zh-CN" baseline="30000">
                <a:latin typeface="Arial" charset="0"/>
              </a:rPr>
              <a:t>-3</a:t>
            </a:r>
          </a:p>
        </p:txBody>
      </p:sp>
      <p:sp>
        <p:nvSpPr>
          <p:cNvPr id="162824" name="Text Box 8"/>
          <p:cNvSpPr txBox="1">
            <a:spLocks noChangeArrowheads="1"/>
          </p:cNvSpPr>
          <p:nvPr/>
        </p:nvSpPr>
        <p:spPr bwMode="auto">
          <a:xfrm>
            <a:off x="1106488" y="3413125"/>
            <a:ext cx="4473575" cy="393700"/>
          </a:xfrm>
          <a:prstGeom prst="rect">
            <a:avLst/>
          </a:prstGeom>
          <a:noFill/>
          <a:ln w="9525">
            <a:noFill/>
            <a:miter lim="800000"/>
            <a:headEnd/>
            <a:tailEnd/>
          </a:ln>
        </p:spPr>
        <p:txBody>
          <a:bodyPr>
            <a:spAutoFit/>
          </a:bodyPr>
          <a:lstStyle/>
          <a:p>
            <a:pPr algn="l" latinLnBrk="1"/>
            <a:r>
              <a:rPr kumimoji="1" lang="zh-CN" altLang="en-US" sz="2200">
                <a:solidFill>
                  <a:schemeClr val="tx2"/>
                </a:solidFill>
                <a:latin typeface="Arial" charset="0"/>
              </a:rPr>
              <a:t>任意一个十进制数</a:t>
            </a:r>
            <a:r>
              <a:rPr kumimoji="1" lang="en-US" altLang="zh-CN" sz="2200">
                <a:solidFill>
                  <a:schemeClr val="tx2"/>
                </a:solidFill>
                <a:latin typeface="Arial" charset="0"/>
              </a:rPr>
              <a:t>D</a:t>
            </a:r>
            <a:r>
              <a:rPr kumimoji="1" lang="zh-CN" altLang="en-US" sz="2200">
                <a:solidFill>
                  <a:schemeClr val="tx2"/>
                </a:solidFill>
                <a:latin typeface="Arial" charset="0"/>
              </a:rPr>
              <a:t>均可展开为：</a:t>
            </a:r>
          </a:p>
        </p:txBody>
      </p:sp>
      <p:sp>
        <p:nvSpPr>
          <p:cNvPr id="162825" name="AutoShape 9"/>
          <p:cNvSpPr>
            <a:spLocks noChangeArrowheads="1"/>
          </p:cNvSpPr>
          <p:nvPr/>
        </p:nvSpPr>
        <p:spPr bwMode="auto">
          <a:xfrm>
            <a:off x="5527675" y="1341438"/>
            <a:ext cx="1401763" cy="625475"/>
          </a:xfrm>
          <a:prstGeom prst="wedgeRoundRectCallout">
            <a:avLst>
              <a:gd name="adj1" fmla="val -71222"/>
              <a:gd name="adj2" fmla="val 117259"/>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zh-CN" altLang="en-US" sz="1800">
                <a:solidFill>
                  <a:schemeClr val="tx1"/>
                </a:solidFill>
                <a:latin typeface="楷体_GB2312" pitchFamily="49" charset="-122"/>
                <a:ea typeface="楷体_GB2312" pitchFamily="49" charset="-122"/>
              </a:rPr>
              <a:t>数制使用的符号个数</a:t>
            </a:r>
            <a:endParaRPr lang="en-US" altLang="zh-CN" sz="1800">
              <a:solidFill>
                <a:schemeClr val="tx1"/>
              </a:solidFill>
              <a:latin typeface="楷体_GB2312" pitchFamily="49" charset="-122"/>
              <a:ea typeface="楷体_GB2312" pitchFamily="49" charset="-122"/>
            </a:endParaRPr>
          </a:p>
        </p:txBody>
      </p:sp>
      <p:sp>
        <p:nvSpPr>
          <p:cNvPr id="162826" name="AutoShape 10"/>
          <p:cNvSpPr>
            <a:spLocks noChangeArrowheads="1"/>
          </p:cNvSpPr>
          <p:nvPr/>
        </p:nvSpPr>
        <p:spPr bwMode="auto">
          <a:xfrm>
            <a:off x="76200" y="2925763"/>
            <a:ext cx="1074738" cy="625475"/>
          </a:xfrm>
          <a:prstGeom prst="wedgeRoundRectCallout">
            <a:avLst>
              <a:gd name="adj1" fmla="val 84176"/>
              <a:gd name="adj2" fmla="val -43148"/>
              <a:gd name="adj3" fmla="val 16667"/>
            </a:avLst>
          </a:prstGeom>
          <a:solidFill>
            <a:srgbClr val="FFFF99"/>
          </a:solidFill>
          <a:ln w="9525">
            <a:solidFill>
              <a:srgbClr val="FF6600"/>
            </a:solidFill>
            <a:miter lim="800000"/>
            <a:headEnd/>
            <a:tailEnd/>
          </a:ln>
        </p:spPr>
        <p:txBody>
          <a:bodyPr anchor="b"/>
          <a:lstStyle/>
          <a:p>
            <a:pPr algn="ctr">
              <a:lnSpc>
                <a:spcPct val="100000"/>
              </a:lnSpc>
            </a:pPr>
            <a:r>
              <a:rPr lang="zh-CN" altLang="en-US" sz="1800">
                <a:solidFill>
                  <a:schemeClr val="tx1"/>
                </a:solidFill>
                <a:latin typeface="楷体_GB2312" pitchFamily="49" charset="-122"/>
                <a:ea typeface="楷体_GB2312" pitchFamily="49" charset="-122"/>
              </a:rPr>
              <a:t>基数的幂次</a:t>
            </a:r>
            <a:endParaRPr lang="en-US" altLang="zh-CN" sz="1800">
              <a:solidFill>
                <a:schemeClr val="tx1"/>
              </a:solidFill>
              <a:latin typeface="楷体_GB2312" pitchFamily="49" charset="-122"/>
              <a:ea typeface="楷体_GB2312" pitchFamily="49" charset="-122"/>
            </a:endParaRPr>
          </a:p>
        </p:txBody>
      </p:sp>
      <p:sp>
        <p:nvSpPr>
          <p:cNvPr id="162829" name="Text Box 13"/>
          <p:cNvSpPr txBox="1">
            <a:spLocks noChangeArrowheads="1"/>
          </p:cNvSpPr>
          <p:nvPr/>
        </p:nvSpPr>
        <p:spPr bwMode="auto">
          <a:xfrm>
            <a:off x="1116013" y="5478463"/>
            <a:ext cx="4473575" cy="393700"/>
          </a:xfrm>
          <a:prstGeom prst="rect">
            <a:avLst/>
          </a:prstGeom>
          <a:noFill/>
          <a:ln w="9525">
            <a:noFill/>
            <a:miter lim="800000"/>
            <a:headEnd/>
            <a:tailEnd/>
          </a:ln>
        </p:spPr>
        <p:txBody>
          <a:bodyPr>
            <a:spAutoFit/>
          </a:bodyPr>
          <a:lstStyle/>
          <a:p>
            <a:pPr algn="l" latinLnBrk="1"/>
            <a:r>
              <a:rPr kumimoji="1" lang="zh-CN" altLang="en-US" sz="2200">
                <a:solidFill>
                  <a:schemeClr val="tx2"/>
                </a:solidFill>
                <a:latin typeface="Arial" charset="0"/>
              </a:rPr>
              <a:t>任意一个</a:t>
            </a:r>
            <a:r>
              <a:rPr kumimoji="1" lang="en-US" altLang="zh-CN" sz="2200">
                <a:solidFill>
                  <a:srgbClr val="CC0066"/>
                </a:solidFill>
                <a:latin typeface="Arial" charset="0"/>
              </a:rPr>
              <a:t>N</a:t>
            </a:r>
            <a:r>
              <a:rPr kumimoji="1" lang="zh-CN" altLang="en-US" sz="2200">
                <a:solidFill>
                  <a:schemeClr val="tx2"/>
                </a:solidFill>
                <a:latin typeface="Arial" charset="0"/>
              </a:rPr>
              <a:t>进制数</a:t>
            </a:r>
            <a:r>
              <a:rPr kumimoji="1" lang="en-US" altLang="zh-CN" sz="2200">
                <a:solidFill>
                  <a:schemeClr val="tx2"/>
                </a:solidFill>
                <a:latin typeface="Arial" charset="0"/>
              </a:rPr>
              <a:t>D</a:t>
            </a:r>
            <a:r>
              <a:rPr kumimoji="1" lang="zh-CN" altLang="en-US" sz="2200">
                <a:solidFill>
                  <a:schemeClr val="tx2"/>
                </a:solidFill>
                <a:latin typeface="Arial" charset="0"/>
              </a:rPr>
              <a:t>均可展开为：</a:t>
            </a:r>
          </a:p>
        </p:txBody>
      </p:sp>
      <p:grpSp>
        <p:nvGrpSpPr>
          <p:cNvPr id="2" name="Group 35"/>
          <p:cNvGrpSpPr>
            <a:grpSpLocks/>
          </p:cNvGrpSpPr>
          <p:nvPr/>
        </p:nvGrpSpPr>
        <p:grpSpPr bwMode="auto">
          <a:xfrm>
            <a:off x="5343525" y="5278438"/>
            <a:ext cx="2551113" cy="846137"/>
            <a:chOff x="3366" y="3325"/>
            <a:chExt cx="1607" cy="533"/>
          </a:xfrm>
        </p:grpSpPr>
        <p:sp>
          <p:nvSpPr>
            <p:cNvPr id="2063" name="AutoShape 14"/>
            <p:cNvSpPr>
              <a:spLocks noChangeAspect="1" noChangeArrowheads="1" noTextEdit="1"/>
            </p:cNvSpPr>
            <p:nvPr/>
          </p:nvSpPr>
          <p:spPr bwMode="auto">
            <a:xfrm>
              <a:off x="3470" y="3325"/>
              <a:ext cx="1503" cy="533"/>
            </a:xfrm>
            <a:prstGeom prst="rect">
              <a:avLst/>
            </a:prstGeom>
            <a:solidFill>
              <a:srgbClr val="FFFFBD"/>
            </a:solidFill>
            <a:ln w="9525">
              <a:noFill/>
              <a:miter lim="800000"/>
              <a:headEnd/>
              <a:tailEnd/>
            </a:ln>
            <a:effectLst>
              <a:prstShdw prst="shdw13" dist="53882" dir="13500000">
                <a:srgbClr val="808080">
                  <a:alpha val="50000"/>
                </a:srgbClr>
              </a:prstShdw>
            </a:effectLst>
          </p:spPr>
          <p:txBody>
            <a:bodyPr/>
            <a:lstStyle/>
            <a:p>
              <a:endParaRPr lang="zh-CN" altLang="en-US"/>
            </a:p>
          </p:txBody>
        </p:sp>
        <p:sp>
          <p:nvSpPr>
            <p:cNvPr id="2064" name="Rectangle 16"/>
            <p:cNvSpPr>
              <a:spLocks noChangeArrowheads="1"/>
            </p:cNvSpPr>
            <p:nvPr/>
          </p:nvSpPr>
          <p:spPr bwMode="auto">
            <a:xfrm>
              <a:off x="4127" y="3448"/>
              <a:ext cx="147" cy="225"/>
            </a:xfrm>
            <a:prstGeom prst="rect">
              <a:avLst/>
            </a:prstGeom>
            <a:noFill/>
            <a:ln w="9525">
              <a:noFill/>
              <a:miter lim="800000"/>
              <a:headEnd/>
              <a:tailEnd/>
            </a:ln>
          </p:spPr>
          <p:txBody>
            <a:bodyPr wrap="none" lIns="0" tIns="0" rIns="0" bIns="0">
              <a:spAutoFit/>
            </a:bodyPr>
            <a:lstStyle/>
            <a:p>
              <a:r>
                <a:rPr lang="en-US" altLang="zh-CN" sz="2600" b="0">
                  <a:solidFill>
                    <a:srgbClr val="000000"/>
                  </a:solidFill>
                  <a:latin typeface="Symbol" pitchFamily="18" charset="2"/>
                </a:rPr>
                <a:t>å</a:t>
              </a:r>
              <a:endParaRPr lang="en-US" altLang="zh-CN"/>
            </a:p>
          </p:txBody>
        </p:sp>
        <p:sp>
          <p:nvSpPr>
            <p:cNvPr id="2065" name="Rectangle 17"/>
            <p:cNvSpPr>
              <a:spLocks noChangeArrowheads="1"/>
            </p:cNvSpPr>
            <p:nvPr/>
          </p:nvSpPr>
          <p:spPr bwMode="auto">
            <a:xfrm>
              <a:off x="4181" y="3332"/>
              <a:ext cx="75" cy="147"/>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Symbol" pitchFamily="18" charset="2"/>
                </a:rPr>
                <a:t>-</a:t>
              </a:r>
              <a:endParaRPr lang="en-US" altLang="zh-CN"/>
            </a:p>
          </p:txBody>
        </p:sp>
        <p:sp>
          <p:nvSpPr>
            <p:cNvPr id="2066" name="Rectangle 18"/>
            <p:cNvSpPr>
              <a:spLocks noChangeArrowheads="1"/>
            </p:cNvSpPr>
            <p:nvPr/>
          </p:nvSpPr>
          <p:spPr bwMode="auto">
            <a:xfrm>
              <a:off x="4176" y="3674"/>
              <a:ext cx="75" cy="147"/>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Symbol" pitchFamily="18" charset="2"/>
                </a:rPr>
                <a:t>-</a:t>
              </a:r>
              <a:endParaRPr lang="en-US" altLang="zh-CN"/>
            </a:p>
          </p:txBody>
        </p:sp>
        <p:sp>
          <p:nvSpPr>
            <p:cNvPr id="2067" name="Rectangle 19"/>
            <p:cNvSpPr>
              <a:spLocks noChangeArrowheads="1"/>
            </p:cNvSpPr>
            <p:nvPr/>
          </p:nvSpPr>
          <p:spPr bwMode="auto">
            <a:xfrm>
              <a:off x="4086" y="3674"/>
              <a:ext cx="75" cy="147"/>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Symbol" pitchFamily="18" charset="2"/>
                </a:rPr>
                <a:t>=</a:t>
              </a:r>
              <a:endParaRPr lang="en-US" altLang="zh-CN"/>
            </a:p>
          </p:txBody>
        </p:sp>
        <p:sp>
          <p:nvSpPr>
            <p:cNvPr id="2068" name="Rectangle 20"/>
            <p:cNvSpPr>
              <a:spLocks noChangeArrowheads="1"/>
            </p:cNvSpPr>
            <p:nvPr/>
          </p:nvSpPr>
          <p:spPr bwMode="auto">
            <a:xfrm>
              <a:off x="4530" y="3452"/>
              <a:ext cx="105" cy="207"/>
            </a:xfrm>
            <a:prstGeom prst="rect">
              <a:avLst/>
            </a:prstGeom>
            <a:noFill/>
            <a:ln w="9525">
              <a:noFill/>
              <a:miter lim="800000"/>
              <a:headEnd/>
              <a:tailEnd/>
            </a:ln>
          </p:spPr>
          <p:txBody>
            <a:bodyPr wrap="none" lIns="0" tIns="0" rIns="0" bIns="0">
              <a:spAutoFit/>
            </a:bodyPr>
            <a:lstStyle/>
            <a:p>
              <a:r>
                <a:rPr lang="en-US" altLang="zh-CN" b="0">
                  <a:solidFill>
                    <a:schemeClr val="tx1"/>
                  </a:solidFill>
                  <a:sym typeface="Symbol" pitchFamily="18" charset="2"/>
                </a:rPr>
                <a:t></a:t>
              </a:r>
            </a:p>
          </p:txBody>
        </p:sp>
        <p:sp>
          <p:nvSpPr>
            <p:cNvPr id="2069" name="Rectangle 21"/>
            <p:cNvSpPr>
              <a:spLocks noChangeArrowheads="1"/>
            </p:cNvSpPr>
            <p:nvPr/>
          </p:nvSpPr>
          <p:spPr bwMode="auto">
            <a:xfrm>
              <a:off x="3884" y="3452"/>
              <a:ext cx="101" cy="199"/>
            </a:xfrm>
            <a:prstGeom prst="rect">
              <a:avLst/>
            </a:prstGeom>
            <a:noFill/>
            <a:ln w="9525">
              <a:noFill/>
              <a:miter lim="800000"/>
              <a:headEnd/>
              <a:tailEnd/>
            </a:ln>
          </p:spPr>
          <p:txBody>
            <a:bodyPr wrap="none" lIns="0" tIns="0" rIns="0" bIns="0">
              <a:spAutoFit/>
            </a:bodyPr>
            <a:lstStyle/>
            <a:p>
              <a:r>
                <a:rPr lang="en-US" altLang="zh-CN" sz="2300" b="0">
                  <a:solidFill>
                    <a:srgbClr val="000000"/>
                  </a:solidFill>
                  <a:latin typeface="Symbol" pitchFamily="18" charset="2"/>
                </a:rPr>
                <a:t>=</a:t>
              </a:r>
              <a:endParaRPr lang="en-US" altLang="zh-CN"/>
            </a:p>
          </p:txBody>
        </p:sp>
        <p:sp>
          <p:nvSpPr>
            <p:cNvPr id="2070" name="Rectangle 22"/>
            <p:cNvSpPr>
              <a:spLocks noChangeArrowheads="1"/>
            </p:cNvSpPr>
            <p:nvPr/>
          </p:nvSpPr>
          <p:spPr bwMode="auto">
            <a:xfrm>
              <a:off x="4254" y="3347"/>
              <a:ext cx="68" cy="147"/>
            </a:xfrm>
            <a:prstGeom prst="rect">
              <a:avLst/>
            </a:prstGeom>
            <a:noFill/>
            <a:ln w="9525">
              <a:noFill/>
              <a:miter lim="800000"/>
              <a:headEnd/>
              <a:tailEnd/>
            </a:ln>
          </p:spPr>
          <p:txBody>
            <a:bodyPr wrap="none" lIns="0" tIns="0" rIns="0" bIns="0">
              <a:spAutoFit/>
            </a:bodyPr>
            <a:lstStyle/>
            <a:p>
              <a:r>
                <a:rPr lang="en-US" altLang="zh-CN" sz="1700" b="0">
                  <a:solidFill>
                    <a:srgbClr val="000000"/>
                  </a:solidFill>
                </a:rPr>
                <a:t>1</a:t>
              </a:r>
              <a:endParaRPr lang="en-US" altLang="zh-CN"/>
            </a:p>
          </p:txBody>
        </p:sp>
        <p:sp>
          <p:nvSpPr>
            <p:cNvPr id="2071" name="Rectangle 24"/>
            <p:cNvSpPr>
              <a:spLocks noChangeArrowheads="1"/>
            </p:cNvSpPr>
            <p:nvPr/>
          </p:nvSpPr>
          <p:spPr bwMode="auto">
            <a:xfrm>
              <a:off x="4657" y="3473"/>
              <a:ext cx="133" cy="199"/>
            </a:xfrm>
            <a:prstGeom prst="rect">
              <a:avLst/>
            </a:prstGeom>
            <a:noFill/>
            <a:ln w="9525">
              <a:noFill/>
              <a:miter lim="800000"/>
              <a:headEnd/>
              <a:tailEnd/>
            </a:ln>
          </p:spPr>
          <p:txBody>
            <a:bodyPr wrap="none" lIns="0" tIns="0" rIns="0" bIns="0">
              <a:spAutoFit/>
            </a:bodyPr>
            <a:lstStyle/>
            <a:p>
              <a:r>
                <a:rPr lang="en-US" altLang="zh-CN" sz="2300" b="0">
                  <a:solidFill>
                    <a:srgbClr val="CC0066"/>
                  </a:solidFill>
                </a:rPr>
                <a:t>N</a:t>
              </a:r>
              <a:endParaRPr lang="en-US" altLang="zh-CN">
                <a:solidFill>
                  <a:srgbClr val="CC0066"/>
                </a:solidFill>
              </a:endParaRPr>
            </a:p>
          </p:txBody>
        </p:sp>
        <p:sp>
          <p:nvSpPr>
            <p:cNvPr id="2072" name="Rectangle 25"/>
            <p:cNvSpPr>
              <a:spLocks noChangeArrowheads="1"/>
            </p:cNvSpPr>
            <p:nvPr/>
          </p:nvSpPr>
          <p:spPr bwMode="auto">
            <a:xfrm>
              <a:off x="3590" y="3473"/>
              <a:ext cx="1" cy="207"/>
            </a:xfrm>
            <a:prstGeom prst="rect">
              <a:avLst/>
            </a:prstGeom>
            <a:noFill/>
            <a:ln w="9525">
              <a:noFill/>
              <a:miter lim="800000"/>
              <a:headEnd/>
              <a:tailEnd/>
            </a:ln>
          </p:spPr>
          <p:txBody>
            <a:bodyPr wrap="none" lIns="0" tIns="0" rIns="0" bIns="0">
              <a:spAutoFit/>
            </a:bodyPr>
            <a:lstStyle/>
            <a:p>
              <a:endParaRPr lang="en-US" altLang="zh-CN"/>
            </a:p>
          </p:txBody>
        </p:sp>
        <p:sp>
          <p:nvSpPr>
            <p:cNvPr id="2073" name="Rectangle 26"/>
            <p:cNvSpPr>
              <a:spLocks noChangeArrowheads="1"/>
            </p:cNvSpPr>
            <p:nvPr/>
          </p:nvSpPr>
          <p:spPr bwMode="auto">
            <a:xfrm>
              <a:off x="3366" y="3473"/>
              <a:ext cx="1" cy="207"/>
            </a:xfrm>
            <a:prstGeom prst="rect">
              <a:avLst/>
            </a:prstGeom>
            <a:noFill/>
            <a:ln w="9525">
              <a:noFill/>
              <a:miter lim="800000"/>
              <a:headEnd/>
              <a:tailEnd/>
            </a:ln>
          </p:spPr>
          <p:txBody>
            <a:bodyPr wrap="none" lIns="0" tIns="0" rIns="0" bIns="0">
              <a:spAutoFit/>
            </a:bodyPr>
            <a:lstStyle/>
            <a:p>
              <a:endParaRPr lang="en-US" altLang="zh-CN"/>
            </a:p>
          </p:txBody>
        </p:sp>
        <p:sp>
          <p:nvSpPr>
            <p:cNvPr id="2074" name="Rectangle 27"/>
            <p:cNvSpPr>
              <a:spLocks noChangeArrowheads="1"/>
            </p:cNvSpPr>
            <p:nvPr/>
          </p:nvSpPr>
          <p:spPr bwMode="auto">
            <a:xfrm>
              <a:off x="4098" y="3347"/>
              <a:ext cx="68" cy="147"/>
            </a:xfrm>
            <a:prstGeom prst="rect">
              <a:avLst/>
            </a:prstGeom>
            <a:noFill/>
            <a:ln w="9525">
              <a:noFill/>
              <a:miter lim="800000"/>
              <a:headEnd/>
              <a:tailEnd/>
            </a:ln>
          </p:spPr>
          <p:txBody>
            <a:bodyPr wrap="none" lIns="0" tIns="0" rIns="0" bIns="0">
              <a:spAutoFit/>
            </a:bodyPr>
            <a:lstStyle/>
            <a:p>
              <a:r>
                <a:rPr lang="en-US" altLang="zh-CN" sz="1700" b="0" i="1">
                  <a:solidFill>
                    <a:srgbClr val="000000"/>
                  </a:solidFill>
                </a:rPr>
                <a:t>n</a:t>
              </a:r>
              <a:endParaRPr lang="en-US" altLang="zh-CN"/>
            </a:p>
          </p:txBody>
        </p:sp>
        <p:sp>
          <p:nvSpPr>
            <p:cNvPr id="2075" name="Rectangle 28"/>
            <p:cNvSpPr>
              <a:spLocks noChangeArrowheads="1"/>
            </p:cNvSpPr>
            <p:nvPr/>
          </p:nvSpPr>
          <p:spPr bwMode="auto">
            <a:xfrm>
              <a:off x="4267" y="3689"/>
              <a:ext cx="98" cy="147"/>
            </a:xfrm>
            <a:prstGeom prst="rect">
              <a:avLst/>
            </a:prstGeom>
            <a:noFill/>
            <a:ln w="9525">
              <a:noFill/>
              <a:miter lim="800000"/>
              <a:headEnd/>
              <a:tailEnd/>
            </a:ln>
          </p:spPr>
          <p:txBody>
            <a:bodyPr wrap="none" lIns="0" tIns="0" rIns="0" bIns="0">
              <a:spAutoFit/>
            </a:bodyPr>
            <a:lstStyle/>
            <a:p>
              <a:r>
                <a:rPr lang="en-US" altLang="zh-CN" sz="1700" b="0" i="1">
                  <a:solidFill>
                    <a:srgbClr val="000000"/>
                  </a:solidFill>
                </a:rPr>
                <a:t>m</a:t>
              </a:r>
              <a:endParaRPr lang="en-US" altLang="zh-CN"/>
            </a:p>
          </p:txBody>
        </p:sp>
        <p:sp>
          <p:nvSpPr>
            <p:cNvPr id="2076" name="Rectangle 29"/>
            <p:cNvSpPr>
              <a:spLocks noChangeArrowheads="1"/>
            </p:cNvSpPr>
            <p:nvPr/>
          </p:nvSpPr>
          <p:spPr bwMode="auto">
            <a:xfrm>
              <a:off x="4035" y="3689"/>
              <a:ext cx="38" cy="147"/>
            </a:xfrm>
            <a:prstGeom prst="rect">
              <a:avLst/>
            </a:prstGeom>
            <a:noFill/>
            <a:ln w="9525">
              <a:noFill/>
              <a:miter lim="800000"/>
              <a:headEnd/>
              <a:tailEnd/>
            </a:ln>
          </p:spPr>
          <p:txBody>
            <a:bodyPr wrap="none" lIns="0" tIns="0" rIns="0" bIns="0">
              <a:spAutoFit/>
            </a:bodyPr>
            <a:lstStyle/>
            <a:p>
              <a:r>
                <a:rPr lang="en-US" altLang="zh-CN" sz="1700" b="0" i="1">
                  <a:solidFill>
                    <a:srgbClr val="000000"/>
                  </a:solidFill>
                </a:rPr>
                <a:t>i</a:t>
              </a:r>
              <a:endParaRPr lang="en-US" altLang="zh-CN"/>
            </a:p>
          </p:txBody>
        </p:sp>
        <p:sp>
          <p:nvSpPr>
            <p:cNvPr id="2077" name="Rectangle 30"/>
            <p:cNvSpPr>
              <a:spLocks noChangeArrowheads="1"/>
            </p:cNvSpPr>
            <p:nvPr/>
          </p:nvSpPr>
          <p:spPr bwMode="auto">
            <a:xfrm>
              <a:off x="4830" y="3430"/>
              <a:ext cx="38" cy="147"/>
            </a:xfrm>
            <a:prstGeom prst="rect">
              <a:avLst/>
            </a:prstGeom>
            <a:noFill/>
            <a:ln w="9525">
              <a:noFill/>
              <a:miter lim="800000"/>
              <a:headEnd/>
              <a:tailEnd/>
            </a:ln>
          </p:spPr>
          <p:txBody>
            <a:bodyPr wrap="none" lIns="0" tIns="0" rIns="0" bIns="0">
              <a:spAutoFit/>
            </a:bodyPr>
            <a:lstStyle/>
            <a:p>
              <a:r>
                <a:rPr lang="en-US" altLang="zh-CN" sz="1700" b="0" i="1">
                  <a:solidFill>
                    <a:srgbClr val="000000"/>
                  </a:solidFill>
                </a:rPr>
                <a:t>i</a:t>
              </a:r>
              <a:endParaRPr lang="en-US" altLang="zh-CN"/>
            </a:p>
          </p:txBody>
        </p:sp>
        <p:sp>
          <p:nvSpPr>
            <p:cNvPr id="2078" name="Rectangle 31"/>
            <p:cNvSpPr>
              <a:spLocks noChangeArrowheads="1"/>
            </p:cNvSpPr>
            <p:nvPr/>
          </p:nvSpPr>
          <p:spPr bwMode="auto">
            <a:xfrm>
              <a:off x="4421" y="3557"/>
              <a:ext cx="39" cy="147"/>
            </a:xfrm>
            <a:prstGeom prst="rect">
              <a:avLst/>
            </a:prstGeom>
            <a:noFill/>
            <a:ln w="9525">
              <a:noFill/>
              <a:miter lim="800000"/>
              <a:headEnd/>
              <a:tailEnd/>
            </a:ln>
          </p:spPr>
          <p:txBody>
            <a:bodyPr wrap="none" lIns="0" tIns="0" rIns="0" bIns="0">
              <a:spAutoFit/>
            </a:bodyPr>
            <a:lstStyle/>
            <a:p>
              <a:r>
                <a:rPr lang="en-US" altLang="zh-CN" sz="1700" b="0" i="1">
                  <a:solidFill>
                    <a:srgbClr val="000000"/>
                  </a:solidFill>
                </a:rPr>
                <a:t>i</a:t>
              </a:r>
              <a:endParaRPr lang="en-US" altLang="zh-CN"/>
            </a:p>
          </p:txBody>
        </p:sp>
        <p:sp>
          <p:nvSpPr>
            <p:cNvPr id="2079" name="Rectangle 32"/>
            <p:cNvSpPr>
              <a:spLocks noChangeArrowheads="1"/>
            </p:cNvSpPr>
            <p:nvPr/>
          </p:nvSpPr>
          <p:spPr bwMode="auto">
            <a:xfrm>
              <a:off x="4322" y="3473"/>
              <a:ext cx="82" cy="199"/>
            </a:xfrm>
            <a:prstGeom prst="rect">
              <a:avLst/>
            </a:prstGeom>
            <a:noFill/>
            <a:ln w="9525">
              <a:noFill/>
              <a:miter lim="800000"/>
              <a:headEnd/>
              <a:tailEnd/>
            </a:ln>
          </p:spPr>
          <p:txBody>
            <a:bodyPr wrap="none" lIns="0" tIns="0" rIns="0" bIns="0">
              <a:spAutoFit/>
            </a:bodyPr>
            <a:lstStyle/>
            <a:p>
              <a:r>
                <a:rPr lang="en-US" altLang="zh-CN" sz="2300" b="0" i="1">
                  <a:solidFill>
                    <a:srgbClr val="000000"/>
                  </a:solidFill>
                </a:rPr>
                <a:t>k</a:t>
              </a:r>
              <a:endParaRPr lang="en-US" altLang="zh-CN"/>
            </a:p>
          </p:txBody>
        </p:sp>
        <p:sp>
          <p:nvSpPr>
            <p:cNvPr id="2080" name="Rectangle 33"/>
            <p:cNvSpPr>
              <a:spLocks noChangeArrowheads="1"/>
            </p:cNvSpPr>
            <p:nvPr/>
          </p:nvSpPr>
          <p:spPr bwMode="auto">
            <a:xfrm>
              <a:off x="3527" y="3473"/>
              <a:ext cx="442" cy="173"/>
            </a:xfrm>
            <a:prstGeom prst="rect">
              <a:avLst/>
            </a:prstGeom>
            <a:noFill/>
            <a:ln w="9525">
              <a:noFill/>
              <a:miter lim="800000"/>
              <a:headEnd/>
              <a:tailEnd/>
            </a:ln>
          </p:spPr>
          <p:txBody>
            <a:bodyPr lIns="0" tIns="0" rIns="0" bIns="0">
              <a:spAutoFit/>
            </a:bodyPr>
            <a:lstStyle/>
            <a:p>
              <a:pPr algn="l"/>
              <a:r>
                <a:rPr lang="en-US" altLang="zh-CN" sz="2000" b="0">
                  <a:solidFill>
                    <a:srgbClr val="000000"/>
                  </a:solidFill>
                </a:rPr>
                <a:t>(</a:t>
              </a:r>
              <a:r>
                <a:rPr lang="en-US" altLang="zh-CN" sz="2000" b="0" i="1">
                  <a:solidFill>
                    <a:srgbClr val="000000"/>
                  </a:solidFill>
                </a:rPr>
                <a:t>D</a:t>
              </a:r>
              <a:r>
                <a:rPr lang="en-US" altLang="zh-CN" sz="2000" b="0">
                  <a:solidFill>
                    <a:srgbClr val="000000"/>
                  </a:solidFill>
                </a:rPr>
                <a:t>)</a:t>
              </a:r>
              <a:r>
                <a:rPr lang="en-US" altLang="zh-CN" sz="2000" b="0" i="1" baseline="-25000">
                  <a:solidFill>
                    <a:srgbClr val="000000"/>
                  </a:solidFill>
                </a:rPr>
                <a:t>N</a:t>
              </a:r>
            </a:p>
          </p:txBody>
        </p:sp>
      </p:grpSp>
      <p:sp>
        <p:nvSpPr>
          <p:cNvPr id="162850" name="AutoShape 34"/>
          <p:cNvSpPr>
            <a:spLocks noChangeArrowheads="1"/>
          </p:cNvSpPr>
          <p:nvPr/>
        </p:nvSpPr>
        <p:spPr bwMode="auto">
          <a:xfrm>
            <a:off x="7885113" y="3746500"/>
            <a:ext cx="1219200" cy="625475"/>
          </a:xfrm>
          <a:prstGeom prst="wedgeRoundRectCallout">
            <a:avLst>
              <a:gd name="adj1" fmla="val -108630"/>
              <a:gd name="adj2" fmla="val -62977"/>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zh-CN" altLang="en-US" sz="1800">
                <a:solidFill>
                  <a:schemeClr val="tx1"/>
                </a:solidFill>
                <a:latin typeface="楷体_GB2312" pitchFamily="49" charset="-122"/>
                <a:ea typeface="楷体_GB2312" pitchFamily="49" charset="-122"/>
              </a:rPr>
              <a:t>第</a:t>
            </a:r>
            <a:r>
              <a:rPr lang="en-US" altLang="zh-CN" sz="1800">
                <a:solidFill>
                  <a:schemeClr val="tx1"/>
                </a:solidFill>
                <a:latin typeface="楷体_GB2312" pitchFamily="49" charset="-122"/>
                <a:ea typeface="楷体_GB2312" pitchFamily="49" charset="-122"/>
              </a:rPr>
              <a:t>i</a:t>
            </a:r>
            <a:r>
              <a:rPr lang="zh-CN" altLang="en-US" sz="1800">
                <a:solidFill>
                  <a:schemeClr val="tx1"/>
                </a:solidFill>
                <a:latin typeface="楷体_GB2312" pitchFamily="49" charset="-122"/>
                <a:ea typeface="楷体_GB2312" pitchFamily="49" charset="-122"/>
              </a:rPr>
              <a:t>位的系数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2821"/>
                                        </p:tgtEl>
                                        <p:attrNameLst>
                                          <p:attrName>style.visibility</p:attrName>
                                        </p:attrNameLst>
                                      </p:cBhvr>
                                      <p:to>
                                        <p:strVal val="visible"/>
                                      </p:to>
                                    </p:set>
                                    <p:anim calcmode="lin" valueType="num">
                                      <p:cBhvr>
                                        <p:cTn id="7" dur="500" fill="hold"/>
                                        <p:tgtEl>
                                          <p:spTgt spid="162821"/>
                                        </p:tgtEl>
                                        <p:attrNameLst>
                                          <p:attrName>ppt_w</p:attrName>
                                        </p:attrNameLst>
                                      </p:cBhvr>
                                      <p:tavLst>
                                        <p:tav tm="0">
                                          <p:val>
                                            <p:fltVal val="0"/>
                                          </p:val>
                                        </p:tav>
                                        <p:tav tm="100000">
                                          <p:val>
                                            <p:strVal val="#ppt_w"/>
                                          </p:val>
                                        </p:tav>
                                      </p:tavLst>
                                    </p:anim>
                                    <p:anim calcmode="lin" valueType="num">
                                      <p:cBhvr>
                                        <p:cTn id="8" dur="500" fill="hold"/>
                                        <p:tgtEl>
                                          <p:spTgt spid="16282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62820"/>
                                        </p:tgtEl>
                                        <p:attrNameLst>
                                          <p:attrName>style.visibility</p:attrName>
                                        </p:attrNameLst>
                                      </p:cBhvr>
                                      <p:to>
                                        <p:strVal val="visible"/>
                                      </p:to>
                                    </p:set>
                                    <p:animEffect transition="in" filter="blinds(horizontal)">
                                      <p:cBhvr>
                                        <p:cTn id="12" dur="500"/>
                                        <p:tgtEl>
                                          <p:spTgt spid="1628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2825"/>
                                        </p:tgtEl>
                                        <p:attrNameLst>
                                          <p:attrName>style.visibility</p:attrName>
                                        </p:attrNameLst>
                                      </p:cBhvr>
                                      <p:to>
                                        <p:strVal val="visible"/>
                                      </p:to>
                                    </p:set>
                                    <p:animEffect transition="in" filter="dissolve">
                                      <p:cBhvr>
                                        <p:cTn id="17" dur="500"/>
                                        <p:tgtEl>
                                          <p:spTgt spid="162825"/>
                                        </p:tgtEl>
                                      </p:cBhvr>
                                    </p:animEffect>
                                  </p:childTnLst>
                                  <p:subTnLst>
                                    <p:set>
                                      <p:cBhvr override="childStyle">
                                        <p:cTn dur="1" fill="hold" display="0" masterRel="nextClick" afterEffect="1"/>
                                        <p:tgtEl>
                                          <p:spTgt spid="16282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2826"/>
                                        </p:tgtEl>
                                        <p:attrNameLst>
                                          <p:attrName>style.visibility</p:attrName>
                                        </p:attrNameLst>
                                      </p:cBhvr>
                                      <p:to>
                                        <p:strVal val="visible"/>
                                      </p:to>
                                    </p:set>
                                    <p:animEffect transition="in" filter="dissolve">
                                      <p:cBhvr>
                                        <p:cTn id="22" dur="500"/>
                                        <p:tgtEl>
                                          <p:spTgt spid="1628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2824"/>
                                        </p:tgtEl>
                                        <p:attrNameLst>
                                          <p:attrName>style.visibility</p:attrName>
                                        </p:attrNameLst>
                                      </p:cBhvr>
                                      <p:to>
                                        <p:strVal val="visible"/>
                                      </p:to>
                                    </p:set>
                                    <p:anim calcmode="lin" valueType="num">
                                      <p:cBhvr additive="base">
                                        <p:cTn id="27" dur="500" fill="hold"/>
                                        <p:tgtEl>
                                          <p:spTgt spid="162824"/>
                                        </p:tgtEl>
                                        <p:attrNameLst>
                                          <p:attrName>ppt_x</p:attrName>
                                        </p:attrNameLst>
                                      </p:cBhvr>
                                      <p:tavLst>
                                        <p:tav tm="0">
                                          <p:val>
                                            <p:strVal val="0-#ppt_w/2"/>
                                          </p:val>
                                        </p:tav>
                                        <p:tav tm="100000">
                                          <p:val>
                                            <p:strVal val="#ppt_x"/>
                                          </p:val>
                                        </p:tav>
                                      </p:tavLst>
                                    </p:anim>
                                    <p:anim calcmode="lin" valueType="num">
                                      <p:cBhvr additive="base">
                                        <p:cTn id="28" dur="500" fill="hold"/>
                                        <p:tgtEl>
                                          <p:spTgt spid="1628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2" fill="hold" nodeType="afterEffect">
                                  <p:stCondLst>
                                    <p:cond delay="0"/>
                                  </p:stCondLst>
                                  <p:childTnLst>
                                    <p:set>
                                      <p:cBhvr>
                                        <p:cTn id="31" dur="1" fill="hold">
                                          <p:stCondLst>
                                            <p:cond delay="0"/>
                                          </p:stCondLst>
                                        </p:cTn>
                                        <p:tgtEl>
                                          <p:spTgt spid="162822"/>
                                        </p:tgtEl>
                                        <p:attrNameLst>
                                          <p:attrName>style.visibility</p:attrName>
                                        </p:attrNameLst>
                                      </p:cBhvr>
                                      <p:to>
                                        <p:strVal val="visible"/>
                                      </p:to>
                                    </p:set>
                                    <p:anim calcmode="lin" valueType="num">
                                      <p:cBhvr additive="base">
                                        <p:cTn id="32" dur="500" fill="hold"/>
                                        <p:tgtEl>
                                          <p:spTgt spid="162822"/>
                                        </p:tgtEl>
                                        <p:attrNameLst>
                                          <p:attrName>ppt_x</p:attrName>
                                        </p:attrNameLst>
                                      </p:cBhvr>
                                      <p:tavLst>
                                        <p:tav tm="0">
                                          <p:val>
                                            <p:strVal val="1+#ppt_w/2"/>
                                          </p:val>
                                        </p:tav>
                                        <p:tav tm="100000">
                                          <p:val>
                                            <p:strVal val="#ppt_x"/>
                                          </p:val>
                                        </p:tav>
                                      </p:tavLst>
                                    </p:anim>
                                    <p:anim calcmode="lin" valueType="num">
                                      <p:cBhvr additive="base">
                                        <p:cTn id="33" dur="500" fill="hold"/>
                                        <p:tgtEl>
                                          <p:spTgt spid="16282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62850"/>
                                        </p:tgtEl>
                                        <p:attrNameLst>
                                          <p:attrName>style.visibility</p:attrName>
                                        </p:attrNameLst>
                                      </p:cBhvr>
                                      <p:to>
                                        <p:strVal val="visible"/>
                                      </p:to>
                                    </p:set>
                                    <p:animEffect transition="in" filter="dissolve">
                                      <p:cBhvr>
                                        <p:cTn id="38" dur="500"/>
                                        <p:tgtEl>
                                          <p:spTgt spid="162850"/>
                                        </p:tgtEl>
                                      </p:cBhvr>
                                    </p:animEffect>
                                  </p:childTnLst>
                                  <p:subTnLst>
                                    <p:set>
                                      <p:cBhvr override="childStyle">
                                        <p:cTn dur="1" fill="hold" display="0" masterRel="nextClick" afterEffect="1"/>
                                        <p:tgtEl>
                                          <p:spTgt spid="16285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2823"/>
                                        </p:tgtEl>
                                        <p:attrNameLst>
                                          <p:attrName>style.visibility</p:attrName>
                                        </p:attrNameLst>
                                      </p:cBhvr>
                                      <p:to>
                                        <p:strVal val="visible"/>
                                      </p:to>
                                    </p:set>
                                    <p:anim calcmode="lin" valueType="num">
                                      <p:cBhvr additive="base">
                                        <p:cTn id="43" dur="500" fill="hold"/>
                                        <p:tgtEl>
                                          <p:spTgt spid="162823"/>
                                        </p:tgtEl>
                                        <p:attrNameLst>
                                          <p:attrName>ppt_x</p:attrName>
                                        </p:attrNameLst>
                                      </p:cBhvr>
                                      <p:tavLst>
                                        <p:tav tm="0">
                                          <p:val>
                                            <p:strVal val="0-#ppt_w/2"/>
                                          </p:val>
                                        </p:tav>
                                        <p:tav tm="100000">
                                          <p:val>
                                            <p:strVal val="#ppt_x"/>
                                          </p:val>
                                        </p:tav>
                                      </p:tavLst>
                                    </p:anim>
                                    <p:anim calcmode="lin" valueType="num">
                                      <p:cBhvr additive="base">
                                        <p:cTn id="44" dur="500" fill="hold"/>
                                        <p:tgtEl>
                                          <p:spTgt spid="16282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2829"/>
                                        </p:tgtEl>
                                        <p:attrNameLst>
                                          <p:attrName>style.visibility</p:attrName>
                                        </p:attrNameLst>
                                      </p:cBhvr>
                                      <p:to>
                                        <p:strVal val="visible"/>
                                      </p:to>
                                    </p:set>
                                    <p:anim calcmode="lin" valueType="num">
                                      <p:cBhvr additive="base">
                                        <p:cTn id="49" dur="500" fill="hold"/>
                                        <p:tgtEl>
                                          <p:spTgt spid="162829"/>
                                        </p:tgtEl>
                                        <p:attrNameLst>
                                          <p:attrName>ppt_x</p:attrName>
                                        </p:attrNameLst>
                                      </p:cBhvr>
                                      <p:tavLst>
                                        <p:tav tm="0">
                                          <p:val>
                                            <p:strVal val="0-#ppt_w/2"/>
                                          </p:val>
                                        </p:tav>
                                        <p:tav tm="100000">
                                          <p:val>
                                            <p:strVal val="#ppt_x"/>
                                          </p:val>
                                        </p:tav>
                                      </p:tavLst>
                                    </p:anim>
                                    <p:anim calcmode="lin" valueType="num">
                                      <p:cBhvr additive="base">
                                        <p:cTn id="50" dur="500" fill="hold"/>
                                        <p:tgtEl>
                                          <p:spTgt spid="162829"/>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dissolve">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autoUpdateAnimBg="0"/>
      <p:bldP spid="162821" grpId="0" animBg="1" autoUpdateAnimBg="0"/>
      <p:bldP spid="162823" grpId="0" autoUpdateAnimBg="0"/>
      <p:bldP spid="162824" grpId="0" autoUpdateAnimBg="0"/>
      <p:bldP spid="162825" grpId="0" animBg="1"/>
      <p:bldP spid="162826" grpId="0" animBg="1"/>
      <p:bldP spid="162829" grpId="0" autoUpdateAnimBg="0"/>
      <p:bldP spid="16285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5"/>
          <p:cNvSpPr>
            <a:spLocks noGrp="1" noChangeArrowheads="1"/>
          </p:cNvSpPr>
          <p:nvPr>
            <p:ph type="sldNum" sz="quarter" idx="10"/>
          </p:nvPr>
        </p:nvSpPr>
        <p:spPr>
          <a:noFill/>
        </p:spPr>
        <p:txBody>
          <a:bodyPr/>
          <a:lstStyle/>
          <a:p>
            <a:fld id="{B4527D09-B1C8-49C5-A49F-7C58C4010243}" type="slidenum">
              <a:rPr lang="ko-KR" altLang="en-US" smtClean="0"/>
              <a:pPr/>
              <a:t>19</a:t>
            </a:fld>
            <a:endParaRPr lang="en-US" altLang="ko-KR" smtClean="0"/>
          </a:p>
        </p:txBody>
      </p:sp>
      <p:sp>
        <p:nvSpPr>
          <p:cNvPr id="3076"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9CAC2C0F-3241-44E0-891A-D9A35A18E148}" type="slidenum">
              <a:rPr lang="ko-KR" altLang="en-US" sz="1600">
                <a:solidFill>
                  <a:schemeClr val="accent2"/>
                </a:solidFill>
                <a:latin typeface="Verdana" pitchFamily="34" charset="0"/>
                <a:ea typeface="Gulim" pitchFamily="34" charset="-127"/>
              </a:rPr>
              <a:pPr algn="r">
                <a:lnSpc>
                  <a:spcPct val="100000"/>
                </a:lnSpc>
              </a:pPr>
              <a:t>19</a:t>
            </a:fld>
            <a:endParaRPr lang="en-US" altLang="ko-KR" sz="1600">
              <a:solidFill>
                <a:schemeClr val="accent2"/>
              </a:solidFill>
              <a:latin typeface="Verdana" pitchFamily="34" charset="0"/>
              <a:ea typeface="Gulim" pitchFamily="34" charset="-127"/>
            </a:endParaRPr>
          </a:p>
        </p:txBody>
      </p:sp>
      <p:sp>
        <p:nvSpPr>
          <p:cNvPr id="3077"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二进制</a:t>
            </a:r>
          </a:p>
        </p:txBody>
      </p:sp>
      <p:sp>
        <p:nvSpPr>
          <p:cNvPr id="65540" name="Text Box 4"/>
          <p:cNvSpPr txBox="1">
            <a:spLocks noChangeArrowheads="1"/>
          </p:cNvSpPr>
          <p:nvPr/>
        </p:nvSpPr>
        <p:spPr bwMode="auto">
          <a:xfrm>
            <a:off x="914400" y="1771650"/>
            <a:ext cx="7993063" cy="1439863"/>
          </a:xfrm>
          <a:prstGeom prst="rect">
            <a:avLst/>
          </a:prstGeom>
          <a:noFill/>
          <a:ln w="9525">
            <a:noFill/>
            <a:miter lim="800000"/>
            <a:headEnd/>
            <a:tailEnd/>
          </a:ln>
        </p:spPr>
        <p:txBody>
          <a:bodyPr/>
          <a:lstStyle/>
          <a:p>
            <a:pPr marL="354013" indent="-354013" algn="just">
              <a:lnSpc>
                <a:spcPct val="110000"/>
              </a:lnSpc>
              <a:buClr>
                <a:schemeClr val="hlink"/>
              </a:buClr>
              <a:buFont typeface="Wingdings" pitchFamily="2" charset="2"/>
              <a:buChar char="v"/>
            </a:pPr>
            <a:r>
              <a:rPr kumimoji="1" lang="zh-CN" altLang="en-US">
                <a:solidFill>
                  <a:schemeClr val="tx1"/>
                </a:solidFill>
                <a:latin typeface="Arial" charset="0"/>
              </a:rPr>
              <a:t>目前在数字电路中应用最广泛的是二进制。</a:t>
            </a:r>
          </a:p>
          <a:p>
            <a:pPr marL="354013" indent="-354013" algn="just">
              <a:lnSpc>
                <a:spcPct val="110000"/>
              </a:lnSpc>
              <a:buClr>
                <a:schemeClr val="hlink"/>
              </a:buClr>
              <a:buFont typeface="Wingdings" pitchFamily="2" charset="2"/>
              <a:buChar char="v"/>
            </a:pPr>
            <a:r>
              <a:rPr kumimoji="1" lang="zh-CN" altLang="en-US">
                <a:solidFill>
                  <a:schemeClr val="tx1"/>
                </a:solidFill>
                <a:latin typeface="Arial" charset="0"/>
              </a:rPr>
              <a:t>用</a:t>
            </a:r>
            <a:r>
              <a:rPr kumimoji="1" lang="en-US" altLang="zh-CN">
                <a:solidFill>
                  <a:schemeClr val="tx1"/>
                </a:solidFill>
                <a:latin typeface="Arial" charset="0"/>
              </a:rPr>
              <a:t>0</a:t>
            </a:r>
            <a:r>
              <a:rPr kumimoji="1" lang="zh-CN" altLang="en-US">
                <a:solidFill>
                  <a:schemeClr val="tx1"/>
                </a:solidFill>
                <a:latin typeface="Arial" charset="0"/>
              </a:rPr>
              <a:t>和</a:t>
            </a:r>
            <a:r>
              <a:rPr kumimoji="1" lang="en-US" altLang="zh-CN">
                <a:solidFill>
                  <a:schemeClr val="tx1"/>
                </a:solidFill>
                <a:latin typeface="Arial" charset="0"/>
              </a:rPr>
              <a:t>1</a:t>
            </a:r>
            <a:r>
              <a:rPr kumimoji="1" lang="zh-CN" altLang="en-US">
                <a:solidFill>
                  <a:schemeClr val="tx1"/>
                </a:solidFill>
                <a:latin typeface="Arial" charset="0"/>
              </a:rPr>
              <a:t>两个符号来表示数，基数：</a:t>
            </a:r>
            <a:r>
              <a:rPr kumimoji="1" lang="en-US" altLang="zh-CN" i="1">
                <a:solidFill>
                  <a:schemeClr val="tx1"/>
                </a:solidFill>
                <a:latin typeface="Arial" charset="0"/>
              </a:rPr>
              <a:t>i </a:t>
            </a:r>
            <a:r>
              <a:rPr kumimoji="1" lang="en-US" altLang="zh-CN">
                <a:solidFill>
                  <a:schemeClr val="tx1"/>
                </a:solidFill>
                <a:latin typeface="Arial" charset="0"/>
              </a:rPr>
              <a:t>= 2</a:t>
            </a:r>
            <a:endParaRPr kumimoji="1" lang="zh-CN" altLang="en-US">
              <a:solidFill>
                <a:schemeClr val="tx1"/>
              </a:solidFill>
              <a:latin typeface="Arial" charset="0"/>
            </a:endParaRPr>
          </a:p>
          <a:p>
            <a:pPr marL="354013" indent="-354013" algn="just">
              <a:lnSpc>
                <a:spcPct val="110000"/>
              </a:lnSpc>
            </a:pPr>
            <a:r>
              <a:rPr kumimoji="1" lang="zh-CN" altLang="en-US">
                <a:solidFill>
                  <a:schemeClr val="tx1"/>
                </a:solidFill>
                <a:latin typeface="Arial" charset="0"/>
              </a:rPr>
              <a:t>    权值：</a:t>
            </a:r>
            <a:r>
              <a:rPr kumimoji="1" lang="en-US" altLang="zh-CN">
                <a:solidFill>
                  <a:srgbClr val="990033"/>
                </a:solidFill>
                <a:latin typeface="Arial" charset="0"/>
              </a:rPr>
              <a:t>2</a:t>
            </a:r>
            <a:r>
              <a:rPr kumimoji="1" lang="en-US" altLang="zh-CN" i="1" baseline="30000">
                <a:solidFill>
                  <a:srgbClr val="990033"/>
                </a:solidFill>
                <a:latin typeface="Arial" charset="0"/>
              </a:rPr>
              <a:t>i </a:t>
            </a:r>
            <a:r>
              <a:rPr kumimoji="1" lang="en-US" altLang="zh-CN" i="1">
                <a:solidFill>
                  <a:schemeClr val="tx1"/>
                </a:solidFill>
                <a:latin typeface="Arial" charset="0"/>
              </a:rPr>
              <a:t>         </a:t>
            </a:r>
          </a:p>
          <a:p>
            <a:pPr marL="354013" indent="-354013" algn="just">
              <a:lnSpc>
                <a:spcPct val="110000"/>
              </a:lnSpc>
            </a:pPr>
            <a:r>
              <a:rPr kumimoji="1" lang="zh-CN" altLang="en-US">
                <a:solidFill>
                  <a:schemeClr val="tx1"/>
                </a:solidFill>
                <a:latin typeface="Arial" charset="0"/>
              </a:rPr>
              <a:t>    进位规则： “逢二进一”或“借一当二”</a:t>
            </a:r>
          </a:p>
          <a:p>
            <a:pPr marL="354013" indent="-354013"/>
            <a:endParaRPr kumimoji="1" lang="zh-CN" altLang="en-US" sz="4000">
              <a:solidFill>
                <a:schemeClr val="tx1"/>
              </a:solidFill>
              <a:latin typeface="Arial" charset="0"/>
            </a:endParaRPr>
          </a:p>
          <a:p>
            <a:pPr marL="354013" indent="-354013" algn="just">
              <a:lnSpc>
                <a:spcPct val="110000"/>
              </a:lnSpc>
            </a:pPr>
            <a:endParaRPr kumimoji="1" lang="zh-CN" altLang="en-US" b="0">
              <a:solidFill>
                <a:schemeClr val="tx1"/>
              </a:solidFill>
              <a:latin typeface="Arial" charset="0"/>
            </a:endParaRPr>
          </a:p>
          <a:p>
            <a:pPr marL="354013" indent="-354013" algn="l">
              <a:lnSpc>
                <a:spcPct val="110000"/>
              </a:lnSpc>
              <a:buClr>
                <a:schemeClr val="bg2"/>
              </a:buClr>
              <a:buFont typeface="Wingdings" pitchFamily="2" charset="2"/>
              <a:buNone/>
            </a:pPr>
            <a:endParaRPr lang="zh-CN" altLang="en-US">
              <a:solidFill>
                <a:schemeClr val="tx1"/>
              </a:solidFill>
              <a:latin typeface="Arial" charset="0"/>
            </a:endParaRPr>
          </a:p>
        </p:txBody>
      </p:sp>
      <p:sp>
        <p:nvSpPr>
          <p:cNvPr id="65541" name="Text Box 5"/>
          <p:cNvSpPr txBox="1">
            <a:spLocks noChangeArrowheads="1"/>
          </p:cNvSpPr>
          <p:nvPr/>
        </p:nvSpPr>
        <p:spPr bwMode="auto">
          <a:xfrm>
            <a:off x="914400" y="1341438"/>
            <a:ext cx="3348038" cy="43021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2. </a:t>
            </a:r>
            <a:r>
              <a:rPr kumimoji="1" lang="zh-CN" altLang="en-US" sz="2600">
                <a:solidFill>
                  <a:srgbClr val="990000"/>
                </a:solidFill>
                <a:latin typeface="华文新魏" pitchFamily="2" charset="-122"/>
                <a:ea typeface="华文新魏" pitchFamily="2" charset="-122"/>
              </a:rPr>
              <a:t>二进制（</a:t>
            </a:r>
            <a:r>
              <a:rPr kumimoji="1" lang="en-US" altLang="zh-CN" sz="2600">
                <a:solidFill>
                  <a:srgbClr val="990000"/>
                </a:solidFill>
                <a:latin typeface="华文新魏" pitchFamily="2" charset="-122"/>
                <a:ea typeface="华文新魏" pitchFamily="2" charset="-122"/>
              </a:rPr>
              <a:t>Binary</a:t>
            </a:r>
            <a:r>
              <a:rPr kumimoji="1" lang="zh-CN" altLang="en-US" sz="2600">
                <a:solidFill>
                  <a:srgbClr val="990000"/>
                </a:solidFill>
                <a:latin typeface="华文新魏" pitchFamily="2" charset="-122"/>
                <a:ea typeface="华文新魏" pitchFamily="2" charset="-122"/>
              </a:rPr>
              <a:t>）</a:t>
            </a:r>
          </a:p>
        </p:txBody>
      </p:sp>
      <p:sp>
        <p:nvSpPr>
          <p:cNvPr id="65543" name="Text Box 7"/>
          <p:cNvSpPr txBox="1">
            <a:spLocks noChangeArrowheads="1"/>
          </p:cNvSpPr>
          <p:nvPr/>
        </p:nvSpPr>
        <p:spPr bwMode="auto">
          <a:xfrm>
            <a:off x="1214438" y="4508500"/>
            <a:ext cx="7318375" cy="1296988"/>
          </a:xfrm>
          <a:prstGeom prst="rect">
            <a:avLst/>
          </a:prstGeom>
          <a:noFill/>
          <a:ln w="9525">
            <a:noFill/>
            <a:miter lim="800000"/>
            <a:headEnd/>
            <a:tailEnd/>
          </a:ln>
        </p:spPr>
        <p:txBody>
          <a:bodyPr>
            <a:spAutoFit/>
          </a:bodyPr>
          <a:lstStyle/>
          <a:p>
            <a:pPr algn="l" latinLnBrk="1">
              <a:lnSpc>
                <a:spcPct val="110000"/>
              </a:lnSpc>
            </a:pPr>
            <a:r>
              <a:rPr kumimoji="1" lang="en-US" altLang="zh-CN">
                <a:latin typeface="Arial" charset="0"/>
              </a:rPr>
              <a:t>(1101.101)</a:t>
            </a:r>
            <a:r>
              <a:rPr kumimoji="1" lang="en-US" altLang="zh-CN" baseline="-30000">
                <a:latin typeface="Arial" charset="0"/>
              </a:rPr>
              <a:t>2</a:t>
            </a:r>
            <a:r>
              <a:rPr kumimoji="1" lang="en-US" altLang="zh-CN">
                <a:latin typeface="Arial" charset="0"/>
              </a:rPr>
              <a:t>=</a:t>
            </a:r>
          </a:p>
          <a:p>
            <a:pPr algn="l" latinLnBrk="1">
              <a:lnSpc>
                <a:spcPct val="110000"/>
              </a:lnSpc>
            </a:pPr>
            <a:r>
              <a:rPr kumimoji="1" lang="en-US" altLang="zh-CN">
                <a:solidFill>
                  <a:srgbClr val="CC0066"/>
                </a:solidFill>
                <a:latin typeface="Arial" charset="0"/>
              </a:rPr>
              <a:t>1</a:t>
            </a:r>
            <a:r>
              <a:rPr kumimoji="1" lang="en-US" altLang="zh-CN">
                <a:latin typeface="Arial" charset="0"/>
              </a:rPr>
              <a:t>×2</a:t>
            </a:r>
            <a:r>
              <a:rPr kumimoji="1" lang="en-US" altLang="zh-CN" baseline="30000">
                <a:latin typeface="Arial" charset="0"/>
              </a:rPr>
              <a:t>3</a:t>
            </a:r>
            <a:r>
              <a:rPr kumimoji="1" lang="en-US" altLang="zh-CN">
                <a:latin typeface="Arial" charset="0"/>
              </a:rPr>
              <a:t>+</a:t>
            </a:r>
            <a:r>
              <a:rPr kumimoji="1" lang="en-US" altLang="zh-CN">
                <a:solidFill>
                  <a:srgbClr val="CC0066"/>
                </a:solidFill>
                <a:latin typeface="Arial" charset="0"/>
              </a:rPr>
              <a:t>1</a:t>
            </a:r>
            <a:r>
              <a:rPr kumimoji="1" lang="en-US" altLang="zh-CN">
                <a:latin typeface="Arial" charset="0"/>
              </a:rPr>
              <a:t>×2</a:t>
            </a:r>
            <a:r>
              <a:rPr kumimoji="1" lang="en-US" altLang="zh-CN" baseline="30000">
                <a:latin typeface="Arial" charset="0"/>
              </a:rPr>
              <a:t>2</a:t>
            </a:r>
            <a:r>
              <a:rPr kumimoji="1" lang="en-US" altLang="zh-CN">
                <a:latin typeface="Arial" charset="0"/>
              </a:rPr>
              <a:t>+</a:t>
            </a:r>
            <a:r>
              <a:rPr kumimoji="1" lang="en-US" altLang="zh-CN">
                <a:solidFill>
                  <a:srgbClr val="CC0066"/>
                </a:solidFill>
                <a:latin typeface="Arial" charset="0"/>
              </a:rPr>
              <a:t>0</a:t>
            </a:r>
            <a:r>
              <a:rPr kumimoji="1" lang="en-US" altLang="zh-CN">
                <a:latin typeface="Arial" charset="0"/>
              </a:rPr>
              <a:t>×2</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1</a:t>
            </a:r>
            <a:r>
              <a:rPr kumimoji="1" lang="en-US" altLang="zh-CN">
                <a:latin typeface="Arial" charset="0"/>
              </a:rPr>
              <a:t>×2</a:t>
            </a:r>
            <a:r>
              <a:rPr kumimoji="1" lang="en-US" altLang="zh-CN" baseline="30000">
                <a:latin typeface="Arial" charset="0"/>
              </a:rPr>
              <a:t>0</a:t>
            </a:r>
            <a:r>
              <a:rPr kumimoji="1" lang="en-US" altLang="zh-CN">
                <a:latin typeface="Arial" charset="0"/>
              </a:rPr>
              <a:t>+</a:t>
            </a:r>
            <a:r>
              <a:rPr kumimoji="1" lang="en-US" altLang="zh-CN">
                <a:solidFill>
                  <a:srgbClr val="CC0066"/>
                </a:solidFill>
                <a:latin typeface="Arial" charset="0"/>
              </a:rPr>
              <a:t>1</a:t>
            </a:r>
            <a:r>
              <a:rPr kumimoji="1" lang="en-US" altLang="zh-CN">
                <a:latin typeface="Arial" charset="0"/>
              </a:rPr>
              <a:t>×2</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0</a:t>
            </a:r>
            <a:r>
              <a:rPr kumimoji="1" lang="en-US" altLang="zh-CN">
                <a:latin typeface="Arial" charset="0"/>
              </a:rPr>
              <a:t>×2</a:t>
            </a:r>
            <a:r>
              <a:rPr kumimoji="1" lang="en-US" altLang="zh-CN" baseline="30000">
                <a:latin typeface="Arial" charset="0"/>
              </a:rPr>
              <a:t>-2</a:t>
            </a:r>
            <a:r>
              <a:rPr kumimoji="1" lang="en-US" altLang="zh-CN">
                <a:latin typeface="Arial" charset="0"/>
              </a:rPr>
              <a:t>+</a:t>
            </a:r>
            <a:r>
              <a:rPr kumimoji="1" lang="en-US" altLang="zh-CN">
                <a:solidFill>
                  <a:srgbClr val="CC0066"/>
                </a:solidFill>
                <a:latin typeface="Arial" charset="0"/>
              </a:rPr>
              <a:t>1</a:t>
            </a:r>
            <a:r>
              <a:rPr kumimoji="1" lang="en-US" altLang="zh-CN">
                <a:latin typeface="Arial" charset="0"/>
              </a:rPr>
              <a:t>×2</a:t>
            </a:r>
            <a:r>
              <a:rPr kumimoji="1" lang="en-US" altLang="zh-CN" baseline="30000">
                <a:latin typeface="Arial" charset="0"/>
              </a:rPr>
              <a:t>-3</a:t>
            </a:r>
          </a:p>
          <a:p>
            <a:pPr algn="l" latinLnBrk="1">
              <a:lnSpc>
                <a:spcPct val="110000"/>
              </a:lnSpc>
            </a:pPr>
            <a:r>
              <a:rPr kumimoji="1" lang="en-US" altLang="zh-CN">
                <a:latin typeface="Arial" charset="0"/>
              </a:rPr>
              <a:t>= (13.625)</a:t>
            </a:r>
            <a:r>
              <a:rPr kumimoji="1" lang="en-US" altLang="zh-CN" baseline="-30000">
                <a:latin typeface="Arial" charset="0"/>
              </a:rPr>
              <a:t>10</a:t>
            </a:r>
          </a:p>
        </p:txBody>
      </p:sp>
      <p:graphicFrame>
        <p:nvGraphicFramePr>
          <p:cNvPr id="65545" name="Object 9"/>
          <p:cNvGraphicFramePr>
            <a:graphicFrameLocks noChangeAspect="1"/>
          </p:cNvGraphicFramePr>
          <p:nvPr>
            <p:ph sz="half" idx="4294967295"/>
          </p:nvPr>
        </p:nvGraphicFramePr>
        <p:xfrm>
          <a:off x="5499100" y="3730625"/>
          <a:ext cx="1989138" cy="814388"/>
        </p:xfrm>
        <a:graphic>
          <a:graphicData uri="http://schemas.openxmlformats.org/presentationml/2006/ole">
            <p:oleObj spid="_x0000_s3074" name="公式" r:id="rId4" imgW="1054080" imgH="431640" progId="Equation.3">
              <p:embed/>
            </p:oleObj>
          </a:graphicData>
        </a:graphic>
      </p:graphicFrame>
      <p:sp>
        <p:nvSpPr>
          <p:cNvPr id="65548" name="Text Box 12"/>
          <p:cNvSpPr txBox="1">
            <a:spLocks noChangeArrowheads="1"/>
          </p:cNvSpPr>
          <p:nvPr/>
        </p:nvSpPr>
        <p:spPr bwMode="auto">
          <a:xfrm>
            <a:off x="1177925" y="3863975"/>
            <a:ext cx="4473575" cy="393700"/>
          </a:xfrm>
          <a:prstGeom prst="rect">
            <a:avLst/>
          </a:prstGeom>
          <a:noFill/>
          <a:ln w="9525">
            <a:noFill/>
            <a:miter lim="800000"/>
            <a:headEnd/>
            <a:tailEnd/>
          </a:ln>
        </p:spPr>
        <p:txBody>
          <a:bodyPr>
            <a:spAutoFit/>
          </a:bodyPr>
          <a:lstStyle/>
          <a:p>
            <a:pPr algn="l" latinLnBrk="1"/>
            <a:r>
              <a:rPr kumimoji="1" lang="zh-CN" altLang="en-US" sz="2200">
                <a:solidFill>
                  <a:schemeClr val="tx1"/>
                </a:solidFill>
                <a:latin typeface="Arial" charset="0"/>
              </a:rPr>
              <a:t>任意一个二进制数</a:t>
            </a:r>
            <a:r>
              <a:rPr kumimoji="1" lang="en-US" altLang="zh-CN" sz="2200">
                <a:solidFill>
                  <a:schemeClr val="tx1"/>
                </a:solidFill>
                <a:latin typeface="Arial" charset="0"/>
              </a:rPr>
              <a:t>D</a:t>
            </a:r>
            <a:r>
              <a:rPr kumimoji="1" lang="zh-CN" altLang="en-US" sz="2200">
                <a:solidFill>
                  <a:schemeClr val="tx1"/>
                </a:solidFill>
                <a:latin typeface="Arial" charset="0"/>
              </a:rPr>
              <a:t>均可展开为：</a:t>
            </a:r>
          </a:p>
        </p:txBody>
      </p:sp>
      <p:sp>
        <p:nvSpPr>
          <p:cNvPr id="65549" name="AutoShape 13"/>
          <p:cNvSpPr>
            <a:spLocks noChangeArrowheads="1"/>
          </p:cNvSpPr>
          <p:nvPr/>
        </p:nvSpPr>
        <p:spPr bwMode="auto">
          <a:xfrm>
            <a:off x="7313613" y="3213100"/>
            <a:ext cx="1219200" cy="625475"/>
          </a:xfrm>
          <a:prstGeom prst="wedgeRoundRectCallout">
            <a:avLst>
              <a:gd name="adj1" fmla="val -81250"/>
              <a:gd name="adj2" fmla="val 65991"/>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en-US" altLang="zh-CN" sz="1800">
                <a:solidFill>
                  <a:schemeClr val="tx1"/>
                </a:solidFill>
                <a:latin typeface="楷体_GB2312" pitchFamily="49" charset="-122"/>
                <a:ea typeface="楷体_GB2312" pitchFamily="49" charset="-122"/>
              </a:rPr>
              <a:t>0</a:t>
            </a:r>
            <a:r>
              <a:rPr lang="zh-CN" altLang="en-US" sz="1800">
                <a:solidFill>
                  <a:schemeClr val="tx1"/>
                </a:solidFill>
                <a:latin typeface="楷体_GB2312" pitchFamily="49" charset="-122"/>
                <a:ea typeface="楷体_GB2312" pitchFamily="49" charset="-122"/>
              </a:rPr>
              <a:t>和</a:t>
            </a:r>
            <a:r>
              <a:rPr lang="en-US" altLang="zh-CN" sz="1800">
                <a:solidFill>
                  <a:schemeClr val="tx1"/>
                </a:solidFill>
                <a:latin typeface="楷体_GB2312" pitchFamily="49" charset="-122"/>
                <a:ea typeface="楷体_GB2312" pitchFamily="49" charset="-122"/>
              </a:rPr>
              <a:t>1</a:t>
            </a:r>
            <a:r>
              <a:rPr lang="zh-CN" altLang="en-US" sz="1800">
                <a:solidFill>
                  <a:schemeClr val="tx1"/>
                </a:solidFill>
                <a:latin typeface="楷体_GB2312" pitchFamily="49" charset="-122"/>
                <a:ea typeface="楷体_GB2312" pitchFamily="49" charset="-122"/>
              </a:rPr>
              <a:t>中的一个</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5541"/>
                                        </p:tgtEl>
                                        <p:attrNameLst>
                                          <p:attrName>style.visibility</p:attrName>
                                        </p:attrNameLst>
                                      </p:cBhvr>
                                      <p:to>
                                        <p:strVal val="visible"/>
                                      </p:to>
                                    </p:set>
                                    <p:anim calcmode="lin" valueType="num">
                                      <p:cBhvr>
                                        <p:cTn id="7" dur="500" fill="hold"/>
                                        <p:tgtEl>
                                          <p:spTgt spid="65541"/>
                                        </p:tgtEl>
                                        <p:attrNameLst>
                                          <p:attrName>ppt_w</p:attrName>
                                        </p:attrNameLst>
                                      </p:cBhvr>
                                      <p:tavLst>
                                        <p:tav tm="0">
                                          <p:val>
                                            <p:fltVal val="0"/>
                                          </p:val>
                                        </p:tav>
                                        <p:tav tm="100000">
                                          <p:val>
                                            <p:strVal val="#ppt_w"/>
                                          </p:val>
                                        </p:tav>
                                      </p:tavLst>
                                    </p:anim>
                                    <p:anim calcmode="lin" valueType="num">
                                      <p:cBhvr>
                                        <p:cTn id="8" dur="500" fill="hold"/>
                                        <p:tgtEl>
                                          <p:spTgt spid="6554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linds(horizontal)">
                                      <p:cBhvr>
                                        <p:cTn id="12" dur="500"/>
                                        <p:tgtEl>
                                          <p:spTgt spid="655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5548"/>
                                        </p:tgtEl>
                                        <p:attrNameLst>
                                          <p:attrName>style.visibility</p:attrName>
                                        </p:attrNameLst>
                                      </p:cBhvr>
                                      <p:to>
                                        <p:strVal val="visible"/>
                                      </p:to>
                                    </p:set>
                                    <p:anim calcmode="lin" valueType="num">
                                      <p:cBhvr additive="base">
                                        <p:cTn id="17" dur="500" fill="hold"/>
                                        <p:tgtEl>
                                          <p:spTgt spid="65548"/>
                                        </p:tgtEl>
                                        <p:attrNameLst>
                                          <p:attrName>ppt_x</p:attrName>
                                        </p:attrNameLst>
                                      </p:cBhvr>
                                      <p:tavLst>
                                        <p:tav tm="0">
                                          <p:val>
                                            <p:strVal val="0-#ppt_w/2"/>
                                          </p:val>
                                        </p:tav>
                                        <p:tav tm="100000">
                                          <p:val>
                                            <p:strVal val="#ppt_x"/>
                                          </p:val>
                                        </p:tav>
                                      </p:tavLst>
                                    </p:anim>
                                    <p:anim calcmode="lin" valueType="num">
                                      <p:cBhvr additive="base">
                                        <p:cTn id="18" dur="500" fill="hold"/>
                                        <p:tgtEl>
                                          <p:spTgt spid="6554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65545"/>
                                        </p:tgtEl>
                                        <p:attrNameLst>
                                          <p:attrName>style.visibility</p:attrName>
                                        </p:attrNameLst>
                                      </p:cBhvr>
                                      <p:to>
                                        <p:strVal val="visible"/>
                                      </p:to>
                                    </p:set>
                                    <p:anim calcmode="lin" valueType="num">
                                      <p:cBhvr additive="base">
                                        <p:cTn id="22" dur="500" fill="hold"/>
                                        <p:tgtEl>
                                          <p:spTgt spid="65545"/>
                                        </p:tgtEl>
                                        <p:attrNameLst>
                                          <p:attrName>ppt_x</p:attrName>
                                        </p:attrNameLst>
                                      </p:cBhvr>
                                      <p:tavLst>
                                        <p:tav tm="0">
                                          <p:val>
                                            <p:strVal val="1+#ppt_w/2"/>
                                          </p:val>
                                        </p:tav>
                                        <p:tav tm="100000">
                                          <p:val>
                                            <p:strVal val="#ppt_x"/>
                                          </p:val>
                                        </p:tav>
                                      </p:tavLst>
                                    </p:anim>
                                    <p:anim calcmode="lin" valueType="num">
                                      <p:cBhvr additive="base">
                                        <p:cTn id="23" dur="500" fill="hold"/>
                                        <p:tgtEl>
                                          <p:spTgt spid="6554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5549"/>
                                        </p:tgtEl>
                                        <p:attrNameLst>
                                          <p:attrName>style.visibility</p:attrName>
                                        </p:attrNameLst>
                                      </p:cBhvr>
                                      <p:to>
                                        <p:strVal val="visible"/>
                                      </p:to>
                                    </p:set>
                                    <p:animEffect transition="in" filter="dissolve">
                                      <p:cBhvr>
                                        <p:cTn id="28" dur="500"/>
                                        <p:tgtEl>
                                          <p:spTgt spid="6554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5543"/>
                                        </p:tgtEl>
                                        <p:attrNameLst>
                                          <p:attrName>style.visibility</p:attrName>
                                        </p:attrNameLst>
                                      </p:cBhvr>
                                      <p:to>
                                        <p:strVal val="visible"/>
                                      </p:to>
                                    </p:set>
                                    <p:anim calcmode="lin" valueType="num">
                                      <p:cBhvr additive="base">
                                        <p:cTn id="33" dur="500" fill="hold"/>
                                        <p:tgtEl>
                                          <p:spTgt spid="65543"/>
                                        </p:tgtEl>
                                        <p:attrNameLst>
                                          <p:attrName>ppt_x</p:attrName>
                                        </p:attrNameLst>
                                      </p:cBhvr>
                                      <p:tavLst>
                                        <p:tav tm="0">
                                          <p:val>
                                            <p:strVal val="0-#ppt_w/2"/>
                                          </p:val>
                                        </p:tav>
                                        <p:tav tm="100000">
                                          <p:val>
                                            <p:strVal val="#ppt_x"/>
                                          </p:val>
                                        </p:tav>
                                      </p:tavLst>
                                    </p:anim>
                                    <p:anim calcmode="lin" valueType="num">
                                      <p:cBhvr additive="base">
                                        <p:cTn id="34" dur="500" fill="hold"/>
                                        <p:tgtEl>
                                          <p:spTgt spid="655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P spid="65541" grpId="0" animBg="1" autoUpdateAnimBg="0"/>
      <p:bldP spid="65543" grpId="0" autoUpdateAnimBg="0"/>
      <p:bldP spid="65548" grpId="0" autoUpdateAnimBg="0"/>
      <p:bldP spid="655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5"/>
          <p:cNvSpPr>
            <a:spLocks noGrp="1" noChangeArrowheads="1"/>
          </p:cNvSpPr>
          <p:nvPr>
            <p:ph type="sldNum" sz="quarter" idx="10"/>
          </p:nvPr>
        </p:nvSpPr>
        <p:spPr>
          <a:noFill/>
        </p:spPr>
        <p:txBody>
          <a:bodyPr/>
          <a:lstStyle/>
          <a:p>
            <a:fld id="{B8EF1C57-CAB4-42BA-90B1-7E437F614BCC}" type="slidenum">
              <a:rPr lang="ko-KR" altLang="en-US" smtClean="0"/>
              <a:pPr/>
              <a:t>2</a:t>
            </a:fld>
            <a:endParaRPr lang="en-US" altLang="ko-KR" smtClean="0"/>
          </a:p>
        </p:txBody>
      </p:sp>
      <p:sp>
        <p:nvSpPr>
          <p:cNvPr id="9219" name="Rectangle 2"/>
          <p:cNvSpPr>
            <a:spLocks noGrp="1" noChangeArrowheads="1"/>
          </p:cNvSpPr>
          <p:nvPr>
            <p:ph type="title"/>
          </p:nvPr>
        </p:nvSpPr>
        <p:spPr/>
        <p:txBody>
          <a:bodyPr/>
          <a:lstStyle/>
          <a:p>
            <a:pPr eaLnBrk="1" hangingPunct="1"/>
            <a:r>
              <a:rPr lang="zh-CN" altLang="en-US" sz="3200" smtClean="0">
                <a:solidFill>
                  <a:srgbClr val="FF9900"/>
                </a:solidFill>
                <a:latin typeface="黑体" pitchFamily="49" charset="-122"/>
                <a:ea typeface="黑体" pitchFamily="49" charset="-122"/>
              </a:rPr>
              <a:t>第</a:t>
            </a:r>
            <a:r>
              <a:rPr lang="en-US" altLang="zh-CN" sz="3200" smtClean="0">
                <a:solidFill>
                  <a:srgbClr val="FF9900"/>
                </a:solidFill>
                <a:latin typeface="黑体" pitchFamily="49" charset="-122"/>
                <a:ea typeface="黑体" pitchFamily="49" charset="-122"/>
              </a:rPr>
              <a:t>1</a:t>
            </a:r>
            <a:r>
              <a:rPr lang="zh-CN" altLang="en-US" sz="3200" smtClean="0">
                <a:solidFill>
                  <a:srgbClr val="FF9900"/>
                </a:solidFill>
                <a:latin typeface="黑体" pitchFamily="49" charset="-122"/>
                <a:ea typeface="黑体" pitchFamily="49" charset="-122"/>
              </a:rPr>
              <a:t>章  数制与编码</a:t>
            </a:r>
            <a:endParaRPr lang="ko-KR" altLang="en-US" sz="3200" smtClean="0">
              <a:solidFill>
                <a:srgbClr val="FF9900"/>
              </a:solidFill>
              <a:latin typeface="黑体" pitchFamily="49" charset="-122"/>
              <a:ea typeface="黑体" pitchFamily="49" charset="-122"/>
            </a:endParaRPr>
          </a:p>
        </p:txBody>
      </p:sp>
      <p:sp>
        <p:nvSpPr>
          <p:cNvPr id="9220" name="Rectangle 3"/>
          <p:cNvSpPr>
            <a:spLocks noGrp="1" noChangeArrowheads="1"/>
          </p:cNvSpPr>
          <p:nvPr>
            <p:ph type="body" idx="1"/>
          </p:nvPr>
        </p:nvSpPr>
        <p:spPr>
          <a:xfrm>
            <a:off x="800100" y="1290638"/>
            <a:ext cx="7696200" cy="1381125"/>
          </a:xfrm>
        </p:spPr>
        <p:txBody>
          <a:bodyPr/>
          <a:lstStyle/>
          <a:p>
            <a:pPr marL="0" indent="0" eaLnBrk="1" hangingPunct="1">
              <a:spcBef>
                <a:spcPct val="50000"/>
              </a:spcBef>
              <a:buFont typeface="Wingdings" pitchFamily="2" charset="2"/>
              <a:buNone/>
            </a:pPr>
            <a:r>
              <a:rPr kumimoji="1" lang="zh-CN" altLang="en-US" smtClean="0">
                <a:latin typeface="楷体_GB2312" pitchFamily="49" charset="-122"/>
                <a:ea typeface="楷体_GB2312" pitchFamily="49" charset="-122"/>
              </a:rPr>
              <a:t>   本章介绍数字电路的一些基本概念；数制及其转换；原码、反码和补码的概念；二</a:t>
            </a:r>
            <a:r>
              <a:rPr kumimoji="1" lang="en-US" altLang="zh-CN" smtClean="0">
                <a:latin typeface="楷体_GB2312" pitchFamily="49" charset="-122"/>
                <a:ea typeface="楷体_GB2312" pitchFamily="49" charset="-122"/>
              </a:rPr>
              <a:t>-</a:t>
            </a:r>
            <a:r>
              <a:rPr kumimoji="1" lang="zh-CN" altLang="en-US" smtClean="0">
                <a:latin typeface="楷体_GB2312" pitchFamily="49" charset="-122"/>
                <a:ea typeface="楷体_GB2312" pitchFamily="49" charset="-122"/>
              </a:rPr>
              <a:t>十进制编码和字符编码。 </a:t>
            </a:r>
            <a:endParaRPr kumimoji="1" lang="ko-KR" altLang="en-US" smtClean="0">
              <a:latin typeface="楷体_GB2312" pitchFamily="49" charset="-122"/>
              <a:ea typeface="楷体_GB2312" pitchFamily="49" charset="-122"/>
            </a:endParaRPr>
          </a:p>
        </p:txBody>
      </p:sp>
      <p:sp>
        <p:nvSpPr>
          <p:cNvPr id="9224" name="Rectangle 3"/>
          <p:cNvSpPr>
            <a:spLocks noChangeArrowheads="1"/>
          </p:cNvSpPr>
          <p:nvPr/>
        </p:nvSpPr>
        <p:spPr bwMode="auto">
          <a:xfrm>
            <a:off x="1258888" y="3141663"/>
            <a:ext cx="4881562" cy="1944687"/>
          </a:xfrm>
          <a:prstGeom prst="rect">
            <a:avLst/>
          </a:prstGeom>
          <a:noFill/>
          <a:ln w="9525">
            <a:noFill/>
            <a:miter lim="800000"/>
            <a:headEnd/>
            <a:tailEnd/>
          </a:ln>
        </p:spPr>
        <p:txBody>
          <a:bodyPr/>
          <a:lstStyle/>
          <a:p>
            <a:pPr marL="530225" indent="-530225" algn="l" eaLnBrk="0" hangingPunct="0">
              <a:lnSpc>
                <a:spcPct val="100000"/>
              </a:lnSpc>
              <a:spcBef>
                <a:spcPct val="20000"/>
              </a:spcBef>
              <a:buClr>
                <a:schemeClr val="bg2"/>
              </a:buClr>
              <a:buFont typeface="Wingdings" pitchFamily="2" charset="2"/>
              <a:buChar char="v"/>
            </a:pPr>
            <a:r>
              <a:rPr lang="en-US" altLang="zh-CN" sz="2800" u="sng">
                <a:solidFill>
                  <a:schemeClr val="tx1"/>
                </a:solidFill>
                <a:latin typeface="Arial" charset="0"/>
                <a:hlinkClick r:id="rId3" action="ppaction://hlinksldjump"/>
              </a:rPr>
              <a:t>1.1  </a:t>
            </a:r>
            <a:r>
              <a:rPr lang="zh-CN" altLang="en-US" sz="2800">
                <a:solidFill>
                  <a:schemeClr val="tx1"/>
                </a:solidFill>
                <a:latin typeface="Arial" charset="0"/>
                <a:ea typeface="黑体" pitchFamily="49" charset="-122"/>
              </a:rPr>
              <a:t>概述</a:t>
            </a:r>
            <a:r>
              <a:rPr lang="zh-CN" altLang="en-US" sz="2800">
                <a:solidFill>
                  <a:schemeClr val="tx1"/>
                </a:solidFill>
                <a:latin typeface="Arial" charset="0"/>
              </a:rPr>
              <a:t> </a:t>
            </a:r>
          </a:p>
          <a:p>
            <a:pPr marL="530225" indent="-530225" algn="l" eaLnBrk="0" hangingPunct="0">
              <a:lnSpc>
                <a:spcPct val="100000"/>
              </a:lnSpc>
              <a:spcBef>
                <a:spcPct val="20000"/>
              </a:spcBef>
              <a:buClr>
                <a:schemeClr val="bg2"/>
              </a:buClr>
              <a:buFont typeface="Wingdings" pitchFamily="2" charset="2"/>
              <a:buChar char="v"/>
            </a:pPr>
            <a:r>
              <a:rPr lang="en-US" altLang="zh-CN" sz="2800" u="sng">
                <a:solidFill>
                  <a:schemeClr val="tx1"/>
                </a:solidFill>
                <a:latin typeface="Arial" charset="0"/>
                <a:hlinkClick r:id="rId4" action="ppaction://hlinksldjump"/>
              </a:rPr>
              <a:t>1.2  </a:t>
            </a:r>
            <a:r>
              <a:rPr lang="zh-CN" altLang="en-US" sz="2800">
                <a:solidFill>
                  <a:schemeClr val="tx1"/>
                </a:solidFill>
                <a:latin typeface="Arial" charset="0"/>
                <a:ea typeface="黑体" pitchFamily="49" charset="-122"/>
              </a:rPr>
              <a:t>数制及其转换</a:t>
            </a:r>
          </a:p>
          <a:p>
            <a:pPr marL="530225" indent="-530225" algn="l" eaLnBrk="0" hangingPunct="0">
              <a:lnSpc>
                <a:spcPct val="100000"/>
              </a:lnSpc>
              <a:spcBef>
                <a:spcPct val="20000"/>
              </a:spcBef>
              <a:buClr>
                <a:schemeClr val="bg2"/>
              </a:buClr>
              <a:buFont typeface="Wingdings" pitchFamily="2" charset="2"/>
              <a:buChar char="v"/>
            </a:pPr>
            <a:r>
              <a:rPr lang="en-US" altLang="zh-CN" sz="2800" u="sng">
                <a:solidFill>
                  <a:schemeClr val="tx1"/>
                </a:solidFill>
                <a:latin typeface="Arial" charset="0"/>
                <a:hlinkClick r:id="rId5" action="ppaction://hlinksldjump"/>
              </a:rPr>
              <a:t>1.3  </a:t>
            </a:r>
            <a:r>
              <a:rPr lang="zh-CN" altLang="en-US" sz="2800">
                <a:solidFill>
                  <a:schemeClr val="tx1"/>
                </a:solidFill>
                <a:latin typeface="Arial" charset="0"/>
                <a:ea typeface="黑体" pitchFamily="49" charset="-122"/>
              </a:rPr>
              <a:t>编码</a:t>
            </a:r>
            <a:endParaRPr lang="ko-KR" altLang="en-US" sz="2800">
              <a:solidFill>
                <a:schemeClr val="tx1"/>
              </a:solidFill>
              <a:latin typeface="Arial" charset="0"/>
              <a:ea typeface="Gulim" pitchFamily="34" charset="-127"/>
            </a:endParaRPr>
          </a:p>
        </p:txBody>
      </p:sp>
      <p:sp>
        <p:nvSpPr>
          <p:cNvPr id="9225" name="AutoShape 9"/>
          <p:cNvSpPr>
            <a:spLocks noChangeArrowheads="1"/>
          </p:cNvSpPr>
          <p:nvPr/>
        </p:nvSpPr>
        <p:spPr bwMode="auto">
          <a:xfrm>
            <a:off x="4643438" y="3716338"/>
            <a:ext cx="4500562" cy="1611312"/>
          </a:xfrm>
          <a:prstGeom prst="irregularSeal2">
            <a:avLst/>
          </a:prstGeom>
          <a:solidFill>
            <a:srgbClr val="FFFFCC"/>
          </a:solidFill>
          <a:ln w="38100">
            <a:solidFill>
              <a:srgbClr val="CC3300"/>
            </a:solidFill>
            <a:miter lim="800000"/>
            <a:headEnd/>
            <a:tailEnd/>
          </a:ln>
          <a:effectLst/>
        </p:spPr>
        <p:txBody>
          <a:bodyPr wrap="none" anchor="ctr"/>
          <a:lstStyle/>
          <a:p>
            <a:pPr algn="ctr">
              <a:lnSpc>
                <a:spcPct val="100000"/>
              </a:lnSpc>
              <a:defRPr/>
            </a:pPr>
            <a:r>
              <a:rPr lang="en-US" altLang="zh-CN" sz="2800">
                <a:solidFill>
                  <a:srgbClr val="FF0066"/>
                </a:solidFill>
                <a:effectLst>
                  <a:outerShdw blurRad="38100" dist="38100" dir="2700000" algn="tl">
                    <a:srgbClr val="000000"/>
                  </a:outerShdw>
                </a:effectLst>
                <a:latin typeface="楷体_GB2312" pitchFamily="49" charset="-122"/>
                <a:ea typeface="楷体_GB2312" pitchFamily="49" charset="-122"/>
              </a:rPr>
              <a:t>3</a:t>
            </a:r>
            <a:r>
              <a:rPr lang="zh-CN" altLang="zh-CN" sz="2800">
                <a:solidFill>
                  <a:srgbClr val="FF0066"/>
                </a:solidFill>
                <a:effectLst>
                  <a:outerShdw blurRad="38100" dist="38100" dir="2700000" algn="tl">
                    <a:srgbClr val="000000"/>
                  </a:outerShdw>
                </a:effectLst>
                <a:latin typeface="楷体_GB2312" pitchFamily="49" charset="-122"/>
                <a:ea typeface="楷体_GB2312" pitchFamily="49" charset="-122"/>
              </a:rPr>
              <a:t>学时</a:t>
            </a:r>
            <a:endParaRPr lang="zh-CN" altLang="en-US" sz="2800">
              <a:solidFill>
                <a:srgbClr val="FF0066"/>
              </a:solidFill>
              <a:effectLst>
                <a:outerShdw blurRad="38100" dist="38100" dir="2700000" algn="tl">
                  <a:srgbClr val="000000"/>
                </a:outerShdw>
              </a:effectLst>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220"/>
                                        </p:tgtEl>
                                        <p:attrNameLst>
                                          <p:attrName>style.visibility</p:attrName>
                                        </p:attrNameLst>
                                      </p:cBhvr>
                                      <p:to>
                                        <p:strVal val="visible"/>
                                      </p:to>
                                    </p:set>
                                    <p:anim calcmode="lin" valueType="num">
                                      <p:cBhvr additive="base">
                                        <p:cTn id="12" dur="500" fill="hold"/>
                                        <p:tgtEl>
                                          <p:spTgt spid="9220"/>
                                        </p:tgtEl>
                                        <p:attrNameLst>
                                          <p:attrName>ppt_x</p:attrName>
                                        </p:attrNameLst>
                                      </p:cBhvr>
                                      <p:tavLst>
                                        <p:tav tm="0">
                                          <p:val>
                                            <p:strVal val="0-#ppt_w/2"/>
                                          </p:val>
                                        </p:tav>
                                        <p:tav tm="100000">
                                          <p:val>
                                            <p:strVal val="#ppt_x"/>
                                          </p:val>
                                        </p:tav>
                                      </p:tavLst>
                                    </p:anim>
                                    <p:anim calcmode="lin" valueType="num">
                                      <p:cBhvr additive="base">
                                        <p:cTn id="13"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224"/>
                                        </p:tgtEl>
                                        <p:attrNameLst>
                                          <p:attrName>style.visibility</p:attrName>
                                        </p:attrNameLst>
                                      </p:cBhvr>
                                      <p:to>
                                        <p:strVal val="visible"/>
                                      </p:to>
                                    </p:set>
                                    <p:anim calcmode="lin" valueType="num">
                                      <p:cBhvr additive="base">
                                        <p:cTn id="18" dur="500" fill="hold"/>
                                        <p:tgtEl>
                                          <p:spTgt spid="9224"/>
                                        </p:tgtEl>
                                        <p:attrNameLst>
                                          <p:attrName>ppt_x</p:attrName>
                                        </p:attrNameLst>
                                      </p:cBhvr>
                                      <p:tavLst>
                                        <p:tav tm="0">
                                          <p:val>
                                            <p:strVal val="#ppt_x"/>
                                          </p:val>
                                        </p:tav>
                                        <p:tav tm="100000">
                                          <p:val>
                                            <p:strVal val="#ppt_x"/>
                                          </p:val>
                                        </p:tav>
                                      </p:tavLst>
                                    </p:anim>
                                    <p:anim calcmode="lin" valueType="num">
                                      <p:cBhvr additive="base">
                                        <p:cTn id="19" dur="500" fill="hold"/>
                                        <p:tgtEl>
                                          <p:spTgt spid="9224"/>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5" presetClass="entr" presetSubtype="0" fill="hold" grpId="0" nodeType="afterEffect">
                                  <p:stCondLst>
                                    <p:cond delay="3000"/>
                                  </p:stCondLst>
                                  <p:childTnLst>
                                    <p:set>
                                      <p:cBhvr>
                                        <p:cTn id="22" dur="1" fill="hold">
                                          <p:stCondLst>
                                            <p:cond delay="0"/>
                                          </p:stCondLst>
                                        </p:cTn>
                                        <p:tgtEl>
                                          <p:spTgt spid="9225"/>
                                        </p:tgtEl>
                                        <p:attrNameLst>
                                          <p:attrName>style.visibility</p:attrName>
                                        </p:attrNameLst>
                                      </p:cBhvr>
                                      <p:to>
                                        <p:strVal val="visible"/>
                                      </p:to>
                                    </p:set>
                                    <p:anim calcmode="lin" valueType="num">
                                      <p:cBhvr>
                                        <p:cTn id="23" dur="1000" fill="hold"/>
                                        <p:tgtEl>
                                          <p:spTgt spid="9225"/>
                                        </p:tgtEl>
                                        <p:attrNameLst>
                                          <p:attrName>ppt_w</p:attrName>
                                        </p:attrNameLst>
                                      </p:cBhvr>
                                      <p:tavLst>
                                        <p:tav tm="0">
                                          <p:val>
                                            <p:fltVal val="0"/>
                                          </p:val>
                                        </p:tav>
                                        <p:tav tm="100000">
                                          <p:val>
                                            <p:strVal val="#ppt_w"/>
                                          </p:val>
                                        </p:tav>
                                      </p:tavLst>
                                    </p:anim>
                                    <p:anim calcmode="lin" valueType="num">
                                      <p:cBhvr>
                                        <p:cTn id="24" dur="1000" fill="hold"/>
                                        <p:tgtEl>
                                          <p:spTgt spid="9225"/>
                                        </p:tgtEl>
                                        <p:attrNameLst>
                                          <p:attrName>ppt_h</p:attrName>
                                        </p:attrNameLst>
                                      </p:cBhvr>
                                      <p:tavLst>
                                        <p:tav tm="0">
                                          <p:val>
                                            <p:fltVal val="0"/>
                                          </p:val>
                                        </p:tav>
                                        <p:tav tm="100000">
                                          <p:val>
                                            <p:strVal val="#ppt_h"/>
                                          </p:val>
                                        </p:tav>
                                      </p:tavLst>
                                    </p:anim>
                                    <p:anim calcmode="lin" valueType="num">
                                      <p:cBhvr>
                                        <p:cTn id="25" dur="1000" fill="hold"/>
                                        <p:tgtEl>
                                          <p:spTgt spid="922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922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p:bldP spid="9224" grpId="0"/>
      <p:bldP spid="922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5"/>
          <p:cNvSpPr>
            <a:spLocks noGrp="1" noChangeArrowheads="1"/>
          </p:cNvSpPr>
          <p:nvPr>
            <p:ph type="sldNum" sz="quarter" idx="10"/>
          </p:nvPr>
        </p:nvSpPr>
        <p:spPr>
          <a:noFill/>
        </p:spPr>
        <p:txBody>
          <a:bodyPr/>
          <a:lstStyle/>
          <a:p>
            <a:fld id="{32BD40D9-D21F-458F-888C-9EFA50946E0D}" type="slidenum">
              <a:rPr lang="ko-KR" altLang="en-US" smtClean="0"/>
              <a:pPr/>
              <a:t>20</a:t>
            </a:fld>
            <a:endParaRPr lang="en-US" altLang="ko-KR" smtClean="0"/>
          </a:p>
        </p:txBody>
      </p:sp>
      <p:sp>
        <p:nvSpPr>
          <p:cNvPr id="4100"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734153AB-4DA4-4992-B643-3D667013C1B0}" type="slidenum">
              <a:rPr lang="ko-KR" altLang="en-US" sz="1600">
                <a:solidFill>
                  <a:schemeClr val="accent2"/>
                </a:solidFill>
                <a:latin typeface="Verdana" pitchFamily="34" charset="0"/>
                <a:ea typeface="Gulim" pitchFamily="34" charset="-127"/>
              </a:rPr>
              <a:pPr algn="r">
                <a:lnSpc>
                  <a:spcPct val="100000"/>
                </a:lnSpc>
              </a:pPr>
              <a:t>20</a:t>
            </a:fld>
            <a:endParaRPr lang="en-US" altLang="ko-KR" sz="1600">
              <a:solidFill>
                <a:schemeClr val="accent2"/>
              </a:solidFill>
              <a:latin typeface="Verdana" pitchFamily="34" charset="0"/>
              <a:ea typeface="Gulim" pitchFamily="34" charset="-127"/>
            </a:endParaRPr>
          </a:p>
        </p:txBody>
      </p:sp>
      <p:sp>
        <p:nvSpPr>
          <p:cNvPr id="4101"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八进制</a:t>
            </a:r>
          </a:p>
        </p:txBody>
      </p:sp>
      <p:sp>
        <p:nvSpPr>
          <p:cNvPr id="76803" name="Text Box 3"/>
          <p:cNvSpPr txBox="1">
            <a:spLocks noChangeArrowheads="1"/>
          </p:cNvSpPr>
          <p:nvPr/>
        </p:nvSpPr>
        <p:spPr bwMode="auto">
          <a:xfrm>
            <a:off x="914400" y="1771650"/>
            <a:ext cx="7993063" cy="1439863"/>
          </a:xfrm>
          <a:prstGeom prst="rect">
            <a:avLst/>
          </a:prstGeom>
          <a:noFill/>
          <a:ln w="9525">
            <a:noFill/>
            <a:miter lim="800000"/>
            <a:headEnd/>
            <a:tailEnd/>
          </a:ln>
        </p:spPr>
        <p:txBody>
          <a:bodyPr/>
          <a:lstStyle/>
          <a:p>
            <a:pPr marL="354013" indent="-354013" algn="just">
              <a:lnSpc>
                <a:spcPct val="110000"/>
              </a:lnSpc>
              <a:buClr>
                <a:schemeClr val="hlink"/>
              </a:buClr>
              <a:buFont typeface="Wingdings" pitchFamily="2" charset="2"/>
              <a:buChar char="v"/>
            </a:pPr>
            <a:r>
              <a:rPr kumimoji="1" lang="zh-CN" altLang="en-US" sz="2000">
                <a:solidFill>
                  <a:schemeClr val="tx1"/>
                </a:solidFill>
                <a:latin typeface="Arial" charset="0"/>
              </a:rPr>
              <a:t>二进制数非常适合计算机内部数据的表示和运算，但当一个数较大时，书写起来位数比较长，既不方便，也不直观。在书写程序和数据时用到二进制数的地方常采用八进制或十六进制。</a:t>
            </a:r>
          </a:p>
          <a:p>
            <a:pPr marL="354013" indent="-354013" algn="just">
              <a:lnSpc>
                <a:spcPct val="110000"/>
              </a:lnSpc>
              <a:buClr>
                <a:schemeClr val="hlink"/>
              </a:buClr>
              <a:buFont typeface="Wingdings" pitchFamily="2" charset="2"/>
              <a:buChar char="v"/>
            </a:pPr>
            <a:r>
              <a:rPr kumimoji="1" lang="zh-CN" altLang="en-US" sz="2000">
                <a:solidFill>
                  <a:schemeClr val="tx1"/>
                </a:solidFill>
                <a:latin typeface="Arial" charset="0"/>
              </a:rPr>
              <a:t>用</a:t>
            </a:r>
            <a:r>
              <a:rPr kumimoji="1" lang="en-US" altLang="zh-CN" sz="2000">
                <a:solidFill>
                  <a:schemeClr val="tx1"/>
                </a:solidFill>
                <a:latin typeface="Arial" charset="0"/>
              </a:rPr>
              <a:t>0</a:t>
            </a:r>
            <a:r>
              <a:rPr kumimoji="1" lang="zh-CN" altLang="en-US" sz="2000">
                <a:solidFill>
                  <a:schemeClr val="tx1"/>
                </a:solidFill>
                <a:latin typeface="Arial" charset="0"/>
              </a:rPr>
              <a:t>～</a:t>
            </a:r>
            <a:r>
              <a:rPr kumimoji="1" lang="en-US" altLang="zh-CN" sz="2000">
                <a:solidFill>
                  <a:schemeClr val="tx1"/>
                </a:solidFill>
                <a:latin typeface="Arial" charset="0"/>
              </a:rPr>
              <a:t>7</a:t>
            </a:r>
            <a:r>
              <a:rPr kumimoji="1" lang="zh-CN" altLang="en-US" sz="2000">
                <a:solidFill>
                  <a:schemeClr val="tx1"/>
                </a:solidFill>
                <a:latin typeface="Arial" charset="0"/>
              </a:rPr>
              <a:t>八个符号来表示数，基数：</a:t>
            </a:r>
            <a:r>
              <a:rPr kumimoji="1" lang="en-US" altLang="zh-CN" sz="2000" i="1">
                <a:solidFill>
                  <a:schemeClr val="tx1"/>
                </a:solidFill>
                <a:latin typeface="Arial" charset="0"/>
              </a:rPr>
              <a:t>i </a:t>
            </a:r>
            <a:r>
              <a:rPr kumimoji="1" lang="en-US" altLang="zh-CN" sz="2000">
                <a:solidFill>
                  <a:schemeClr val="tx1"/>
                </a:solidFill>
                <a:latin typeface="Arial" charset="0"/>
              </a:rPr>
              <a:t>= 8</a:t>
            </a:r>
            <a:endParaRPr kumimoji="1" lang="zh-CN" altLang="en-US" sz="2000">
              <a:solidFill>
                <a:schemeClr val="tx1"/>
              </a:solidFill>
              <a:latin typeface="Arial" charset="0"/>
            </a:endParaRPr>
          </a:p>
          <a:p>
            <a:pPr marL="354013" indent="-354013" algn="just">
              <a:lnSpc>
                <a:spcPct val="110000"/>
              </a:lnSpc>
            </a:pPr>
            <a:r>
              <a:rPr kumimoji="1" lang="zh-CN" altLang="en-US">
                <a:solidFill>
                  <a:schemeClr val="tx1"/>
                </a:solidFill>
                <a:latin typeface="Arial" charset="0"/>
              </a:rPr>
              <a:t>    </a:t>
            </a:r>
            <a:r>
              <a:rPr kumimoji="1" lang="zh-CN" altLang="en-US" sz="2000">
                <a:solidFill>
                  <a:schemeClr val="tx1"/>
                </a:solidFill>
                <a:latin typeface="Arial" charset="0"/>
              </a:rPr>
              <a:t>权值：</a:t>
            </a:r>
            <a:r>
              <a:rPr kumimoji="1" lang="en-US" altLang="zh-CN" sz="2000">
                <a:solidFill>
                  <a:srgbClr val="990033"/>
                </a:solidFill>
                <a:latin typeface="Arial" charset="0"/>
              </a:rPr>
              <a:t>8</a:t>
            </a:r>
            <a:r>
              <a:rPr kumimoji="1" lang="en-US" altLang="zh-CN" sz="2000" i="1" baseline="30000">
                <a:solidFill>
                  <a:srgbClr val="990033"/>
                </a:solidFill>
                <a:latin typeface="Arial" charset="0"/>
              </a:rPr>
              <a:t>i </a:t>
            </a:r>
            <a:r>
              <a:rPr kumimoji="1" lang="en-US" altLang="zh-CN" sz="2000" i="1">
                <a:solidFill>
                  <a:schemeClr val="tx1"/>
                </a:solidFill>
                <a:latin typeface="Arial" charset="0"/>
              </a:rPr>
              <a:t>         </a:t>
            </a:r>
          </a:p>
          <a:p>
            <a:pPr marL="354013" indent="-354013" algn="just">
              <a:lnSpc>
                <a:spcPct val="110000"/>
              </a:lnSpc>
            </a:pPr>
            <a:r>
              <a:rPr kumimoji="1" lang="zh-CN" altLang="en-US" sz="2000">
                <a:solidFill>
                  <a:schemeClr val="tx1"/>
                </a:solidFill>
                <a:latin typeface="Arial" charset="0"/>
              </a:rPr>
              <a:t>    进位规则： “逢八进一”或“借一当八”</a:t>
            </a:r>
          </a:p>
          <a:p>
            <a:pPr marL="354013" indent="-354013"/>
            <a:endParaRPr kumimoji="1" lang="zh-CN" altLang="en-US" sz="2000">
              <a:solidFill>
                <a:schemeClr val="tx1"/>
              </a:solidFill>
              <a:latin typeface="Arial" charset="0"/>
            </a:endParaRPr>
          </a:p>
          <a:p>
            <a:pPr marL="354013" indent="-354013" algn="just">
              <a:lnSpc>
                <a:spcPct val="110000"/>
              </a:lnSpc>
            </a:pPr>
            <a:endParaRPr kumimoji="1" lang="zh-CN" altLang="en-US" b="0">
              <a:solidFill>
                <a:schemeClr val="tx1"/>
              </a:solidFill>
              <a:latin typeface="Arial" charset="0"/>
            </a:endParaRPr>
          </a:p>
          <a:p>
            <a:pPr marL="354013" indent="-354013" algn="l">
              <a:lnSpc>
                <a:spcPct val="110000"/>
              </a:lnSpc>
              <a:buClr>
                <a:schemeClr val="bg2"/>
              </a:buClr>
              <a:buFont typeface="Wingdings" pitchFamily="2" charset="2"/>
              <a:buNone/>
            </a:pPr>
            <a:endParaRPr lang="zh-CN" altLang="en-US">
              <a:solidFill>
                <a:schemeClr val="tx1"/>
              </a:solidFill>
              <a:latin typeface="Arial" charset="0"/>
            </a:endParaRPr>
          </a:p>
        </p:txBody>
      </p:sp>
      <p:sp>
        <p:nvSpPr>
          <p:cNvPr id="76804" name="Text Box 4"/>
          <p:cNvSpPr txBox="1">
            <a:spLocks noChangeArrowheads="1"/>
          </p:cNvSpPr>
          <p:nvPr/>
        </p:nvSpPr>
        <p:spPr bwMode="auto">
          <a:xfrm>
            <a:off x="914400" y="1341438"/>
            <a:ext cx="3586163" cy="43021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3. </a:t>
            </a:r>
            <a:r>
              <a:rPr kumimoji="1" lang="zh-CN" altLang="en-US" sz="2600">
                <a:solidFill>
                  <a:srgbClr val="990000"/>
                </a:solidFill>
                <a:latin typeface="华文新魏" pitchFamily="2" charset="-122"/>
                <a:ea typeface="华文新魏" pitchFamily="2" charset="-122"/>
              </a:rPr>
              <a:t>八进制（</a:t>
            </a:r>
            <a:r>
              <a:rPr kumimoji="1" lang="en-US" altLang="zh-CN" sz="2600">
                <a:solidFill>
                  <a:srgbClr val="990000"/>
                </a:solidFill>
                <a:latin typeface="华文新魏" pitchFamily="2" charset="-122"/>
                <a:ea typeface="华文新魏" pitchFamily="2" charset="-122"/>
              </a:rPr>
              <a:t>Octonary</a:t>
            </a:r>
            <a:r>
              <a:rPr kumimoji="1" lang="zh-CN" altLang="en-US" sz="2600">
                <a:solidFill>
                  <a:srgbClr val="990000"/>
                </a:solidFill>
                <a:latin typeface="华文新魏" pitchFamily="2" charset="-122"/>
                <a:ea typeface="华文新魏" pitchFamily="2" charset="-122"/>
              </a:rPr>
              <a:t>）</a:t>
            </a:r>
          </a:p>
        </p:txBody>
      </p:sp>
      <p:sp>
        <p:nvSpPr>
          <p:cNvPr id="76805" name="Text Box 5"/>
          <p:cNvSpPr txBox="1">
            <a:spLocks noChangeArrowheads="1"/>
          </p:cNvSpPr>
          <p:nvPr/>
        </p:nvSpPr>
        <p:spPr bwMode="auto">
          <a:xfrm>
            <a:off x="1214438" y="4760913"/>
            <a:ext cx="7318375" cy="1296987"/>
          </a:xfrm>
          <a:prstGeom prst="rect">
            <a:avLst/>
          </a:prstGeom>
          <a:noFill/>
          <a:ln w="9525">
            <a:noFill/>
            <a:miter lim="800000"/>
            <a:headEnd/>
            <a:tailEnd/>
          </a:ln>
        </p:spPr>
        <p:txBody>
          <a:bodyPr>
            <a:spAutoFit/>
          </a:bodyPr>
          <a:lstStyle/>
          <a:p>
            <a:pPr algn="l" latinLnBrk="1">
              <a:lnSpc>
                <a:spcPct val="110000"/>
              </a:lnSpc>
            </a:pPr>
            <a:r>
              <a:rPr kumimoji="1" lang="en-US" altLang="zh-CN">
                <a:latin typeface="Arial" charset="0"/>
              </a:rPr>
              <a:t>(376.65)</a:t>
            </a:r>
            <a:r>
              <a:rPr kumimoji="1" lang="en-US" altLang="zh-CN" baseline="-30000">
                <a:latin typeface="Arial" charset="0"/>
              </a:rPr>
              <a:t>8</a:t>
            </a:r>
            <a:r>
              <a:rPr kumimoji="1" lang="en-US" altLang="zh-CN">
                <a:latin typeface="Arial" charset="0"/>
              </a:rPr>
              <a:t>=</a:t>
            </a:r>
          </a:p>
          <a:p>
            <a:pPr algn="l" latinLnBrk="1">
              <a:lnSpc>
                <a:spcPct val="110000"/>
              </a:lnSpc>
            </a:pPr>
            <a:r>
              <a:rPr kumimoji="1" lang="en-US" altLang="zh-CN">
                <a:solidFill>
                  <a:srgbClr val="CC0066"/>
                </a:solidFill>
                <a:latin typeface="Arial" charset="0"/>
              </a:rPr>
              <a:t>3</a:t>
            </a:r>
            <a:r>
              <a:rPr kumimoji="1" lang="en-US" altLang="zh-CN">
                <a:latin typeface="Arial" charset="0"/>
              </a:rPr>
              <a:t>×8</a:t>
            </a:r>
            <a:r>
              <a:rPr kumimoji="1" lang="en-US" altLang="zh-CN" baseline="30000">
                <a:latin typeface="Arial" charset="0"/>
              </a:rPr>
              <a:t>2</a:t>
            </a:r>
            <a:r>
              <a:rPr kumimoji="1" lang="en-US" altLang="zh-CN">
                <a:latin typeface="Arial" charset="0"/>
              </a:rPr>
              <a:t>+</a:t>
            </a:r>
            <a:r>
              <a:rPr kumimoji="1" lang="en-US" altLang="zh-CN">
                <a:solidFill>
                  <a:srgbClr val="CC0066"/>
                </a:solidFill>
                <a:latin typeface="Arial" charset="0"/>
              </a:rPr>
              <a:t>7</a:t>
            </a:r>
            <a:r>
              <a:rPr kumimoji="1" lang="en-US" altLang="zh-CN">
                <a:latin typeface="Arial" charset="0"/>
              </a:rPr>
              <a:t>×8</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6</a:t>
            </a:r>
            <a:r>
              <a:rPr kumimoji="1" lang="en-US" altLang="zh-CN">
                <a:latin typeface="Arial" charset="0"/>
              </a:rPr>
              <a:t>×8</a:t>
            </a:r>
            <a:r>
              <a:rPr kumimoji="1" lang="en-US" altLang="zh-CN" baseline="30000">
                <a:latin typeface="Arial" charset="0"/>
              </a:rPr>
              <a:t>0</a:t>
            </a:r>
            <a:r>
              <a:rPr kumimoji="1" lang="en-US" altLang="zh-CN">
                <a:latin typeface="Arial" charset="0"/>
              </a:rPr>
              <a:t>+</a:t>
            </a:r>
            <a:r>
              <a:rPr kumimoji="1" lang="en-US" altLang="zh-CN">
                <a:solidFill>
                  <a:srgbClr val="CC0066"/>
                </a:solidFill>
                <a:latin typeface="Arial" charset="0"/>
              </a:rPr>
              <a:t>6</a:t>
            </a:r>
            <a:r>
              <a:rPr kumimoji="1" lang="en-US" altLang="zh-CN">
                <a:latin typeface="Arial" charset="0"/>
              </a:rPr>
              <a:t>×8</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5</a:t>
            </a:r>
            <a:r>
              <a:rPr kumimoji="1" lang="en-US" altLang="zh-CN">
                <a:latin typeface="Arial" charset="0"/>
              </a:rPr>
              <a:t>×8</a:t>
            </a:r>
            <a:r>
              <a:rPr kumimoji="1" lang="en-US" altLang="zh-CN" baseline="30000">
                <a:latin typeface="Arial" charset="0"/>
              </a:rPr>
              <a:t>-2</a:t>
            </a:r>
          </a:p>
          <a:p>
            <a:pPr algn="l" latinLnBrk="1">
              <a:lnSpc>
                <a:spcPct val="110000"/>
              </a:lnSpc>
            </a:pPr>
            <a:r>
              <a:rPr kumimoji="1" lang="en-US" altLang="zh-CN">
                <a:latin typeface="Arial" charset="0"/>
              </a:rPr>
              <a:t>= (13.625)</a:t>
            </a:r>
            <a:r>
              <a:rPr kumimoji="1" lang="en-US" altLang="zh-CN" baseline="-30000">
                <a:latin typeface="Arial" charset="0"/>
              </a:rPr>
              <a:t>10</a:t>
            </a:r>
          </a:p>
        </p:txBody>
      </p:sp>
      <p:graphicFrame>
        <p:nvGraphicFramePr>
          <p:cNvPr id="76806" name="Object 6"/>
          <p:cNvGraphicFramePr>
            <a:graphicFrameLocks noChangeAspect="1"/>
          </p:cNvGraphicFramePr>
          <p:nvPr>
            <p:ph sz="half" idx="4294967295"/>
          </p:nvPr>
        </p:nvGraphicFramePr>
        <p:xfrm>
          <a:off x="5524500" y="4019550"/>
          <a:ext cx="1963738" cy="814388"/>
        </p:xfrm>
        <a:graphic>
          <a:graphicData uri="http://schemas.openxmlformats.org/presentationml/2006/ole">
            <p:oleObj spid="_x0000_s4098" name="公式" r:id="rId4" imgW="1041120" imgH="431640" progId="Equation.3">
              <p:embed/>
            </p:oleObj>
          </a:graphicData>
        </a:graphic>
      </p:graphicFrame>
      <p:sp>
        <p:nvSpPr>
          <p:cNvPr id="76807" name="Text Box 7"/>
          <p:cNvSpPr txBox="1">
            <a:spLocks noChangeArrowheads="1"/>
          </p:cNvSpPr>
          <p:nvPr/>
        </p:nvSpPr>
        <p:spPr bwMode="auto">
          <a:xfrm>
            <a:off x="1177925" y="4187825"/>
            <a:ext cx="4473575" cy="393700"/>
          </a:xfrm>
          <a:prstGeom prst="rect">
            <a:avLst/>
          </a:prstGeom>
          <a:noFill/>
          <a:ln w="9525">
            <a:noFill/>
            <a:miter lim="800000"/>
            <a:headEnd/>
            <a:tailEnd/>
          </a:ln>
        </p:spPr>
        <p:txBody>
          <a:bodyPr>
            <a:spAutoFit/>
          </a:bodyPr>
          <a:lstStyle/>
          <a:p>
            <a:pPr algn="l" latinLnBrk="1"/>
            <a:r>
              <a:rPr kumimoji="1" lang="zh-CN" altLang="en-US" sz="2200">
                <a:solidFill>
                  <a:schemeClr val="tx1"/>
                </a:solidFill>
                <a:latin typeface="Arial" charset="0"/>
              </a:rPr>
              <a:t>任意一个八进制数</a:t>
            </a:r>
            <a:r>
              <a:rPr kumimoji="1" lang="en-US" altLang="zh-CN" sz="2200">
                <a:solidFill>
                  <a:schemeClr val="tx1"/>
                </a:solidFill>
                <a:latin typeface="Arial" charset="0"/>
              </a:rPr>
              <a:t>D</a:t>
            </a:r>
            <a:r>
              <a:rPr kumimoji="1" lang="zh-CN" altLang="en-US" sz="2200">
                <a:solidFill>
                  <a:schemeClr val="tx1"/>
                </a:solidFill>
                <a:latin typeface="Arial" charset="0"/>
              </a:rPr>
              <a:t>均可展开为：</a:t>
            </a:r>
          </a:p>
        </p:txBody>
      </p:sp>
      <p:sp>
        <p:nvSpPr>
          <p:cNvPr id="76809" name="AutoShape 9"/>
          <p:cNvSpPr>
            <a:spLocks noChangeArrowheads="1"/>
          </p:cNvSpPr>
          <p:nvPr/>
        </p:nvSpPr>
        <p:spPr bwMode="auto">
          <a:xfrm>
            <a:off x="7313613" y="3479800"/>
            <a:ext cx="1219200" cy="625475"/>
          </a:xfrm>
          <a:prstGeom prst="wedgeRoundRectCallout">
            <a:avLst>
              <a:gd name="adj1" fmla="val -81250"/>
              <a:gd name="adj2" fmla="val 65991"/>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en-US" altLang="zh-CN" sz="1800">
                <a:solidFill>
                  <a:schemeClr val="tx1"/>
                </a:solidFill>
                <a:latin typeface="楷体_GB2312" pitchFamily="49" charset="-122"/>
                <a:ea typeface="楷体_GB2312" pitchFamily="49" charset="-122"/>
              </a:rPr>
              <a:t>0</a:t>
            </a:r>
            <a:r>
              <a:rPr lang="en-US" altLang="zh-CN" sz="1800">
                <a:solidFill>
                  <a:schemeClr val="tx1"/>
                </a:solidFill>
                <a:ea typeface="楷体_GB2312" pitchFamily="49" charset="-122"/>
              </a:rPr>
              <a:t>~</a:t>
            </a:r>
            <a:r>
              <a:rPr lang="en-US" altLang="zh-CN" sz="1800">
                <a:solidFill>
                  <a:schemeClr val="tx1"/>
                </a:solidFill>
                <a:latin typeface="楷体_GB2312" pitchFamily="49" charset="-122"/>
                <a:ea typeface="楷体_GB2312" pitchFamily="49" charset="-122"/>
              </a:rPr>
              <a:t>7</a:t>
            </a:r>
            <a:r>
              <a:rPr lang="zh-CN" altLang="en-US" sz="1800">
                <a:solidFill>
                  <a:schemeClr val="tx1"/>
                </a:solidFill>
                <a:latin typeface="楷体_GB2312" pitchFamily="49" charset="-122"/>
                <a:ea typeface="楷体_GB2312" pitchFamily="49" charset="-122"/>
              </a:rPr>
              <a:t>中的任一个</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p:cTn id="7" dur="500" fill="hold"/>
                                        <p:tgtEl>
                                          <p:spTgt spid="76804"/>
                                        </p:tgtEl>
                                        <p:attrNameLst>
                                          <p:attrName>ppt_w</p:attrName>
                                        </p:attrNameLst>
                                      </p:cBhvr>
                                      <p:tavLst>
                                        <p:tav tm="0">
                                          <p:val>
                                            <p:fltVal val="0"/>
                                          </p:val>
                                        </p:tav>
                                        <p:tav tm="100000">
                                          <p:val>
                                            <p:strVal val="#ppt_w"/>
                                          </p:val>
                                        </p:tav>
                                      </p:tavLst>
                                    </p:anim>
                                    <p:anim calcmode="lin" valueType="num">
                                      <p:cBhvr>
                                        <p:cTn id="8" dur="500" fill="hold"/>
                                        <p:tgtEl>
                                          <p:spTgt spid="7680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blinds(horizontal)">
                                      <p:cBhvr>
                                        <p:cTn id="12" dur="500"/>
                                        <p:tgtEl>
                                          <p:spTgt spid="7680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6807"/>
                                        </p:tgtEl>
                                        <p:attrNameLst>
                                          <p:attrName>style.visibility</p:attrName>
                                        </p:attrNameLst>
                                      </p:cBhvr>
                                      <p:to>
                                        <p:strVal val="visible"/>
                                      </p:to>
                                    </p:set>
                                    <p:anim calcmode="lin" valueType="num">
                                      <p:cBhvr additive="base">
                                        <p:cTn id="17" dur="500" fill="hold"/>
                                        <p:tgtEl>
                                          <p:spTgt spid="76807"/>
                                        </p:tgtEl>
                                        <p:attrNameLst>
                                          <p:attrName>ppt_x</p:attrName>
                                        </p:attrNameLst>
                                      </p:cBhvr>
                                      <p:tavLst>
                                        <p:tav tm="0">
                                          <p:val>
                                            <p:strVal val="0-#ppt_w/2"/>
                                          </p:val>
                                        </p:tav>
                                        <p:tav tm="100000">
                                          <p:val>
                                            <p:strVal val="#ppt_x"/>
                                          </p:val>
                                        </p:tav>
                                      </p:tavLst>
                                    </p:anim>
                                    <p:anim calcmode="lin" valueType="num">
                                      <p:cBhvr additive="base">
                                        <p:cTn id="18" dur="500" fill="hold"/>
                                        <p:tgtEl>
                                          <p:spTgt spid="7680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76806"/>
                                        </p:tgtEl>
                                        <p:attrNameLst>
                                          <p:attrName>style.visibility</p:attrName>
                                        </p:attrNameLst>
                                      </p:cBhvr>
                                      <p:to>
                                        <p:strVal val="visible"/>
                                      </p:to>
                                    </p:set>
                                    <p:anim calcmode="lin" valueType="num">
                                      <p:cBhvr additive="base">
                                        <p:cTn id="22" dur="500" fill="hold"/>
                                        <p:tgtEl>
                                          <p:spTgt spid="76806"/>
                                        </p:tgtEl>
                                        <p:attrNameLst>
                                          <p:attrName>ppt_x</p:attrName>
                                        </p:attrNameLst>
                                      </p:cBhvr>
                                      <p:tavLst>
                                        <p:tav tm="0">
                                          <p:val>
                                            <p:strVal val="1+#ppt_w/2"/>
                                          </p:val>
                                        </p:tav>
                                        <p:tav tm="100000">
                                          <p:val>
                                            <p:strVal val="#ppt_x"/>
                                          </p:val>
                                        </p:tav>
                                      </p:tavLst>
                                    </p:anim>
                                    <p:anim calcmode="lin" valueType="num">
                                      <p:cBhvr additive="base">
                                        <p:cTn id="23" dur="500" fill="hold"/>
                                        <p:tgtEl>
                                          <p:spTgt spid="7680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6809"/>
                                        </p:tgtEl>
                                        <p:attrNameLst>
                                          <p:attrName>style.visibility</p:attrName>
                                        </p:attrNameLst>
                                      </p:cBhvr>
                                      <p:to>
                                        <p:strVal val="visible"/>
                                      </p:to>
                                    </p:set>
                                    <p:animEffect transition="in" filter="dissolve">
                                      <p:cBhvr>
                                        <p:cTn id="28" dur="500"/>
                                        <p:tgtEl>
                                          <p:spTgt spid="7680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6805"/>
                                        </p:tgtEl>
                                        <p:attrNameLst>
                                          <p:attrName>style.visibility</p:attrName>
                                        </p:attrNameLst>
                                      </p:cBhvr>
                                      <p:to>
                                        <p:strVal val="visible"/>
                                      </p:to>
                                    </p:set>
                                    <p:anim calcmode="lin" valueType="num">
                                      <p:cBhvr additive="base">
                                        <p:cTn id="33" dur="500" fill="hold"/>
                                        <p:tgtEl>
                                          <p:spTgt spid="76805"/>
                                        </p:tgtEl>
                                        <p:attrNameLst>
                                          <p:attrName>ppt_x</p:attrName>
                                        </p:attrNameLst>
                                      </p:cBhvr>
                                      <p:tavLst>
                                        <p:tav tm="0">
                                          <p:val>
                                            <p:strVal val="0-#ppt_w/2"/>
                                          </p:val>
                                        </p:tav>
                                        <p:tav tm="100000">
                                          <p:val>
                                            <p:strVal val="#ppt_x"/>
                                          </p:val>
                                        </p:tav>
                                      </p:tavLst>
                                    </p:anim>
                                    <p:anim calcmode="lin" valueType="num">
                                      <p:cBhvr additive="base">
                                        <p:cTn id="34" dur="500" fill="hold"/>
                                        <p:tgtEl>
                                          <p:spTgt spid="768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04" grpId="0" animBg="1" autoUpdateAnimBg="0"/>
      <p:bldP spid="76805" grpId="0" autoUpdateAnimBg="0"/>
      <p:bldP spid="76807" grpId="0" autoUpdateAnimBg="0"/>
      <p:bldP spid="7680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5"/>
          <p:cNvSpPr>
            <a:spLocks noGrp="1" noChangeArrowheads="1"/>
          </p:cNvSpPr>
          <p:nvPr>
            <p:ph type="sldNum" sz="quarter" idx="10"/>
          </p:nvPr>
        </p:nvSpPr>
        <p:spPr>
          <a:noFill/>
        </p:spPr>
        <p:txBody>
          <a:bodyPr/>
          <a:lstStyle/>
          <a:p>
            <a:fld id="{B02780F5-22B0-421E-9A34-08DF272C9F6D}" type="slidenum">
              <a:rPr lang="ko-KR" altLang="en-US" smtClean="0"/>
              <a:pPr/>
              <a:t>21</a:t>
            </a:fld>
            <a:endParaRPr lang="en-US" altLang="ko-KR" smtClean="0"/>
          </a:p>
        </p:txBody>
      </p:sp>
      <p:sp>
        <p:nvSpPr>
          <p:cNvPr id="5124"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D21054CC-2586-4417-AC55-65AB8974B98F}" type="slidenum">
              <a:rPr lang="ko-KR" altLang="en-US" sz="1600">
                <a:solidFill>
                  <a:schemeClr val="accent2"/>
                </a:solidFill>
                <a:latin typeface="Verdana" pitchFamily="34" charset="0"/>
                <a:ea typeface="Gulim" pitchFamily="34" charset="-127"/>
              </a:rPr>
              <a:pPr algn="r">
                <a:lnSpc>
                  <a:spcPct val="100000"/>
                </a:lnSpc>
              </a:pPr>
              <a:t>21</a:t>
            </a:fld>
            <a:endParaRPr lang="en-US" altLang="ko-KR" sz="1600">
              <a:solidFill>
                <a:schemeClr val="accent2"/>
              </a:solidFill>
              <a:latin typeface="Verdana" pitchFamily="34" charset="0"/>
              <a:ea typeface="Gulim" pitchFamily="34" charset="-127"/>
            </a:endParaRPr>
          </a:p>
        </p:txBody>
      </p:sp>
      <p:sp>
        <p:nvSpPr>
          <p:cNvPr id="5125"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十六进制</a:t>
            </a:r>
          </a:p>
        </p:txBody>
      </p:sp>
      <p:sp>
        <p:nvSpPr>
          <p:cNvPr id="69635" name="Text Box 3"/>
          <p:cNvSpPr txBox="1">
            <a:spLocks noChangeArrowheads="1"/>
          </p:cNvSpPr>
          <p:nvPr/>
        </p:nvSpPr>
        <p:spPr bwMode="auto">
          <a:xfrm>
            <a:off x="914400" y="1771650"/>
            <a:ext cx="7993063" cy="1439863"/>
          </a:xfrm>
          <a:prstGeom prst="rect">
            <a:avLst/>
          </a:prstGeom>
          <a:noFill/>
          <a:ln w="9525">
            <a:noFill/>
            <a:miter lim="800000"/>
            <a:headEnd/>
            <a:tailEnd/>
          </a:ln>
        </p:spPr>
        <p:txBody>
          <a:bodyPr/>
          <a:lstStyle/>
          <a:p>
            <a:pPr marL="354013" indent="-354013" algn="just">
              <a:lnSpc>
                <a:spcPct val="110000"/>
              </a:lnSpc>
              <a:buClr>
                <a:schemeClr val="hlink"/>
              </a:buClr>
              <a:buFont typeface="Wingdings" pitchFamily="2" charset="2"/>
              <a:buChar char="v"/>
            </a:pPr>
            <a:r>
              <a:rPr kumimoji="1" lang="en-US" altLang="zh-CN" sz="2200">
                <a:solidFill>
                  <a:schemeClr val="tx1"/>
                </a:solidFill>
                <a:latin typeface="Arial" charset="0"/>
              </a:rPr>
              <a:t>4</a:t>
            </a:r>
            <a:r>
              <a:rPr kumimoji="1" lang="zh-CN" altLang="en-US" sz="2200">
                <a:solidFill>
                  <a:schemeClr val="tx1"/>
                </a:solidFill>
                <a:latin typeface="Arial" charset="0"/>
              </a:rPr>
              <a:t>位</a:t>
            </a:r>
            <a:r>
              <a:rPr kumimoji="1" lang="zh-CN" altLang="en-US" sz="2200">
                <a:solidFill>
                  <a:schemeClr val="tx1"/>
                </a:solidFill>
              </a:rPr>
              <a:t>二进制数可以用</a:t>
            </a:r>
            <a:r>
              <a:rPr kumimoji="1" lang="en-US" altLang="zh-CN" sz="2200">
                <a:solidFill>
                  <a:schemeClr val="tx1"/>
                </a:solidFill>
              </a:rPr>
              <a:t>1</a:t>
            </a:r>
            <a:r>
              <a:rPr kumimoji="1" lang="zh-CN" altLang="en-US" sz="2200">
                <a:solidFill>
                  <a:schemeClr val="tx1"/>
                </a:solidFill>
              </a:rPr>
              <a:t>位十六进制数来表示，用十六进制符号书写程序更简便！</a:t>
            </a:r>
          </a:p>
          <a:p>
            <a:pPr marL="354013" indent="-354013" algn="just">
              <a:lnSpc>
                <a:spcPct val="110000"/>
              </a:lnSpc>
              <a:buClr>
                <a:schemeClr val="hlink"/>
              </a:buClr>
              <a:buFont typeface="Wingdings" pitchFamily="2" charset="2"/>
              <a:buChar char="v"/>
            </a:pPr>
            <a:r>
              <a:rPr kumimoji="1" lang="zh-CN" altLang="en-US" sz="2200">
                <a:solidFill>
                  <a:schemeClr val="tx1"/>
                </a:solidFill>
                <a:latin typeface="Arial" charset="0"/>
              </a:rPr>
              <a:t>用</a:t>
            </a:r>
            <a:r>
              <a:rPr kumimoji="1" lang="en-US" altLang="zh-CN" sz="2200">
                <a:solidFill>
                  <a:schemeClr val="tx1"/>
                </a:solidFill>
                <a:latin typeface="Arial" charset="0"/>
              </a:rPr>
              <a:t>0</a:t>
            </a:r>
            <a:r>
              <a:rPr kumimoji="1" lang="zh-CN" altLang="en-US" sz="2200">
                <a:solidFill>
                  <a:schemeClr val="tx1"/>
                </a:solidFill>
                <a:latin typeface="Arial" charset="0"/>
              </a:rPr>
              <a:t>～</a:t>
            </a:r>
            <a:r>
              <a:rPr kumimoji="1" lang="en-US" altLang="zh-CN" sz="2200">
                <a:solidFill>
                  <a:schemeClr val="tx1"/>
                </a:solidFill>
                <a:latin typeface="Arial" charset="0"/>
              </a:rPr>
              <a:t>9</a:t>
            </a:r>
            <a:r>
              <a:rPr kumimoji="1" lang="zh-CN" altLang="en-US" sz="2200">
                <a:solidFill>
                  <a:schemeClr val="tx1"/>
                </a:solidFill>
                <a:latin typeface="Arial" charset="0"/>
              </a:rPr>
              <a:t>和</a:t>
            </a:r>
            <a:r>
              <a:rPr kumimoji="1" lang="en-US" altLang="zh-CN" sz="2200">
                <a:solidFill>
                  <a:schemeClr val="tx1"/>
                </a:solidFill>
                <a:latin typeface="Arial" charset="0"/>
              </a:rPr>
              <a:t>A</a:t>
            </a:r>
            <a:r>
              <a:rPr kumimoji="1" lang="zh-CN" altLang="en-US" sz="2200">
                <a:solidFill>
                  <a:schemeClr val="tx1"/>
                </a:solidFill>
                <a:latin typeface="Arial" charset="0"/>
              </a:rPr>
              <a:t>～</a:t>
            </a:r>
            <a:r>
              <a:rPr kumimoji="1" lang="en-US" altLang="zh-CN" sz="2200">
                <a:solidFill>
                  <a:schemeClr val="tx1"/>
                </a:solidFill>
                <a:latin typeface="Arial" charset="0"/>
              </a:rPr>
              <a:t>F</a:t>
            </a:r>
            <a:r>
              <a:rPr kumimoji="1" lang="zh-CN" altLang="en-US" sz="2200">
                <a:solidFill>
                  <a:schemeClr val="tx1"/>
                </a:solidFill>
                <a:latin typeface="Arial" charset="0"/>
              </a:rPr>
              <a:t>十六个符号来表示数，基数：</a:t>
            </a:r>
            <a:r>
              <a:rPr kumimoji="1" lang="en-US" altLang="zh-CN" sz="2200" i="1">
                <a:solidFill>
                  <a:schemeClr val="tx1"/>
                </a:solidFill>
                <a:latin typeface="Arial" charset="0"/>
              </a:rPr>
              <a:t>i </a:t>
            </a:r>
            <a:r>
              <a:rPr kumimoji="1" lang="en-US" altLang="zh-CN" sz="2200">
                <a:solidFill>
                  <a:schemeClr val="tx1"/>
                </a:solidFill>
                <a:latin typeface="Arial" charset="0"/>
              </a:rPr>
              <a:t>= 16</a:t>
            </a:r>
            <a:endParaRPr kumimoji="1" lang="zh-CN" altLang="en-US" sz="2200">
              <a:solidFill>
                <a:schemeClr val="tx1"/>
              </a:solidFill>
              <a:latin typeface="Arial" charset="0"/>
            </a:endParaRPr>
          </a:p>
          <a:p>
            <a:pPr marL="354013" indent="-354013" algn="just">
              <a:lnSpc>
                <a:spcPct val="110000"/>
              </a:lnSpc>
              <a:buClr>
                <a:schemeClr val="hlink"/>
              </a:buClr>
              <a:buFont typeface="Wingdings" pitchFamily="2" charset="2"/>
              <a:buNone/>
            </a:pPr>
            <a:r>
              <a:rPr kumimoji="1" lang="zh-CN" altLang="en-US" sz="2200">
                <a:solidFill>
                  <a:schemeClr val="tx1"/>
                </a:solidFill>
                <a:latin typeface="Arial" charset="0"/>
              </a:rPr>
              <a:t>    权值：</a:t>
            </a:r>
            <a:r>
              <a:rPr kumimoji="1" lang="en-US" altLang="zh-CN" sz="2200">
                <a:solidFill>
                  <a:srgbClr val="990033"/>
                </a:solidFill>
                <a:latin typeface="Arial" charset="0"/>
              </a:rPr>
              <a:t>16</a:t>
            </a:r>
            <a:r>
              <a:rPr kumimoji="1" lang="en-US" altLang="zh-CN" sz="2200" i="1" baseline="30000">
                <a:solidFill>
                  <a:srgbClr val="990033"/>
                </a:solidFill>
                <a:latin typeface="Arial" charset="0"/>
              </a:rPr>
              <a:t>i </a:t>
            </a:r>
            <a:r>
              <a:rPr kumimoji="1" lang="en-US" altLang="zh-CN" sz="2200" i="1">
                <a:solidFill>
                  <a:schemeClr val="tx1"/>
                </a:solidFill>
                <a:latin typeface="Arial" charset="0"/>
              </a:rPr>
              <a:t>         </a:t>
            </a:r>
          </a:p>
          <a:p>
            <a:pPr marL="354013" indent="-354013" algn="just">
              <a:lnSpc>
                <a:spcPct val="110000"/>
              </a:lnSpc>
            </a:pPr>
            <a:r>
              <a:rPr kumimoji="1" lang="zh-CN" altLang="en-US" sz="2200">
                <a:solidFill>
                  <a:schemeClr val="tx1"/>
                </a:solidFill>
                <a:latin typeface="Arial" charset="0"/>
              </a:rPr>
              <a:t>    进位规则： “逢十六进一”或“借一当十六”</a:t>
            </a:r>
          </a:p>
          <a:p>
            <a:pPr marL="354013" indent="-354013"/>
            <a:endParaRPr kumimoji="1" lang="zh-CN" altLang="en-US" sz="2200">
              <a:solidFill>
                <a:schemeClr val="tx1"/>
              </a:solidFill>
              <a:latin typeface="Arial" charset="0"/>
            </a:endParaRPr>
          </a:p>
          <a:p>
            <a:pPr marL="354013" indent="-354013" algn="just">
              <a:lnSpc>
                <a:spcPct val="110000"/>
              </a:lnSpc>
            </a:pPr>
            <a:endParaRPr kumimoji="1" lang="zh-CN" altLang="en-US" b="0">
              <a:solidFill>
                <a:schemeClr val="tx1"/>
              </a:solidFill>
              <a:latin typeface="Arial" charset="0"/>
            </a:endParaRPr>
          </a:p>
          <a:p>
            <a:pPr marL="354013" indent="-354013" algn="l">
              <a:lnSpc>
                <a:spcPct val="110000"/>
              </a:lnSpc>
              <a:buClr>
                <a:schemeClr val="bg2"/>
              </a:buClr>
              <a:buFont typeface="Wingdings" pitchFamily="2" charset="2"/>
              <a:buNone/>
            </a:pPr>
            <a:endParaRPr lang="zh-CN" altLang="en-US">
              <a:solidFill>
                <a:schemeClr val="tx1"/>
              </a:solidFill>
              <a:latin typeface="Arial" charset="0"/>
            </a:endParaRPr>
          </a:p>
        </p:txBody>
      </p:sp>
      <p:sp>
        <p:nvSpPr>
          <p:cNvPr id="69636" name="Text Box 4"/>
          <p:cNvSpPr txBox="1">
            <a:spLocks noChangeArrowheads="1"/>
          </p:cNvSpPr>
          <p:nvPr/>
        </p:nvSpPr>
        <p:spPr bwMode="auto">
          <a:xfrm>
            <a:off x="914400" y="1341438"/>
            <a:ext cx="4473575" cy="43021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4. </a:t>
            </a:r>
            <a:r>
              <a:rPr kumimoji="1" lang="zh-CN" altLang="en-US" sz="2600">
                <a:solidFill>
                  <a:srgbClr val="990000"/>
                </a:solidFill>
                <a:latin typeface="华文新魏" pitchFamily="2" charset="-122"/>
                <a:ea typeface="华文新魏" pitchFamily="2" charset="-122"/>
              </a:rPr>
              <a:t>十六进制（</a:t>
            </a:r>
            <a:r>
              <a:rPr kumimoji="1" lang="en-US" altLang="zh-CN" sz="2600">
                <a:solidFill>
                  <a:srgbClr val="990000"/>
                </a:solidFill>
                <a:latin typeface="华文新魏" pitchFamily="2" charset="-122"/>
                <a:ea typeface="华文新魏" pitchFamily="2" charset="-122"/>
              </a:rPr>
              <a:t>Hexadecimal</a:t>
            </a:r>
            <a:r>
              <a:rPr kumimoji="1" lang="zh-CN" altLang="en-US" sz="2600">
                <a:solidFill>
                  <a:srgbClr val="990000"/>
                </a:solidFill>
                <a:latin typeface="华文新魏" pitchFamily="2" charset="-122"/>
                <a:ea typeface="华文新魏" pitchFamily="2" charset="-122"/>
              </a:rPr>
              <a:t>）</a:t>
            </a:r>
          </a:p>
        </p:txBody>
      </p:sp>
      <p:sp>
        <p:nvSpPr>
          <p:cNvPr id="69637" name="Text Box 5"/>
          <p:cNvSpPr txBox="1">
            <a:spLocks noChangeArrowheads="1"/>
          </p:cNvSpPr>
          <p:nvPr/>
        </p:nvSpPr>
        <p:spPr bwMode="auto">
          <a:xfrm>
            <a:off x="1177925" y="4545013"/>
            <a:ext cx="7318375" cy="1296987"/>
          </a:xfrm>
          <a:prstGeom prst="rect">
            <a:avLst/>
          </a:prstGeom>
          <a:noFill/>
          <a:ln w="9525">
            <a:noFill/>
            <a:miter lim="800000"/>
            <a:headEnd/>
            <a:tailEnd/>
          </a:ln>
        </p:spPr>
        <p:txBody>
          <a:bodyPr>
            <a:spAutoFit/>
          </a:bodyPr>
          <a:lstStyle/>
          <a:p>
            <a:pPr algn="l" latinLnBrk="1">
              <a:lnSpc>
                <a:spcPct val="110000"/>
              </a:lnSpc>
            </a:pPr>
            <a:r>
              <a:rPr kumimoji="1" lang="en-US" altLang="zh-CN">
                <a:latin typeface="Arial" charset="0"/>
              </a:rPr>
              <a:t>(1FD.6C)</a:t>
            </a:r>
            <a:r>
              <a:rPr kumimoji="1" lang="en-US" altLang="zh-CN" baseline="-30000">
                <a:latin typeface="Arial" charset="0"/>
              </a:rPr>
              <a:t>16</a:t>
            </a:r>
            <a:r>
              <a:rPr kumimoji="1" lang="en-US" altLang="zh-CN">
                <a:latin typeface="Arial" charset="0"/>
              </a:rPr>
              <a:t>=</a:t>
            </a:r>
          </a:p>
          <a:p>
            <a:pPr algn="l" latinLnBrk="1">
              <a:lnSpc>
                <a:spcPct val="110000"/>
              </a:lnSpc>
            </a:pPr>
            <a:r>
              <a:rPr kumimoji="1" lang="en-US" altLang="zh-CN">
                <a:solidFill>
                  <a:srgbClr val="CC0066"/>
                </a:solidFill>
                <a:latin typeface="Arial" charset="0"/>
              </a:rPr>
              <a:t>1</a:t>
            </a:r>
            <a:r>
              <a:rPr kumimoji="1" lang="en-US" altLang="zh-CN">
                <a:latin typeface="Arial" charset="0"/>
              </a:rPr>
              <a:t>×16</a:t>
            </a:r>
            <a:r>
              <a:rPr kumimoji="1" lang="en-US" altLang="zh-CN" baseline="30000">
                <a:latin typeface="Arial" charset="0"/>
              </a:rPr>
              <a:t>3</a:t>
            </a:r>
            <a:r>
              <a:rPr kumimoji="1" lang="en-US" altLang="zh-CN">
                <a:latin typeface="Arial" charset="0"/>
              </a:rPr>
              <a:t>+</a:t>
            </a:r>
            <a:r>
              <a:rPr kumimoji="1" lang="en-US" altLang="zh-CN">
                <a:solidFill>
                  <a:srgbClr val="CC0066"/>
                </a:solidFill>
                <a:latin typeface="Arial" charset="0"/>
              </a:rPr>
              <a:t>15</a:t>
            </a:r>
            <a:r>
              <a:rPr kumimoji="1" lang="en-US" altLang="zh-CN">
                <a:latin typeface="Arial" charset="0"/>
              </a:rPr>
              <a:t>×16</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13</a:t>
            </a:r>
            <a:r>
              <a:rPr kumimoji="1" lang="en-US" altLang="zh-CN">
                <a:latin typeface="Arial" charset="0"/>
              </a:rPr>
              <a:t>×16</a:t>
            </a:r>
            <a:r>
              <a:rPr kumimoji="1" lang="en-US" altLang="zh-CN" baseline="30000">
                <a:latin typeface="Arial" charset="0"/>
              </a:rPr>
              <a:t>0</a:t>
            </a:r>
            <a:r>
              <a:rPr kumimoji="1" lang="en-US" altLang="zh-CN">
                <a:latin typeface="Arial" charset="0"/>
              </a:rPr>
              <a:t>+</a:t>
            </a:r>
            <a:r>
              <a:rPr kumimoji="1" lang="en-US" altLang="zh-CN">
                <a:solidFill>
                  <a:srgbClr val="CC0066"/>
                </a:solidFill>
                <a:latin typeface="Arial" charset="0"/>
              </a:rPr>
              <a:t>6</a:t>
            </a:r>
            <a:r>
              <a:rPr kumimoji="1" lang="en-US" altLang="zh-CN">
                <a:latin typeface="Arial" charset="0"/>
              </a:rPr>
              <a:t>×16</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12</a:t>
            </a:r>
            <a:r>
              <a:rPr kumimoji="1" lang="en-US" altLang="zh-CN">
                <a:latin typeface="Arial" charset="0"/>
              </a:rPr>
              <a:t>×16</a:t>
            </a:r>
            <a:r>
              <a:rPr kumimoji="1" lang="en-US" altLang="zh-CN" baseline="30000">
                <a:latin typeface="Arial" charset="0"/>
              </a:rPr>
              <a:t>-2</a:t>
            </a:r>
          </a:p>
          <a:p>
            <a:pPr algn="l" latinLnBrk="1">
              <a:lnSpc>
                <a:spcPct val="110000"/>
              </a:lnSpc>
            </a:pPr>
            <a:r>
              <a:rPr kumimoji="1" lang="en-US" altLang="zh-CN">
                <a:latin typeface="Arial" charset="0"/>
              </a:rPr>
              <a:t>= (509.421875)</a:t>
            </a:r>
            <a:r>
              <a:rPr kumimoji="1" lang="en-US" altLang="zh-CN" baseline="-30000">
                <a:latin typeface="Arial" charset="0"/>
              </a:rPr>
              <a:t>10</a:t>
            </a:r>
          </a:p>
        </p:txBody>
      </p:sp>
      <p:graphicFrame>
        <p:nvGraphicFramePr>
          <p:cNvPr id="69638" name="Object 6"/>
          <p:cNvGraphicFramePr>
            <a:graphicFrameLocks noChangeAspect="1"/>
          </p:cNvGraphicFramePr>
          <p:nvPr>
            <p:ph sz="half" idx="4294967295"/>
          </p:nvPr>
        </p:nvGraphicFramePr>
        <p:xfrm>
          <a:off x="5654675" y="3902075"/>
          <a:ext cx="1989138" cy="750888"/>
        </p:xfrm>
        <a:graphic>
          <a:graphicData uri="http://schemas.openxmlformats.org/presentationml/2006/ole">
            <p:oleObj spid="_x0000_s5122" name="公式" r:id="rId4" imgW="1143000" imgH="431640" progId="Equation.3">
              <p:embed/>
            </p:oleObj>
          </a:graphicData>
        </a:graphic>
      </p:graphicFrame>
      <p:sp>
        <p:nvSpPr>
          <p:cNvPr id="69639" name="Text Box 7"/>
          <p:cNvSpPr txBox="1">
            <a:spLocks noChangeArrowheads="1"/>
          </p:cNvSpPr>
          <p:nvPr/>
        </p:nvSpPr>
        <p:spPr bwMode="auto">
          <a:xfrm>
            <a:off x="1116013" y="4003675"/>
            <a:ext cx="4740275" cy="393700"/>
          </a:xfrm>
          <a:prstGeom prst="rect">
            <a:avLst/>
          </a:prstGeom>
          <a:noFill/>
          <a:ln w="9525">
            <a:noFill/>
            <a:miter lim="800000"/>
            <a:headEnd/>
            <a:tailEnd/>
          </a:ln>
        </p:spPr>
        <p:txBody>
          <a:bodyPr>
            <a:spAutoFit/>
          </a:bodyPr>
          <a:lstStyle/>
          <a:p>
            <a:pPr algn="l" latinLnBrk="1"/>
            <a:r>
              <a:rPr kumimoji="1" lang="zh-CN" altLang="en-US" sz="2200">
                <a:solidFill>
                  <a:schemeClr val="tx1"/>
                </a:solidFill>
                <a:latin typeface="Arial" charset="0"/>
              </a:rPr>
              <a:t>任意一个十六进制数</a:t>
            </a:r>
            <a:r>
              <a:rPr kumimoji="1" lang="en-US" altLang="zh-CN" sz="2200">
                <a:solidFill>
                  <a:schemeClr val="tx1"/>
                </a:solidFill>
                <a:latin typeface="Arial" charset="0"/>
              </a:rPr>
              <a:t>D</a:t>
            </a:r>
            <a:r>
              <a:rPr kumimoji="1" lang="zh-CN" altLang="en-US" sz="2200">
                <a:solidFill>
                  <a:schemeClr val="tx1"/>
                </a:solidFill>
                <a:latin typeface="Arial" charset="0"/>
              </a:rPr>
              <a:t>均可展开为：</a:t>
            </a:r>
          </a:p>
        </p:txBody>
      </p:sp>
      <p:sp>
        <p:nvSpPr>
          <p:cNvPr id="69640" name="AutoShape 8"/>
          <p:cNvSpPr>
            <a:spLocks noChangeArrowheads="1"/>
          </p:cNvSpPr>
          <p:nvPr/>
        </p:nvSpPr>
        <p:spPr bwMode="auto">
          <a:xfrm>
            <a:off x="7421563" y="3375025"/>
            <a:ext cx="1219200" cy="625475"/>
          </a:xfrm>
          <a:prstGeom prst="wedgeRoundRectCallout">
            <a:avLst>
              <a:gd name="adj1" fmla="val -81250"/>
              <a:gd name="adj2" fmla="val 65991"/>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en-US" altLang="zh-CN" sz="1800">
                <a:solidFill>
                  <a:schemeClr val="tx1"/>
                </a:solidFill>
                <a:latin typeface="楷体_GB2312" pitchFamily="49" charset="-122"/>
                <a:ea typeface="楷体_GB2312" pitchFamily="49" charset="-122"/>
              </a:rPr>
              <a:t>0</a:t>
            </a:r>
            <a:r>
              <a:rPr lang="en-US" altLang="zh-CN" sz="1800">
                <a:solidFill>
                  <a:schemeClr val="tx1"/>
                </a:solidFill>
                <a:ea typeface="楷体_GB2312" pitchFamily="49" charset="-122"/>
              </a:rPr>
              <a:t>~</a:t>
            </a:r>
            <a:r>
              <a:rPr lang="en-US" altLang="zh-CN" sz="1800">
                <a:solidFill>
                  <a:schemeClr val="tx1"/>
                </a:solidFill>
                <a:latin typeface="楷体_GB2312" pitchFamily="49" charset="-122"/>
                <a:ea typeface="楷体_GB2312" pitchFamily="49" charset="-122"/>
              </a:rPr>
              <a:t>15</a:t>
            </a:r>
            <a:r>
              <a:rPr lang="zh-CN" altLang="en-US" sz="1800">
                <a:solidFill>
                  <a:schemeClr val="tx1"/>
                </a:solidFill>
                <a:latin typeface="楷体_GB2312" pitchFamily="49" charset="-122"/>
                <a:ea typeface="楷体_GB2312" pitchFamily="49" charset="-122"/>
              </a:rPr>
              <a:t>中的任一个</a:t>
            </a:r>
          </a:p>
        </p:txBody>
      </p:sp>
      <p:sp>
        <p:nvSpPr>
          <p:cNvPr id="11" name="Text Box 33"/>
          <p:cNvSpPr txBox="1">
            <a:spLocks noChangeArrowheads="1"/>
          </p:cNvSpPr>
          <p:nvPr/>
        </p:nvSpPr>
        <p:spPr bwMode="black">
          <a:xfrm>
            <a:off x="2005013" y="5911850"/>
            <a:ext cx="5195887" cy="396875"/>
          </a:xfrm>
          <a:prstGeom prst="rect">
            <a:avLst/>
          </a:prstGeom>
          <a:solidFill>
            <a:srgbClr val="FFCCFF"/>
          </a:solidFill>
          <a:ln w="9525" algn="ctr">
            <a:noFill/>
            <a:miter lim="800000"/>
            <a:headEnd/>
            <a:tailEnd/>
          </a:ln>
        </p:spPr>
        <p:txBody>
          <a:bodyPr/>
          <a:lstStyle/>
          <a:p>
            <a:pPr algn="l"/>
            <a:r>
              <a:rPr lang="zh-CN" altLang="en-US">
                <a:solidFill>
                  <a:srgbClr val="CC0066"/>
                </a:solidFill>
                <a:latin typeface="Arial" charset="0"/>
                <a:ea typeface="楷体_GB2312" pitchFamily="49" charset="-122"/>
              </a:rPr>
              <a:t>注意展开时系数为</a:t>
            </a:r>
            <a:r>
              <a:rPr lang="en-US" altLang="zh-CN">
                <a:solidFill>
                  <a:srgbClr val="CC0066"/>
                </a:solidFill>
                <a:latin typeface="Arial" charset="0"/>
                <a:ea typeface="楷体_GB2312" pitchFamily="49" charset="-122"/>
              </a:rPr>
              <a:t>0~15</a:t>
            </a:r>
            <a:r>
              <a:rPr lang="zh-CN" altLang="en-US">
                <a:solidFill>
                  <a:srgbClr val="CC0066"/>
                </a:solidFill>
                <a:latin typeface="Arial" charset="0"/>
                <a:ea typeface="楷体_GB2312" pitchFamily="49" charset="-122"/>
              </a:rPr>
              <a:t>中的任一个</a:t>
            </a:r>
            <a:r>
              <a:rPr lang="en-US" altLang="zh-CN">
                <a:solidFill>
                  <a:srgbClr val="CC0066"/>
                </a:solidFill>
                <a:latin typeface="Arial" charset="0"/>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p:cTn id="7" dur="500" fill="hold"/>
                                        <p:tgtEl>
                                          <p:spTgt spid="69636"/>
                                        </p:tgtEl>
                                        <p:attrNameLst>
                                          <p:attrName>ppt_w</p:attrName>
                                        </p:attrNameLst>
                                      </p:cBhvr>
                                      <p:tavLst>
                                        <p:tav tm="0">
                                          <p:val>
                                            <p:fltVal val="0"/>
                                          </p:val>
                                        </p:tav>
                                        <p:tav tm="100000">
                                          <p:val>
                                            <p:strVal val="#ppt_w"/>
                                          </p:val>
                                        </p:tav>
                                      </p:tavLst>
                                    </p:anim>
                                    <p:anim calcmode="lin" valueType="num">
                                      <p:cBhvr>
                                        <p:cTn id="8" dur="500" fill="hold"/>
                                        <p:tgtEl>
                                          <p:spTgt spid="6963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blinds(horizontal)">
                                      <p:cBhvr>
                                        <p:cTn id="12" dur="500"/>
                                        <p:tgtEl>
                                          <p:spTgt spid="6963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9639"/>
                                        </p:tgtEl>
                                        <p:attrNameLst>
                                          <p:attrName>style.visibility</p:attrName>
                                        </p:attrNameLst>
                                      </p:cBhvr>
                                      <p:to>
                                        <p:strVal val="visible"/>
                                      </p:to>
                                    </p:set>
                                    <p:anim calcmode="lin" valueType="num">
                                      <p:cBhvr additive="base">
                                        <p:cTn id="17" dur="500" fill="hold"/>
                                        <p:tgtEl>
                                          <p:spTgt spid="69639"/>
                                        </p:tgtEl>
                                        <p:attrNameLst>
                                          <p:attrName>ppt_x</p:attrName>
                                        </p:attrNameLst>
                                      </p:cBhvr>
                                      <p:tavLst>
                                        <p:tav tm="0">
                                          <p:val>
                                            <p:strVal val="0-#ppt_w/2"/>
                                          </p:val>
                                        </p:tav>
                                        <p:tav tm="100000">
                                          <p:val>
                                            <p:strVal val="#ppt_x"/>
                                          </p:val>
                                        </p:tav>
                                      </p:tavLst>
                                    </p:anim>
                                    <p:anim calcmode="lin" valueType="num">
                                      <p:cBhvr additive="base">
                                        <p:cTn id="18" dur="500" fill="hold"/>
                                        <p:tgtEl>
                                          <p:spTgt spid="6963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69638"/>
                                        </p:tgtEl>
                                        <p:attrNameLst>
                                          <p:attrName>style.visibility</p:attrName>
                                        </p:attrNameLst>
                                      </p:cBhvr>
                                      <p:to>
                                        <p:strVal val="visible"/>
                                      </p:to>
                                    </p:set>
                                    <p:anim calcmode="lin" valueType="num">
                                      <p:cBhvr additive="base">
                                        <p:cTn id="22" dur="500" fill="hold"/>
                                        <p:tgtEl>
                                          <p:spTgt spid="69638"/>
                                        </p:tgtEl>
                                        <p:attrNameLst>
                                          <p:attrName>ppt_x</p:attrName>
                                        </p:attrNameLst>
                                      </p:cBhvr>
                                      <p:tavLst>
                                        <p:tav tm="0">
                                          <p:val>
                                            <p:strVal val="1+#ppt_w/2"/>
                                          </p:val>
                                        </p:tav>
                                        <p:tav tm="100000">
                                          <p:val>
                                            <p:strVal val="#ppt_x"/>
                                          </p:val>
                                        </p:tav>
                                      </p:tavLst>
                                    </p:anim>
                                    <p:anim calcmode="lin" valueType="num">
                                      <p:cBhvr additive="base">
                                        <p:cTn id="23" dur="500" fill="hold"/>
                                        <p:tgtEl>
                                          <p:spTgt spid="6963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9640"/>
                                        </p:tgtEl>
                                        <p:attrNameLst>
                                          <p:attrName>style.visibility</p:attrName>
                                        </p:attrNameLst>
                                      </p:cBhvr>
                                      <p:to>
                                        <p:strVal val="visible"/>
                                      </p:to>
                                    </p:set>
                                    <p:animEffect transition="in" filter="dissolve">
                                      <p:cBhvr>
                                        <p:cTn id="28" dur="500"/>
                                        <p:tgtEl>
                                          <p:spTgt spid="6964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9637"/>
                                        </p:tgtEl>
                                        <p:attrNameLst>
                                          <p:attrName>style.visibility</p:attrName>
                                        </p:attrNameLst>
                                      </p:cBhvr>
                                      <p:to>
                                        <p:strVal val="visible"/>
                                      </p:to>
                                    </p:set>
                                    <p:anim calcmode="lin" valueType="num">
                                      <p:cBhvr additive="base">
                                        <p:cTn id="33" dur="500" fill="hold"/>
                                        <p:tgtEl>
                                          <p:spTgt spid="69637"/>
                                        </p:tgtEl>
                                        <p:attrNameLst>
                                          <p:attrName>ppt_x</p:attrName>
                                        </p:attrNameLst>
                                      </p:cBhvr>
                                      <p:tavLst>
                                        <p:tav tm="0">
                                          <p:val>
                                            <p:strVal val="0-#ppt_w/2"/>
                                          </p:val>
                                        </p:tav>
                                        <p:tav tm="100000">
                                          <p:val>
                                            <p:strVal val="#ppt_x"/>
                                          </p:val>
                                        </p:tav>
                                      </p:tavLst>
                                    </p:anim>
                                    <p:anim calcmode="lin" valueType="num">
                                      <p:cBhvr additive="base">
                                        <p:cTn id="34" dur="500" fill="hold"/>
                                        <p:tgtEl>
                                          <p:spTgt spid="6963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P spid="69636" grpId="0" animBg="1" autoUpdateAnimBg="0"/>
      <p:bldP spid="69637" grpId="0" autoUpdateAnimBg="0"/>
      <p:bldP spid="69639" grpId="0" autoUpdateAnimBg="0"/>
      <p:bldP spid="6964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5"/>
          <p:cNvSpPr>
            <a:spLocks noGrp="1" noChangeArrowheads="1"/>
          </p:cNvSpPr>
          <p:nvPr>
            <p:ph type="sldNum" sz="quarter" idx="10"/>
          </p:nvPr>
        </p:nvSpPr>
        <p:spPr>
          <a:noFill/>
        </p:spPr>
        <p:txBody>
          <a:bodyPr/>
          <a:lstStyle/>
          <a:p>
            <a:fld id="{B7D481B0-12FC-4A48-99A6-9F92706F26F9}" type="slidenum">
              <a:rPr lang="ko-KR" altLang="en-US" smtClean="0"/>
              <a:pPr/>
              <a:t>22</a:t>
            </a:fld>
            <a:endParaRPr lang="en-US" altLang="ko-KR" smtClean="0"/>
          </a:p>
        </p:txBody>
      </p:sp>
      <p:sp>
        <p:nvSpPr>
          <p:cNvPr id="28675"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4AC1A163-65E9-4BE9-90D8-759FFFEE82D6}" type="slidenum">
              <a:rPr lang="ko-KR" altLang="en-US" sz="1600">
                <a:solidFill>
                  <a:schemeClr val="accent2"/>
                </a:solidFill>
                <a:latin typeface="Verdana" pitchFamily="34" charset="0"/>
                <a:ea typeface="Gulim" pitchFamily="34" charset="-127"/>
              </a:rPr>
              <a:pPr algn="r">
                <a:lnSpc>
                  <a:spcPct val="100000"/>
                </a:lnSpc>
              </a:pPr>
              <a:t>22</a:t>
            </a:fld>
            <a:endParaRPr lang="en-US" altLang="ko-KR" sz="1600">
              <a:solidFill>
                <a:schemeClr val="accent2"/>
              </a:solidFill>
              <a:latin typeface="Verdana" pitchFamily="34" charset="0"/>
              <a:ea typeface="Gulim" pitchFamily="34" charset="-127"/>
            </a:endParaRPr>
          </a:p>
        </p:txBody>
      </p:sp>
      <p:sp>
        <p:nvSpPr>
          <p:cNvPr id="28676"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不同数制数的对照表</a:t>
            </a:r>
          </a:p>
        </p:txBody>
      </p:sp>
      <p:graphicFrame>
        <p:nvGraphicFramePr>
          <p:cNvPr id="77905" name="Group 81"/>
          <p:cNvGraphicFramePr>
            <a:graphicFrameLocks noGrp="1"/>
          </p:cNvGraphicFramePr>
          <p:nvPr/>
        </p:nvGraphicFramePr>
        <p:xfrm>
          <a:off x="1655763" y="1089025"/>
          <a:ext cx="5832475" cy="5387975"/>
        </p:xfrm>
        <a:graphic>
          <a:graphicData uri="http://schemas.openxmlformats.org/drawingml/2006/table">
            <a:tbl>
              <a:tblPr/>
              <a:tblGrid>
                <a:gridCol w="1465263"/>
                <a:gridCol w="1414462"/>
                <a:gridCol w="1441450"/>
                <a:gridCol w="1511300"/>
              </a:tblGrid>
              <a:tr h="419100">
                <a:tc>
                  <a:txBody>
                    <a:bodyPr/>
                    <a:lstStyle/>
                    <a:p>
                      <a:pPr marL="0" marR="0" lvl="0" indent="0" algn="ctr" defTabSz="914400" rtl="0" eaLnBrk="1" fontAlgn="base" latinLnBrk="0" hangingPunct="1">
                        <a:lnSpc>
                          <a:spcPct val="85000"/>
                        </a:lnSpc>
                        <a:spcBef>
                          <a:spcPct val="50000"/>
                        </a:spcBef>
                        <a:spcAft>
                          <a:spcPct val="0"/>
                        </a:spcAft>
                        <a:buClrTx/>
                        <a:buSzTx/>
                        <a:buFontTx/>
                        <a:buNone/>
                        <a:tabLst/>
                      </a:pPr>
                      <a:r>
                        <a:rPr kumimoji="1" lang="zh-CN" altLang="en-US" sz="2400" b="1" i="0" u="none" strike="noStrike" cap="none" normalizeH="0" baseline="0" dirty="0" smtClean="0">
                          <a:ln>
                            <a:noFill/>
                          </a:ln>
                          <a:solidFill>
                            <a:srgbClr val="990000"/>
                          </a:solidFill>
                          <a:effectLst/>
                          <a:latin typeface="Arial" charset="0"/>
                          <a:ea typeface="楷体_GB2312"/>
                        </a:rPr>
                        <a:t>十进制</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50000"/>
                        </a:spcBef>
                        <a:spcAft>
                          <a:spcPct val="0"/>
                        </a:spcAft>
                        <a:buClr>
                          <a:schemeClr val="bg2"/>
                        </a:buClr>
                        <a:buSzTx/>
                        <a:buFont typeface="Wingdings" pitchFamily="2" charset="2"/>
                        <a:buNone/>
                        <a:tabLst/>
                      </a:pPr>
                      <a:r>
                        <a:rPr kumimoji="1" lang="zh-CN" altLang="en-US" sz="2400" b="1" i="0" u="none" strike="noStrike" cap="none" normalizeH="0" baseline="0" dirty="0" smtClean="0">
                          <a:ln>
                            <a:noFill/>
                          </a:ln>
                          <a:solidFill>
                            <a:srgbClr val="990000"/>
                          </a:solidFill>
                          <a:effectLst/>
                          <a:latin typeface="Arial" charset="0"/>
                          <a:ea typeface="楷体_GB2312"/>
                        </a:rPr>
                        <a:t>二进制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50000"/>
                        </a:spcBef>
                        <a:spcAft>
                          <a:spcPct val="0"/>
                        </a:spcAft>
                        <a:buClr>
                          <a:schemeClr val="bg2"/>
                        </a:buClr>
                        <a:buSzTx/>
                        <a:buFont typeface="Wingdings" pitchFamily="2" charset="2"/>
                        <a:buNone/>
                        <a:tabLst/>
                      </a:pPr>
                      <a:r>
                        <a:rPr kumimoji="1" lang="zh-CN" altLang="en-US" sz="2400" b="1" i="0" u="none" strike="noStrike" cap="none" normalizeH="0" baseline="0" dirty="0" smtClean="0">
                          <a:ln>
                            <a:noFill/>
                          </a:ln>
                          <a:solidFill>
                            <a:srgbClr val="990000"/>
                          </a:solidFill>
                          <a:effectLst/>
                          <a:latin typeface="Arial" charset="0"/>
                          <a:ea typeface="楷体_GB2312"/>
                        </a:rPr>
                        <a:t>八进制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50000"/>
                        </a:spcBef>
                        <a:spcAft>
                          <a:spcPct val="0"/>
                        </a:spcAft>
                        <a:buClr>
                          <a:schemeClr val="bg2"/>
                        </a:buClr>
                        <a:buSzTx/>
                        <a:buFont typeface="Wingdings" pitchFamily="2" charset="2"/>
                        <a:buNone/>
                        <a:tabLst/>
                      </a:pPr>
                      <a:r>
                        <a:rPr kumimoji="1" lang="zh-CN" altLang="en-US" sz="2400" b="1" i="0" u="none" strike="noStrike" cap="none" normalizeH="0" baseline="0" dirty="0" smtClean="0">
                          <a:ln>
                            <a:noFill/>
                          </a:ln>
                          <a:solidFill>
                            <a:srgbClr val="990000"/>
                          </a:solidFill>
                          <a:effectLst/>
                          <a:latin typeface="Arial" charset="0"/>
                          <a:ea typeface="楷体_GB2312"/>
                        </a:rPr>
                        <a:t>十六进制</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620838">
                <a:tc>
                  <a:txBody>
                    <a:bodyPr/>
                    <a:lstStyle/>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02</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03</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04</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05</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06</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07</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08</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09</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13</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14</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0000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0001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0010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0011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0100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0101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0110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0111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1000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1001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1010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1011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1100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1101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1110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02</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03</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04</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05</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06</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07</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13</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14</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16</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0</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1</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2</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3</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4</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5</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6</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7</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8</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9</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A</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B</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D</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E</a:t>
                      </a:r>
                    </a:p>
                    <a:p>
                      <a:pPr marL="0" marR="0" lvl="0" indent="0" algn="ct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F</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 name="AutoShape 8"/>
          <p:cNvSpPr>
            <a:spLocks noChangeArrowheads="1"/>
          </p:cNvSpPr>
          <p:nvPr/>
        </p:nvSpPr>
        <p:spPr bwMode="auto">
          <a:xfrm>
            <a:off x="7753350" y="1420813"/>
            <a:ext cx="1219200" cy="949325"/>
          </a:xfrm>
          <a:prstGeom prst="wedgeRoundRectCallout">
            <a:avLst>
              <a:gd name="adj1" fmla="val -106250"/>
              <a:gd name="adj2" fmla="val -52792"/>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zh-CN" altLang="en-US" sz="1800">
                <a:solidFill>
                  <a:schemeClr val="tx1"/>
                </a:solidFill>
                <a:latin typeface="楷体_GB2312" pitchFamily="49" charset="-122"/>
                <a:ea typeface="楷体_GB2312" pitchFamily="49" charset="-122"/>
              </a:rPr>
              <a:t>基数越大，使用的位数越少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5"/>
          <p:cNvSpPr>
            <a:spLocks noGrp="1" noChangeArrowheads="1"/>
          </p:cNvSpPr>
          <p:nvPr>
            <p:ph type="sldNum" sz="quarter" idx="10"/>
          </p:nvPr>
        </p:nvSpPr>
        <p:spPr>
          <a:noFill/>
        </p:spPr>
        <p:txBody>
          <a:bodyPr/>
          <a:lstStyle/>
          <a:p>
            <a:fld id="{789A376D-FDBA-4056-9092-2080A8E035E4}" type="slidenum">
              <a:rPr lang="ko-KR" altLang="en-US" smtClean="0"/>
              <a:pPr/>
              <a:t>23</a:t>
            </a:fld>
            <a:endParaRPr lang="en-US" altLang="ko-KR" smtClean="0"/>
          </a:p>
        </p:txBody>
      </p:sp>
      <p:sp>
        <p:nvSpPr>
          <p:cNvPr id="29699"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F01DD599-4F11-42E0-A996-4C85275A75E4}" type="slidenum">
              <a:rPr lang="ko-KR" altLang="en-US" sz="1600">
                <a:solidFill>
                  <a:schemeClr val="accent2"/>
                </a:solidFill>
                <a:latin typeface="Verdana" pitchFamily="34" charset="0"/>
                <a:ea typeface="Gulim" pitchFamily="34" charset="-127"/>
              </a:rPr>
              <a:pPr algn="r">
                <a:lnSpc>
                  <a:spcPct val="100000"/>
                </a:lnSpc>
              </a:pPr>
              <a:t>23</a:t>
            </a:fld>
            <a:endParaRPr lang="en-US" altLang="ko-KR" sz="1600">
              <a:solidFill>
                <a:schemeClr val="accent2"/>
              </a:solidFill>
              <a:latin typeface="Verdana" pitchFamily="34" charset="0"/>
              <a:ea typeface="Gulim" pitchFamily="34" charset="-127"/>
            </a:endParaRPr>
          </a:p>
        </p:txBody>
      </p:sp>
      <p:sp>
        <p:nvSpPr>
          <p:cNvPr id="29700"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1.2.2  </a:t>
            </a:r>
            <a:r>
              <a:rPr lang="zh-CN" altLang="en-US" smtClean="0">
                <a:solidFill>
                  <a:srgbClr val="FFCC00"/>
                </a:solidFill>
                <a:latin typeface="Arial" charset="0"/>
                <a:ea typeface="黑体" pitchFamily="49" charset="-122"/>
              </a:rPr>
              <a:t>数制之间的转换</a:t>
            </a:r>
          </a:p>
        </p:txBody>
      </p:sp>
      <p:sp>
        <p:nvSpPr>
          <p:cNvPr id="29701" name="Rectangle 3"/>
          <p:cNvSpPr>
            <a:spLocks noGrp="1" noChangeArrowheads="1"/>
          </p:cNvSpPr>
          <p:nvPr>
            <p:ph type="body" sz="half" idx="4294967295"/>
          </p:nvPr>
        </p:nvSpPr>
        <p:spPr>
          <a:xfrm>
            <a:off x="914400" y="1016000"/>
            <a:ext cx="7329488" cy="1079500"/>
          </a:xfrm>
        </p:spPr>
        <p:txBody>
          <a:bodyPr/>
          <a:lstStyle/>
          <a:p>
            <a:pPr marL="365125" indent="-365125">
              <a:lnSpc>
                <a:spcPct val="110000"/>
              </a:lnSpc>
              <a:spcBef>
                <a:spcPct val="0"/>
              </a:spcBef>
            </a:pPr>
            <a:r>
              <a:rPr kumimoji="1" lang="zh-CN" altLang="en-US" sz="2000" smtClean="0">
                <a:solidFill>
                  <a:schemeClr val="tx2"/>
                </a:solidFill>
              </a:rPr>
              <a:t>把一种数制转换为另一种数制的过程称为</a:t>
            </a:r>
            <a:r>
              <a:rPr kumimoji="1" lang="zh-CN" altLang="en-US" sz="2000" smtClean="0">
                <a:solidFill>
                  <a:srgbClr val="FF0000"/>
                </a:solidFill>
              </a:rPr>
              <a:t>数制之间的转换</a:t>
            </a:r>
            <a:r>
              <a:rPr kumimoji="1" lang="zh-CN" altLang="en-US" sz="2000" smtClean="0">
                <a:solidFill>
                  <a:schemeClr val="tx2"/>
                </a:solidFill>
              </a:rPr>
              <a:t>。</a:t>
            </a:r>
          </a:p>
          <a:p>
            <a:pPr marL="365125" indent="-365125">
              <a:lnSpc>
                <a:spcPct val="110000"/>
              </a:lnSpc>
              <a:spcBef>
                <a:spcPct val="0"/>
              </a:spcBef>
            </a:pPr>
            <a:r>
              <a:rPr kumimoji="1" lang="zh-CN" altLang="en-US" sz="2000" smtClean="0">
                <a:solidFill>
                  <a:schemeClr val="tx2"/>
                </a:solidFill>
              </a:rPr>
              <a:t>常用的相互转换：十进制～二进制；为方便表示二进制，也需相互转换：二进制～八进制或十六进制。</a:t>
            </a:r>
            <a:endParaRPr kumimoji="1" lang="zh-CN" altLang="en-US" sz="2000" smtClean="0"/>
          </a:p>
        </p:txBody>
      </p:sp>
      <p:sp>
        <p:nvSpPr>
          <p:cNvPr id="241676" name="Text Box 12"/>
          <p:cNvSpPr txBox="1">
            <a:spLocks noChangeArrowheads="1"/>
          </p:cNvSpPr>
          <p:nvPr/>
        </p:nvSpPr>
        <p:spPr bwMode="auto">
          <a:xfrm>
            <a:off x="804863" y="2060575"/>
            <a:ext cx="3767137" cy="430213"/>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1. </a:t>
            </a:r>
            <a:r>
              <a:rPr kumimoji="1" lang="zh-CN" altLang="en-US" sz="2600">
                <a:solidFill>
                  <a:srgbClr val="990000"/>
                </a:solidFill>
                <a:latin typeface="华文新魏" pitchFamily="2" charset="-122"/>
                <a:ea typeface="华文新魏" pitchFamily="2" charset="-122"/>
              </a:rPr>
              <a:t>十进制转换为</a:t>
            </a:r>
            <a:r>
              <a:rPr kumimoji="1" lang="en-US" altLang="zh-CN" sz="2600">
                <a:solidFill>
                  <a:srgbClr val="990000"/>
                </a:solidFill>
                <a:latin typeface="华文新魏" pitchFamily="2" charset="-122"/>
                <a:ea typeface="华文新魏" pitchFamily="2" charset="-122"/>
              </a:rPr>
              <a:t>N</a:t>
            </a:r>
            <a:r>
              <a:rPr kumimoji="1" lang="zh-CN" altLang="en-US" sz="2600">
                <a:solidFill>
                  <a:srgbClr val="990000"/>
                </a:solidFill>
                <a:latin typeface="华文新魏" pitchFamily="2" charset="-122"/>
                <a:ea typeface="华文新魏" pitchFamily="2" charset="-122"/>
              </a:rPr>
              <a:t>进制</a:t>
            </a:r>
          </a:p>
        </p:txBody>
      </p:sp>
      <p:sp>
        <p:nvSpPr>
          <p:cNvPr id="241677" name="Rectangle 13"/>
          <p:cNvSpPr>
            <a:spLocks noChangeArrowheads="1"/>
          </p:cNvSpPr>
          <p:nvPr/>
        </p:nvSpPr>
        <p:spPr bwMode="black">
          <a:xfrm>
            <a:off x="269875" y="2457450"/>
            <a:ext cx="8702675" cy="3478213"/>
          </a:xfrm>
          <a:prstGeom prst="rect">
            <a:avLst/>
          </a:prstGeom>
          <a:noFill/>
          <a:ln w="9525" algn="ctr">
            <a:noFill/>
            <a:miter lim="800000"/>
            <a:headEnd/>
            <a:tailEnd/>
          </a:ln>
        </p:spPr>
        <p:txBody>
          <a:bodyPr>
            <a:spAutoFit/>
          </a:bodyPr>
          <a:lstStyle/>
          <a:p>
            <a:pPr marL="352425" indent="-352425" algn="l">
              <a:lnSpc>
                <a:spcPct val="110000"/>
              </a:lnSpc>
              <a:buClr>
                <a:srgbClr val="006666"/>
              </a:buClr>
              <a:buSzPct val="110000"/>
              <a:buFont typeface="Wingdings" pitchFamily="2" charset="2"/>
              <a:buChar char="w"/>
            </a:pPr>
            <a:r>
              <a:rPr kumimoji="1" lang="zh-CN" altLang="en-US" sz="2000">
                <a:solidFill>
                  <a:schemeClr val="tx1"/>
                </a:solidFill>
              </a:rPr>
              <a:t>整数部分和小数部分分别进行转换</a:t>
            </a:r>
            <a:endParaRPr kumimoji="1" lang="en-US" altLang="zh-CN" sz="2000">
              <a:solidFill>
                <a:schemeClr val="tx1"/>
              </a:solidFill>
            </a:endParaRPr>
          </a:p>
          <a:p>
            <a:pPr marL="352425" indent="-352425" algn="l">
              <a:lnSpc>
                <a:spcPct val="110000"/>
              </a:lnSpc>
              <a:buClr>
                <a:srgbClr val="006666"/>
              </a:buClr>
              <a:buSzPct val="110000"/>
              <a:buFont typeface="Wingdings" pitchFamily="2" charset="2"/>
              <a:buChar char="w"/>
            </a:pPr>
            <a:r>
              <a:rPr kumimoji="1" lang="zh-CN" altLang="en-US" sz="2000">
                <a:solidFill>
                  <a:schemeClr val="tx1"/>
                </a:solidFill>
              </a:rPr>
              <a:t>（</a:t>
            </a:r>
            <a:r>
              <a:rPr kumimoji="1" lang="en-US" altLang="zh-CN" sz="2000">
                <a:solidFill>
                  <a:schemeClr val="tx1"/>
                </a:solidFill>
              </a:rPr>
              <a:t>D</a:t>
            </a:r>
            <a:r>
              <a:rPr kumimoji="1" lang="zh-CN" altLang="en-US" sz="2000">
                <a:solidFill>
                  <a:schemeClr val="tx1"/>
                </a:solidFill>
              </a:rPr>
              <a:t>）</a:t>
            </a:r>
            <a:r>
              <a:rPr lang="en-US" altLang="zh-CN" sz="2000" baseline="-25000">
                <a:solidFill>
                  <a:schemeClr val="tx1"/>
                </a:solidFill>
                <a:latin typeface="Arial" charset="0"/>
              </a:rPr>
              <a:t>10</a:t>
            </a:r>
            <a:r>
              <a:rPr kumimoji="1" lang="en-US" altLang="zh-CN" sz="2000">
                <a:solidFill>
                  <a:schemeClr val="tx1"/>
                </a:solidFill>
              </a:rPr>
              <a:t>=</a:t>
            </a:r>
            <a:r>
              <a:rPr lang="en-US" altLang="zh-CN" sz="2000">
                <a:solidFill>
                  <a:srgbClr val="CC0066"/>
                </a:solidFill>
                <a:latin typeface="Arial" charset="0"/>
              </a:rPr>
              <a:t>(</a:t>
            </a:r>
            <a:r>
              <a:rPr kumimoji="1" lang="en-US" altLang="zh-CN" sz="2000">
                <a:solidFill>
                  <a:srgbClr val="CC0066"/>
                </a:solidFill>
                <a:latin typeface="Arial" charset="0"/>
              </a:rPr>
              <a:t>k</a:t>
            </a:r>
            <a:r>
              <a:rPr kumimoji="1" lang="en-US" altLang="zh-CN" sz="2000" baseline="-25000">
                <a:solidFill>
                  <a:srgbClr val="CC0066"/>
                </a:solidFill>
                <a:latin typeface="Arial" charset="0"/>
              </a:rPr>
              <a:t>n-1</a:t>
            </a:r>
            <a:r>
              <a:rPr kumimoji="1" lang="en-US" altLang="zh-CN" sz="2000">
                <a:solidFill>
                  <a:srgbClr val="CC0066"/>
                </a:solidFill>
                <a:latin typeface="Arial" charset="0"/>
              </a:rPr>
              <a:t>k</a:t>
            </a:r>
            <a:r>
              <a:rPr kumimoji="1" lang="en-US" altLang="zh-CN" sz="2000" baseline="-25000">
                <a:solidFill>
                  <a:srgbClr val="CC0066"/>
                </a:solidFill>
                <a:latin typeface="Arial" charset="0"/>
              </a:rPr>
              <a:t>n-2</a:t>
            </a:r>
            <a:r>
              <a:rPr kumimoji="1" lang="en-US" altLang="zh-CN" sz="2000">
                <a:solidFill>
                  <a:srgbClr val="CC0066"/>
                </a:solidFill>
                <a:latin typeface="Arial" charset="0"/>
              </a:rPr>
              <a:t>k…k</a:t>
            </a:r>
            <a:r>
              <a:rPr kumimoji="1" lang="en-US" altLang="zh-CN" sz="2000" baseline="-25000">
                <a:solidFill>
                  <a:srgbClr val="CC0066"/>
                </a:solidFill>
                <a:latin typeface="Arial" charset="0"/>
              </a:rPr>
              <a:t>0</a:t>
            </a:r>
            <a:r>
              <a:rPr lang="en-US" altLang="zh-CN" sz="2000">
                <a:solidFill>
                  <a:srgbClr val="CC0066"/>
                </a:solidFill>
                <a:latin typeface="Arial" charset="0"/>
              </a:rPr>
              <a:t>. </a:t>
            </a:r>
            <a:r>
              <a:rPr kumimoji="1" lang="en-US" altLang="zh-CN" sz="2000">
                <a:solidFill>
                  <a:srgbClr val="CC0066"/>
                </a:solidFill>
                <a:latin typeface="Arial" charset="0"/>
              </a:rPr>
              <a:t>k</a:t>
            </a:r>
            <a:r>
              <a:rPr kumimoji="1" lang="en-US" altLang="zh-CN" sz="2000" baseline="-25000">
                <a:solidFill>
                  <a:srgbClr val="CC0066"/>
                </a:solidFill>
                <a:latin typeface="Arial" charset="0"/>
              </a:rPr>
              <a:t>-1</a:t>
            </a:r>
            <a:r>
              <a:rPr kumimoji="1" lang="en-US" altLang="zh-CN" sz="2000">
                <a:solidFill>
                  <a:srgbClr val="CC0066"/>
                </a:solidFill>
                <a:latin typeface="Arial" charset="0"/>
              </a:rPr>
              <a:t>k</a:t>
            </a:r>
            <a:r>
              <a:rPr kumimoji="1" lang="en-US" altLang="zh-CN" sz="2000" baseline="-25000">
                <a:solidFill>
                  <a:srgbClr val="CC0066"/>
                </a:solidFill>
                <a:latin typeface="Arial" charset="0"/>
              </a:rPr>
              <a:t>-2</a:t>
            </a:r>
            <a:r>
              <a:rPr kumimoji="1" lang="en-US" altLang="zh-CN" sz="2000">
                <a:solidFill>
                  <a:srgbClr val="CC0066"/>
                </a:solidFill>
                <a:latin typeface="Arial" charset="0"/>
              </a:rPr>
              <a:t>…k</a:t>
            </a:r>
            <a:r>
              <a:rPr kumimoji="1" lang="en-US" altLang="zh-CN" sz="2000" baseline="-25000">
                <a:solidFill>
                  <a:srgbClr val="CC0066"/>
                </a:solidFill>
                <a:latin typeface="Arial" charset="0"/>
              </a:rPr>
              <a:t>-m</a:t>
            </a:r>
            <a:r>
              <a:rPr lang="en-US" altLang="zh-CN" sz="2000">
                <a:solidFill>
                  <a:srgbClr val="CC0066"/>
                </a:solidFill>
                <a:latin typeface="Arial" charset="0"/>
              </a:rPr>
              <a:t>)</a:t>
            </a:r>
            <a:r>
              <a:rPr lang="en-US" altLang="zh-CN" sz="2000" baseline="-25000">
                <a:solidFill>
                  <a:srgbClr val="CC0066"/>
                </a:solidFill>
                <a:latin typeface="Arial" charset="0"/>
              </a:rPr>
              <a:t>2</a:t>
            </a:r>
          </a:p>
          <a:p>
            <a:pPr marL="352425" indent="-352425" algn="l">
              <a:lnSpc>
                <a:spcPct val="110000"/>
              </a:lnSpc>
            </a:pPr>
            <a:r>
              <a:rPr kumimoji="1" lang="zh-CN" altLang="en-US" sz="2000">
                <a:solidFill>
                  <a:schemeClr val="tx1"/>
                </a:solidFill>
              </a:rPr>
              <a:t>   （</a:t>
            </a:r>
            <a:r>
              <a:rPr kumimoji="1" lang="en-US" altLang="zh-CN" sz="2000">
                <a:solidFill>
                  <a:schemeClr val="tx1"/>
                </a:solidFill>
              </a:rPr>
              <a:t>1</a:t>
            </a:r>
            <a:r>
              <a:rPr kumimoji="1" lang="zh-CN" altLang="en-US" sz="2000">
                <a:solidFill>
                  <a:schemeClr val="tx1"/>
                </a:solidFill>
              </a:rPr>
              <a:t>）整数部分：</a:t>
            </a:r>
            <a:r>
              <a:rPr kumimoji="1" lang="zh-CN" altLang="en-US" sz="2000"/>
              <a:t>除以</a:t>
            </a:r>
            <a:r>
              <a:rPr kumimoji="1" lang="en-US" altLang="zh-CN" sz="2000"/>
              <a:t>N</a:t>
            </a:r>
            <a:r>
              <a:rPr kumimoji="1" lang="zh-CN" altLang="en-US" sz="2000"/>
              <a:t>看余数，直到商为</a:t>
            </a:r>
            <a:r>
              <a:rPr kumimoji="1" lang="en-US" altLang="zh-CN" sz="2000"/>
              <a:t>0</a:t>
            </a:r>
          </a:p>
          <a:p>
            <a:pPr marL="352425" indent="-352425" algn="l">
              <a:lnSpc>
                <a:spcPct val="110000"/>
              </a:lnSpc>
            </a:pPr>
            <a:r>
              <a:rPr kumimoji="1" lang="zh-CN" altLang="en-US" sz="2000">
                <a:solidFill>
                  <a:schemeClr val="tx1"/>
                </a:solidFill>
              </a:rPr>
              <a:t>            （</a:t>
            </a:r>
            <a:r>
              <a:rPr kumimoji="1" lang="en-US" altLang="zh-CN" sz="2000">
                <a:solidFill>
                  <a:schemeClr val="tx1"/>
                </a:solidFill>
              </a:rPr>
              <a:t>D</a:t>
            </a:r>
            <a:r>
              <a:rPr kumimoji="1" lang="zh-CN" altLang="en-US" sz="2000">
                <a:solidFill>
                  <a:schemeClr val="tx1"/>
                </a:solidFill>
              </a:rPr>
              <a:t>）</a:t>
            </a:r>
            <a:r>
              <a:rPr lang="en-US" altLang="zh-CN" sz="2000" baseline="-25000">
                <a:solidFill>
                  <a:schemeClr val="tx1"/>
                </a:solidFill>
                <a:latin typeface="Arial" charset="0"/>
              </a:rPr>
              <a:t>10</a:t>
            </a:r>
            <a:r>
              <a:rPr kumimoji="1" lang="en-US" altLang="zh-CN" sz="2000">
                <a:solidFill>
                  <a:schemeClr val="tx1"/>
                </a:solidFill>
              </a:rPr>
              <a:t>=</a:t>
            </a:r>
            <a:r>
              <a:rPr kumimoji="1" lang="en-US" altLang="zh-CN" sz="2000">
                <a:solidFill>
                  <a:schemeClr val="tx1"/>
                </a:solidFill>
                <a:latin typeface="Arial" charset="0"/>
              </a:rPr>
              <a:t>k</a:t>
            </a:r>
            <a:r>
              <a:rPr kumimoji="1" lang="en-US" altLang="zh-CN" sz="2000" baseline="-25000">
                <a:solidFill>
                  <a:schemeClr val="tx1"/>
                </a:solidFill>
                <a:latin typeface="Arial" charset="0"/>
              </a:rPr>
              <a:t>n-1</a:t>
            </a:r>
            <a:r>
              <a:rPr kumimoji="1" lang="en-US" altLang="zh-CN" sz="2000">
                <a:solidFill>
                  <a:schemeClr val="tx1"/>
                </a:solidFill>
                <a:latin typeface="Arial" charset="0"/>
              </a:rPr>
              <a:t>×2</a:t>
            </a:r>
            <a:r>
              <a:rPr kumimoji="1" lang="en-US" altLang="zh-CN" sz="2000" baseline="30000">
                <a:solidFill>
                  <a:schemeClr val="tx1"/>
                </a:solidFill>
                <a:latin typeface="Arial" charset="0"/>
              </a:rPr>
              <a:t>n-1</a:t>
            </a:r>
            <a:r>
              <a:rPr kumimoji="1" lang="en-US" altLang="zh-CN" sz="2000">
                <a:solidFill>
                  <a:schemeClr val="tx1"/>
                </a:solidFill>
                <a:latin typeface="Arial" charset="0"/>
              </a:rPr>
              <a:t>+k</a:t>
            </a:r>
            <a:r>
              <a:rPr kumimoji="1" lang="en-US" altLang="zh-CN" sz="2000" baseline="-25000">
                <a:solidFill>
                  <a:schemeClr val="tx1"/>
                </a:solidFill>
                <a:latin typeface="Arial" charset="0"/>
              </a:rPr>
              <a:t>n-2</a:t>
            </a:r>
            <a:r>
              <a:rPr kumimoji="1" lang="en-US" altLang="zh-CN" sz="2000">
                <a:solidFill>
                  <a:schemeClr val="tx1"/>
                </a:solidFill>
                <a:latin typeface="Arial" charset="0"/>
              </a:rPr>
              <a:t>×2</a:t>
            </a:r>
            <a:r>
              <a:rPr kumimoji="1" lang="en-US" altLang="zh-CN" sz="2000" baseline="30000">
                <a:solidFill>
                  <a:schemeClr val="tx1"/>
                </a:solidFill>
                <a:latin typeface="Arial" charset="0"/>
              </a:rPr>
              <a:t>n-2</a:t>
            </a:r>
            <a:r>
              <a:rPr kumimoji="1" lang="en-US" altLang="zh-CN" sz="2000">
                <a:solidFill>
                  <a:schemeClr val="tx1"/>
                </a:solidFill>
                <a:latin typeface="Arial" charset="0"/>
              </a:rPr>
              <a:t>+…+k</a:t>
            </a:r>
            <a:r>
              <a:rPr kumimoji="1" lang="en-US" altLang="zh-CN" sz="2000" baseline="-25000">
                <a:solidFill>
                  <a:schemeClr val="tx1"/>
                </a:solidFill>
                <a:latin typeface="Arial" charset="0"/>
              </a:rPr>
              <a:t>1</a:t>
            </a:r>
            <a:r>
              <a:rPr kumimoji="1" lang="en-US" altLang="zh-CN" sz="2000">
                <a:solidFill>
                  <a:schemeClr val="tx1"/>
                </a:solidFill>
                <a:latin typeface="Arial" charset="0"/>
              </a:rPr>
              <a:t>×2</a:t>
            </a:r>
            <a:r>
              <a:rPr kumimoji="1" lang="en-US" altLang="zh-CN" sz="2000" baseline="30000">
                <a:solidFill>
                  <a:schemeClr val="tx1"/>
                </a:solidFill>
                <a:latin typeface="Arial" charset="0"/>
              </a:rPr>
              <a:t>1</a:t>
            </a:r>
            <a:r>
              <a:rPr kumimoji="1" lang="en-US" altLang="zh-CN" sz="2000">
                <a:solidFill>
                  <a:schemeClr val="tx1"/>
                </a:solidFill>
                <a:latin typeface="Arial" charset="0"/>
              </a:rPr>
              <a:t>+k</a:t>
            </a:r>
            <a:r>
              <a:rPr kumimoji="1" lang="en-US" altLang="zh-CN" sz="2000" baseline="-25000">
                <a:solidFill>
                  <a:schemeClr val="tx1"/>
                </a:solidFill>
                <a:latin typeface="Arial" charset="0"/>
              </a:rPr>
              <a:t>0</a:t>
            </a:r>
            <a:r>
              <a:rPr kumimoji="1" lang="en-US" altLang="zh-CN" sz="2000">
                <a:solidFill>
                  <a:schemeClr val="tx1"/>
                </a:solidFill>
                <a:latin typeface="Arial" charset="0"/>
              </a:rPr>
              <a:t>×2</a:t>
            </a:r>
            <a:r>
              <a:rPr kumimoji="1" lang="en-US" altLang="zh-CN" sz="2000" baseline="30000">
                <a:solidFill>
                  <a:schemeClr val="tx1"/>
                </a:solidFill>
                <a:latin typeface="Arial" charset="0"/>
              </a:rPr>
              <a:t>0</a:t>
            </a:r>
            <a:endParaRPr lang="en-US" altLang="zh-CN" sz="2000" baseline="-25000">
              <a:solidFill>
                <a:schemeClr val="tx1"/>
              </a:solidFill>
              <a:latin typeface="Arial" charset="0"/>
            </a:endParaRPr>
          </a:p>
          <a:p>
            <a:pPr marL="352425" indent="-352425" algn="l">
              <a:lnSpc>
                <a:spcPct val="110000"/>
              </a:lnSpc>
            </a:pPr>
            <a:r>
              <a:rPr kumimoji="1" lang="zh-CN" altLang="en-US" sz="2000">
                <a:solidFill>
                  <a:schemeClr val="tx1"/>
                </a:solidFill>
              </a:rPr>
              <a:t>                          </a:t>
            </a:r>
            <a:r>
              <a:rPr kumimoji="1" lang="en-US" altLang="zh-CN" sz="2000">
                <a:solidFill>
                  <a:schemeClr val="tx1"/>
                </a:solidFill>
              </a:rPr>
              <a:t>=2</a:t>
            </a:r>
            <a:r>
              <a:rPr kumimoji="1" lang="zh-CN" altLang="en-US" sz="2000">
                <a:solidFill>
                  <a:schemeClr val="tx1"/>
                </a:solidFill>
                <a:latin typeface="Arial" charset="0"/>
              </a:rPr>
              <a:t> </a:t>
            </a:r>
            <a:r>
              <a:rPr kumimoji="1" lang="en-US" altLang="zh-CN" sz="2000">
                <a:solidFill>
                  <a:schemeClr val="tx1"/>
                </a:solidFill>
                <a:latin typeface="Arial" charset="0"/>
              </a:rPr>
              <a:t>× </a:t>
            </a:r>
            <a:r>
              <a:rPr lang="en-US" altLang="zh-CN" sz="2000">
                <a:solidFill>
                  <a:schemeClr val="tx1"/>
                </a:solidFill>
                <a:latin typeface="Arial" charset="0"/>
              </a:rPr>
              <a:t>(</a:t>
            </a:r>
            <a:r>
              <a:rPr kumimoji="1" lang="en-US" altLang="zh-CN" sz="2000">
                <a:solidFill>
                  <a:schemeClr val="tx1"/>
                </a:solidFill>
                <a:latin typeface="Arial" charset="0"/>
              </a:rPr>
              <a:t>k</a:t>
            </a:r>
            <a:r>
              <a:rPr kumimoji="1" lang="en-US" altLang="zh-CN" sz="2000" baseline="-25000">
                <a:solidFill>
                  <a:schemeClr val="tx1"/>
                </a:solidFill>
                <a:latin typeface="Arial" charset="0"/>
              </a:rPr>
              <a:t>n-1</a:t>
            </a:r>
            <a:r>
              <a:rPr kumimoji="1" lang="en-US" altLang="zh-CN" sz="2000">
                <a:solidFill>
                  <a:schemeClr val="tx1"/>
                </a:solidFill>
                <a:latin typeface="Arial" charset="0"/>
              </a:rPr>
              <a:t>×2</a:t>
            </a:r>
            <a:r>
              <a:rPr kumimoji="1" lang="en-US" altLang="zh-CN" sz="2000" baseline="30000">
                <a:solidFill>
                  <a:schemeClr val="tx1"/>
                </a:solidFill>
                <a:latin typeface="Arial" charset="0"/>
              </a:rPr>
              <a:t>n-2</a:t>
            </a:r>
            <a:r>
              <a:rPr kumimoji="1" lang="en-US" altLang="zh-CN" sz="2000">
                <a:solidFill>
                  <a:schemeClr val="tx1"/>
                </a:solidFill>
                <a:latin typeface="Arial" charset="0"/>
              </a:rPr>
              <a:t>+k</a:t>
            </a:r>
            <a:r>
              <a:rPr kumimoji="1" lang="en-US" altLang="zh-CN" sz="2000" baseline="-25000">
                <a:solidFill>
                  <a:schemeClr val="tx1"/>
                </a:solidFill>
                <a:latin typeface="Arial" charset="0"/>
              </a:rPr>
              <a:t>n-2</a:t>
            </a:r>
            <a:r>
              <a:rPr kumimoji="1" lang="en-US" altLang="zh-CN" sz="2000">
                <a:solidFill>
                  <a:schemeClr val="tx1"/>
                </a:solidFill>
                <a:latin typeface="Arial" charset="0"/>
              </a:rPr>
              <a:t>×2</a:t>
            </a:r>
            <a:r>
              <a:rPr kumimoji="1" lang="en-US" altLang="zh-CN" sz="2000" baseline="30000">
                <a:solidFill>
                  <a:schemeClr val="tx1"/>
                </a:solidFill>
                <a:latin typeface="Arial" charset="0"/>
              </a:rPr>
              <a:t>n-3</a:t>
            </a:r>
            <a:r>
              <a:rPr kumimoji="1" lang="en-US" altLang="zh-CN" sz="2000">
                <a:solidFill>
                  <a:schemeClr val="tx1"/>
                </a:solidFill>
                <a:latin typeface="Arial" charset="0"/>
              </a:rPr>
              <a:t>+…+k</a:t>
            </a:r>
            <a:r>
              <a:rPr kumimoji="1" lang="en-US" altLang="zh-CN" sz="2000" baseline="-25000">
                <a:solidFill>
                  <a:schemeClr val="tx1"/>
                </a:solidFill>
                <a:latin typeface="Arial" charset="0"/>
              </a:rPr>
              <a:t>1</a:t>
            </a:r>
            <a:r>
              <a:rPr lang="en-US" altLang="zh-CN" sz="2000">
                <a:solidFill>
                  <a:schemeClr val="tx1"/>
                </a:solidFill>
                <a:latin typeface="Arial" charset="0"/>
              </a:rPr>
              <a:t> ) </a:t>
            </a:r>
            <a:r>
              <a:rPr kumimoji="1" lang="en-US" altLang="zh-CN" sz="2000">
                <a:solidFill>
                  <a:schemeClr val="tx1"/>
                </a:solidFill>
                <a:latin typeface="Arial" charset="0"/>
              </a:rPr>
              <a:t>+</a:t>
            </a:r>
            <a:r>
              <a:rPr kumimoji="1" lang="en-US" altLang="zh-CN" sz="2000">
                <a:solidFill>
                  <a:srgbClr val="CC0066"/>
                </a:solidFill>
                <a:latin typeface="Arial" charset="0"/>
              </a:rPr>
              <a:t>k</a:t>
            </a:r>
            <a:r>
              <a:rPr kumimoji="1" lang="en-US" altLang="zh-CN" sz="2000" baseline="-25000">
                <a:solidFill>
                  <a:srgbClr val="CC0066"/>
                </a:solidFill>
                <a:latin typeface="Arial" charset="0"/>
              </a:rPr>
              <a:t>0</a:t>
            </a:r>
          </a:p>
          <a:p>
            <a:pPr marL="352425" indent="-352425" algn="l">
              <a:lnSpc>
                <a:spcPct val="110000"/>
              </a:lnSpc>
            </a:pPr>
            <a:r>
              <a:rPr kumimoji="1" lang="zh-CN" altLang="en-US" sz="2000" baseline="-25000">
                <a:solidFill>
                  <a:srgbClr val="CC0066"/>
                </a:solidFill>
                <a:latin typeface="Arial" charset="0"/>
              </a:rPr>
              <a:t>                  </a:t>
            </a:r>
            <a:r>
              <a:rPr kumimoji="1" lang="zh-CN" altLang="en-US" sz="2000">
                <a:solidFill>
                  <a:schemeClr val="tx1"/>
                </a:solidFill>
              </a:rPr>
              <a:t>若将（</a:t>
            </a:r>
            <a:r>
              <a:rPr kumimoji="1" lang="en-US" altLang="zh-CN" sz="2000">
                <a:solidFill>
                  <a:schemeClr val="tx1"/>
                </a:solidFill>
              </a:rPr>
              <a:t>D</a:t>
            </a:r>
            <a:r>
              <a:rPr kumimoji="1" lang="zh-CN" altLang="en-US" sz="2000">
                <a:solidFill>
                  <a:schemeClr val="tx1"/>
                </a:solidFill>
              </a:rPr>
              <a:t>）</a:t>
            </a:r>
            <a:r>
              <a:rPr lang="en-US" altLang="zh-CN" sz="2000" baseline="-25000">
                <a:solidFill>
                  <a:schemeClr val="tx1"/>
                </a:solidFill>
                <a:latin typeface="Arial" charset="0"/>
              </a:rPr>
              <a:t>10</a:t>
            </a:r>
            <a:r>
              <a:rPr kumimoji="1" lang="zh-CN" altLang="en-US" sz="2000">
                <a:solidFill>
                  <a:schemeClr val="tx1"/>
                </a:solidFill>
              </a:rPr>
              <a:t>除以</a:t>
            </a:r>
            <a:r>
              <a:rPr kumimoji="1" lang="en-US" altLang="zh-CN" sz="2000">
                <a:solidFill>
                  <a:schemeClr val="tx1"/>
                </a:solidFill>
              </a:rPr>
              <a:t>2</a:t>
            </a:r>
            <a:r>
              <a:rPr kumimoji="1" lang="zh-CN" altLang="en-US" sz="2000">
                <a:solidFill>
                  <a:schemeClr val="tx1"/>
                </a:solidFill>
              </a:rPr>
              <a:t>，得到商为</a:t>
            </a:r>
            <a:r>
              <a:rPr kumimoji="1" lang="en-US" altLang="zh-CN" sz="2000">
                <a:solidFill>
                  <a:schemeClr val="tx1"/>
                </a:solidFill>
                <a:latin typeface="Arial" charset="0"/>
              </a:rPr>
              <a:t>k</a:t>
            </a:r>
            <a:r>
              <a:rPr kumimoji="1" lang="en-US" altLang="zh-CN" sz="2000" baseline="-25000">
                <a:solidFill>
                  <a:schemeClr val="tx1"/>
                </a:solidFill>
                <a:latin typeface="Arial" charset="0"/>
              </a:rPr>
              <a:t>n-1</a:t>
            </a:r>
            <a:r>
              <a:rPr kumimoji="1" lang="en-US" altLang="zh-CN" sz="2000">
                <a:solidFill>
                  <a:schemeClr val="tx1"/>
                </a:solidFill>
                <a:latin typeface="Arial" charset="0"/>
              </a:rPr>
              <a:t>×2</a:t>
            </a:r>
            <a:r>
              <a:rPr kumimoji="1" lang="en-US" altLang="zh-CN" sz="2000" baseline="30000">
                <a:solidFill>
                  <a:schemeClr val="tx1"/>
                </a:solidFill>
                <a:latin typeface="Arial" charset="0"/>
              </a:rPr>
              <a:t>n-2</a:t>
            </a:r>
            <a:r>
              <a:rPr kumimoji="1" lang="en-US" altLang="zh-CN" sz="2000">
                <a:solidFill>
                  <a:schemeClr val="tx1"/>
                </a:solidFill>
                <a:latin typeface="Arial" charset="0"/>
              </a:rPr>
              <a:t>+k</a:t>
            </a:r>
            <a:r>
              <a:rPr kumimoji="1" lang="en-US" altLang="zh-CN" sz="2000" baseline="-25000">
                <a:solidFill>
                  <a:schemeClr val="tx1"/>
                </a:solidFill>
                <a:latin typeface="Arial" charset="0"/>
              </a:rPr>
              <a:t>n-2</a:t>
            </a:r>
            <a:r>
              <a:rPr kumimoji="1" lang="en-US" altLang="zh-CN" sz="2000">
                <a:solidFill>
                  <a:schemeClr val="tx1"/>
                </a:solidFill>
                <a:latin typeface="Arial" charset="0"/>
              </a:rPr>
              <a:t>×2</a:t>
            </a:r>
            <a:r>
              <a:rPr kumimoji="1" lang="en-US" altLang="zh-CN" sz="2000" baseline="30000">
                <a:solidFill>
                  <a:schemeClr val="tx1"/>
                </a:solidFill>
                <a:latin typeface="Arial" charset="0"/>
              </a:rPr>
              <a:t>n-3</a:t>
            </a:r>
            <a:r>
              <a:rPr kumimoji="1" lang="en-US" altLang="zh-CN" sz="2000">
                <a:solidFill>
                  <a:schemeClr val="tx1"/>
                </a:solidFill>
                <a:latin typeface="Arial" charset="0"/>
              </a:rPr>
              <a:t>+…+k</a:t>
            </a:r>
            <a:r>
              <a:rPr kumimoji="1" lang="en-US" altLang="zh-CN" sz="2000" baseline="-25000">
                <a:solidFill>
                  <a:schemeClr val="tx1"/>
                </a:solidFill>
                <a:latin typeface="Arial" charset="0"/>
              </a:rPr>
              <a:t>1</a:t>
            </a:r>
            <a:r>
              <a:rPr lang="en-US" altLang="zh-CN" sz="2000">
                <a:solidFill>
                  <a:schemeClr val="tx1"/>
                </a:solidFill>
                <a:latin typeface="Arial" charset="0"/>
              </a:rPr>
              <a:t> </a:t>
            </a:r>
            <a:r>
              <a:rPr lang="zh-CN" altLang="en-US" sz="2000">
                <a:solidFill>
                  <a:schemeClr val="tx1"/>
                </a:solidFill>
                <a:latin typeface="Arial" charset="0"/>
              </a:rPr>
              <a:t>，</a:t>
            </a:r>
            <a:endParaRPr lang="en-US" altLang="zh-CN" sz="2000">
              <a:solidFill>
                <a:schemeClr val="tx1"/>
              </a:solidFill>
              <a:latin typeface="Arial" charset="0"/>
            </a:endParaRPr>
          </a:p>
          <a:p>
            <a:pPr marL="352425" indent="-352425" algn="l">
              <a:lnSpc>
                <a:spcPct val="110000"/>
              </a:lnSpc>
            </a:pPr>
            <a:r>
              <a:rPr kumimoji="1" lang="zh-CN" altLang="en-US" sz="2000">
                <a:solidFill>
                  <a:schemeClr val="tx1"/>
                </a:solidFill>
                <a:latin typeface="Arial" charset="0"/>
              </a:rPr>
              <a:t>            </a:t>
            </a:r>
            <a:r>
              <a:rPr kumimoji="1" lang="zh-CN" altLang="en-US" sz="2000">
                <a:solidFill>
                  <a:schemeClr val="tx1"/>
                </a:solidFill>
              </a:rPr>
              <a:t>余数为</a:t>
            </a:r>
            <a:r>
              <a:rPr kumimoji="1" lang="en-US" altLang="zh-CN" sz="2000">
                <a:solidFill>
                  <a:schemeClr val="tx1"/>
                </a:solidFill>
              </a:rPr>
              <a:t>k</a:t>
            </a:r>
            <a:r>
              <a:rPr kumimoji="1" lang="en-US" altLang="zh-CN" sz="2000" baseline="-25000">
                <a:solidFill>
                  <a:schemeClr val="tx1"/>
                </a:solidFill>
                <a:latin typeface="Arial" charset="0"/>
              </a:rPr>
              <a:t>0</a:t>
            </a:r>
            <a:r>
              <a:rPr kumimoji="1" lang="en-US" altLang="zh-CN" sz="2000">
                <a:solidFill>
                  <a:schemeClr val="tx1"/>
                </a:solidFill>
              </a:rPr>
              <a:t>——</a:t>
            </a:r>
            <a:r>
              <a:rPr kumimoji="1" lang="zh-CN" altLang="en-US" sz="2000">
                <a:solidFill>
                  <a:schemeClr val="tx1"/>
                </a:solidFill>
              </a:rPr>
              <a:t>二进制数的最低位（</a:t>
            </a:r>
            <a:r>
              <a:rPr kumimoji="1" lang="en-US" altLang="zh-CN" sz="2000">
                <a:solidFill>
                  <a:schemeClr val="tx1"/>
                </a:solidFill>
              </a:rPr>
              <a:t>LSB</a:t>
            </a:r>
            <a:r>
              <a:rPr kumimoji="1" lang="zh-CN" altLang="en-US" sz="2000">
                <a:solidFill>
                  <a:schemeClr val="tx1"/>
                </a:solidFill>
              </a:rPr>
              <a:t>）</a:t>
            </a:r>
            <a:endParaRPr kumimoji="1" lang="en-US" altLang="zh-CN" sz="2000">
              <a:solidFill>
                <a:schemeClr val="tx1"/>
              </a:solidFill>
            </a:endParaRPr>
          </a:p>
          <a:p>
            <a:pPr marL="352425" indent="-352425" algn="l">
              <a:lnSpc>
                <a:spcPct val="110000"/>
              </a:lnSpc>
            </a:pPr>
            <a:r>
              <a:rPr kumimoji="1" lang="zh-CN" altLang="en-US" sz="2000">
                <a:solidFill>
                  <a:schemeClr val="tx1"/>
                </a:solidFill>
                <a:latin typeface="Arial" charset="0"/>
              </a:rPr>
              <a:t>             </a:t>
            </a:r>
            <a:r>
              <a:rPr kumimoji="1" lang="en-US" altLang="zh-CN" sz="2000">
                <a:solidFill>
                  <a:schemeClr val="tx1"/>
                </a:solidFill>
                <a:latin typeface="Arial" charset="0"/>
              </a:rPr>
              <a:t>k</a:t>
            </a:r>
            <a:r>
              <a:rPr kumimoji="1" lang="en-US" altLang="zh-CN" sz="2000" baseline="-25000">
                <a:solidFill>
                  <a:schemeClr val="tx1"/>
                </a:solidFill>
                <a:latin typeface="Arial" charset="0"/>
              </a:rPr>
              <a:t>n-1</a:t>
            </a:r>
            <a:r>
              <a:rPr kumimoji="1" lang="en-US" altLang="zh-CN" sz="2000">
                <a:solidFill>
                  <a:schemeClr val="tx1"/>
                </a:solidFill>
                <a:latin typeface="Arial" charset="0"/>
              </a:rPr>
              <a:t>×2</a:t>
            </a:r>
            <a:r>
              <a:rPr kumimoji="1" lang="en-US" altLang="zh-CN" sz="2000" baseline="30000">
                <a:solidFill>
                  <a:schemeClr val="tx1"/>
                </a:solidFill>
                <a:latin typeface="Arial" charset="0"/>
              </a:rPr>
              <a:t>n-2</a:t>
            </a:r>
            <a:r>
              <a:rPr kumimoji="1" lang="en-US" altLang="zh-CN" sz="2000">
                <a:solidFill>
                  <a:schemeClr val="tx1"/>
                </a:solidFill>
                <a:latin typeface="Arial" charset="0"/>
              </a:rPr>
              <a:t>+k</a:t>
            </a:r>
            <a:r>
              <a:rPr kumimoji="1" lang="en-US" altLang="zh-CN" sz="2000" baseline="-25000">
                <a:solidFill>
                  <a:schemeClr val="tx1"/>
                </a:solidFill>
                <a:latin typeface="Arial" charset="0"/>
              </a:rPr>
              <a:t>n-2</a:t>
            </a:r>
            <a:r>
              <a:rPr kumimoji="1" lang="en-US" altLang="zh-CN" sz="2000">
                <a:solidFill>
                  <a:schemeClr val="tx1"/>
                </a:solidFill>
                <a:latin typeface="Arial" charset="0"/>
              </a:rPr>
              <a:t>×2</a:t>
            </a:r>
            <a:r>
              <a:rPr kumimoji="1" lang="en-US" altLang="zh-CN" sz="2000" baseline="30000">
                <a:solidFill>
                  <a:schemeClr val="tx1"/>
                </a:solidFill>
                <a:latin typeface="Arial" charset="0"/>
              </a:rPr>
              <a:t>n-3</a:t>
            </a:r>
            <a:r>
              <a:rPr kumimoji="1" lang="en-US" altLang="zh-CN" sz="2000">
                <a:solidFill>
                  <a:schemeClr val="tx1"/>
                </a:solidFill>
                <a:latin typeface="Arial" charset="0"/>
              </a:rPr>
              <a:t>+…+k</a:t>
            </a:r>
            <a:r>
              <a:rPr kumimoji="1" lang="en-US" altLang="zh-CN" sz="2000" baseline="-25000">
                <a:solidFill>
                  <a:schemeClr val="tx1"/>
                </a:solidFill>
                <a:latin typeface="Arial" charset="0"/>
              </a:rPr>
              <a:t>1</a:t>
            </a:r>
            <a:r>
              <a:rPr kumimoji="1" lang="zh-CN" altLang="en-US" sz="2000">
                <a:solidFill>
                  <a:schemeClr val="tx1"/>
                </a:solidFill>
              </a:rPr>
              <a:t>  </a:t>
            </a:r>
            <a:r>
              <a:rPr kumimoji="1" lang="en-US" altLang="zh-CN" sz="2000">
                <a:solidFill>
                  <a:schemeClr val="tx1"/>
                </a:solidFill>
              </a:rPr>
              <a:t>=2</a:t>
            </a:r>
            <a:r>
              <a:rPr kumimoji="1" lang="zh-CN" altLang="en-US" sz="2000">
                <a:solidFill>
                  <a:schemeClr val="tx1"/>
                </a:solidFill>
                <a:latin typeface="Arial" charset="0"/>
              </a:rPr>
              <a:t> </a:t>
            </a:r>
            <a:r>
              <a:rPr kumimoji="1" lang="en-US" altLang="zh-CN" sz="2000">
                <a:solidFill>
                  <a:schemeClr val="tx1"/>
                </a:solidFill>
                <a:latin typeface="Arial" charset="0"/>
              </a:rPr>
              <a:t>× </a:t>
            </a:r>
            <a:r>
              <a:rPr lang="en-US" altLang="zh-CN" sz="2000">
                <a:solidFill>
                  <a:schemeClr val="tx1"/>
                </a:solidFill>
                <a:latin typeface="Arial" charset="0"/>
              </a:rPr>
              <a:t>(</a:t>
            </a:r>
            <a:r>
              <a:rPr kumimoji="1" lang="en-US" altLang="zh-CN" sz="2000">
                <a:solidFill>
                  <a:schemeClr val="tx1"/>
                </a:solidFill>
                <a:latin typeface="Arial" charset="0"/>
              </a:rPr>
              <a:t>k</a:t>
            </a:r>
            <a:r>
              <a:rPr kumimoji="1" lang="en-US" altLang="zh-CN" sz="2000" baseline="-25000">
                <a:solidFill>
                  <a:schemeClr val="tx1"/>
                </a:solidFill>
                <a:latin typeface="Arial" charset="0"/>
              </a:rPr>
              <a:t>n-1</a:t>
            </a:r>
            <a:r>
              <a:rPr kumimoji="1" lang="en-US" altLang="zh-CN" sz="2000">
                <a:solidFill>
                  <a:schemeClr val="tx1"/>
                </a:solidFill>
                <a:latin typeface="Arial" charset="0"/>
              </a:rPr>
              <a:t>×2</a:t>
            </a:r>
            <a:r>
              <a:rPr kumimoji="1" lang="en-US" altLang="zh-CN" sz="2000" baseline="30000">
                <a:solidFill>
                  <a:schemeClr val="tx1"/>
                </a:solidFill>
                <a:latin typeface="Arial" charset="0"/>
              </a:rPr>
              <a:t>n-3</a:t>
            </a:r>
            <a:r>
              <a:rPr kumimoji="1" lang="en-US" altLang="zh-CN" sz="2000">
                <a:solidFill>
                  <a:schemeClr val="tx1"/>
                </a:solidFill>
                <a:latin typeface="Arial" charset="0"/>
              </a:rPr>
              <a:t>+k</a:t>
            </a:r>
            <a:r>
              <a:rPr kumimoji="1" lang="en-US" altLang="zh-CN" sz="2000" baseline="-25000">
                <a:solidFill>
                  <a:schemeClr val="tx1"/>
                </a:solidFill>
                <a:latin typeface="Arial" charset="0"/>
              </a:rPr>
              <a:t>n-2</a:t>
            </a:r>
            <a:r>
              <a:rPr kumimoji="1" lang="en-US" altLang="zh-CN" sz="2000">
                <a:solidFill>
                  <a:schemeClr val="tx1"/>
                </a:solidFill>
                <a:latin typeface="Arial" charset="0"/>
              </a:rPr>
              <a:t>×2</a:t>
            </a:r>
            <a:r>
              <a:rPr kumimoji="1" lang="en-US" altLang="zh-CN" sz="2000" baseline="30000">
                <a:solidFill>
                  <a:schemeClr val="tx1"/>
                </a:solidFill>
                <a:latin typeface="Arial" charset="0"/>
              </a:rPr>
              <a:t>n-4</a:t>
            </a:r>
            <a:r>
              <a:rPr kumimoji="1" lang="en-US" altLang="zh-CN" sz="2000">
                <a:solidFill>
                  <a:schemeClr val="tx1"/>
                </a:solidFill>
                <a:latin typeface="Arial" charset="0"/>
              </a:rPr>
              <a:t>+…+k</a:t>
            </a:r>
            <a:r>
              <a:rPr kumimoji="1" lang="en-US" altLang="zh-CN" sz="2000" baseline="-25000">
                <a:solidFill>
                  <a:schemeClr val="tx1"/>
                </a:solidFill>
                <a:latin typeface="Arial" charset="0"/>
              </a:rPr>
              <a:t>2</a:t>
            </a:r>
            <a:r>
              <a:rPr lang="en-US" altLang="zh-CN" sz="2000">
                <a:solidFill>
                  <a:schemeClr val="tx1"/>
                </a:solidFill>
                <a:latin typeface="Arial" charset="0"/>
              </a:rPr>
              <a:t> ) </a:t>
            </a:r>
            <a:r>
              <a:rPr kumimoji="1" lang="en-US" altLang="zh-CN" sz="2000">
                <a:solidFill>
                  <a:schemeClr val="tx1"/>
                </a:solidFill>
                <a:latin typeface="Arial" charset="0"/>
              </a:rPr>
              <a:t>+</a:t>
            </a:r>
            <a:r>
              <a:rPr kumimoji="1" lang="en-US" altLang="zh-CN" sz="2000">
                <a:solidFill>
                  <a:srgbClr val="CC0066"/>
                </a:solidFill>
                <a:latin typeface="Arial" charset="0"/>
              </a:rPr>
              <a:t>k</a:t>
            </a:r>
            <a:r>
              <a:rPr kumimoji="1" lang="en-US" altLang="zh-CN" sz="2000" baseline="-25000">
                <a:solidFill>
                  <a:srgbClr val="CC0066"/>
                </a:solidFill>
                <a:latin typeface="Arial" charset="0"/>
              </a:rPr>
              <a:t>1</a:t>
            </a:r>
            <a:endParaRPr kumimoji="1" lang="en-US" altLang="zh-CN" sz="2000">
              <a:solidFill>
                <a:srgbClr val="CC0066"/>
              </a:solidFill>
              <a:latin typeface="Arial" charset="0"/>
            </a:endParaRPr>
          </a:p>
          <a:p>
            <a:pPr marL="352425" indent="-352425" algn="l">
              <a:lnSpc>
                <a:spcPct val="110000"/>
              </a:lnSpc>
            </a:pPr>
            <a:r>
              <a:rPr kumimoji="1" lang="zh-CN" altLang="en-US" sz="2000" baseline="-25000">
                <a:solidFill>
                  <a:srgbClr val="CC0066"/>
                </a:solidFill>
                <a:latin typeface="Arial" charset="0"/>
              </a:rPr>
              <a:t>                 </a:t>
            </a:r>
            <a:r>
              <a:rPr kumimoji="1" lang="zh-CN" altLang="en-US" sz="2000">
                <a:solidFill>
                  <a:schemeClr val="tx1"/>
                </a:solidFill>
              </a:rPr>
              <a:t>若将（</a:t>
            </a:r>
            <a:r>
              <a:rPr kumimoji="1" lang="en-US" altLang="zh-CN" sz="2000">
                <a:solidFill>
                  <a:schemeClr val="tx1"/>
                </a:solidFill>
              </a:rPr>
              <a:t>D</a:t>
            </a:r>
            <a:r>
              <a:rPr kumimoji="1" lang="zh-CN" altLang="en-US" sz="2000">
                <a:solidFill>
                  <a:schemeClr val="tx1"/>
                </a:solidFill>
              </a:rPr>
              <a:t>）</a:t>
            </a:r>
            <a:r>
              <a:rPr lang="en-US" altLang="zh-CN" sz="2000" baseline="-25000">
                <a:solidFill>
                  <a:schemeClr val="tx1"/>
                </a:solidFill>
                <a:latin typeface="Arial" charset="0"/>
              </a:rPr>
              <a:t>10</a:t>
            </a:r>
            <a:r>
              <a:rPr kumimoji="1" lang="zh-CN" altLang="en-US" sz="2000">
                <a:solidFill>
                  <a:schemeClr val="tx1"/>
                </a:solidFill>
              </a:rPr>
              <a:t>除以</a:t>
            </a:r>
            <a:r>
              <a:rPr kumimoji="1" lang="en-US" altLang="zh-CN" sz="2000">
                <a:solidFill>
                  <a:schemeClr val="tx1"/>
                </a:solidFill>
              </a:rPr>
              <a:t>2</a:t>
            </a:r>
            <a:r>
              <a:rPr kumimoji="1" lang="zh-CN" altLang="en-US" sz="2000">
                <a:solidFill>
                  <a:schemeClr val="tx1"/>
                </a:solidFill>
              </a:rPr>
              <a:t>的商再除以</a:t>
            </a:r>
            <a:r>
              <a:rPr kumimoji="1" lang="en-US" altLang="zh-CN" sz="2000">
                <a:solidFill>
                  <a:schemeClr val="tx1"/>
                </a:solidFill>
              </a:rPr>
              <a:t>2</a:t>
            </a:r>
            <a:r>
              <a:rPr kumimoji="1" lang="zh-CN" altLang="en-US" sz="2000">
                <a:solidFill>
                  <a:schemeClr val="tx1"/>
                </a:solidFill>
              </a:rPr>
              <a:t>，则余数为</a:t>
            </a:r>
            <a:r>
              <a:rPr kumimoji="1" lang="en-US" altLang="zh-CN" sz="2000">
                <a:solidFill>
                  <a:schemeClr val="tx1"/>
                </a:solidFill>
              </a:rPr>
              <a:t>k</a:t>
            </a:r>
            <a:r>
              <a:rPr kumimoji="1" lang="en-US" altLang="zh-CN" sz="2000" baseline="-25000">
                <a:solidFill>
                  <a:schemeClr val="tx1"/>
                </a:solidFill>
                <a:latin typeface="Arial" charset="0"/>
              </a:rPr>
              <a:t>1</a:t>
            </a:r>
            <a:r>
              <a:rPr kumimoji="1" lang="en-US" altLang="zh-CN" sz="2000">
                <a:solidFill>
                  <a:schemeClr val="tx1"/>
                </a:solidFill>
              </a:rPr>
              <a:t>——</a:t>
            </a:r>
            <a:r>
              <a:rPr kumimoji="1" lang="zh-CN" altLang="en-US" sz="2000">
                <a:solidFill>
                  <a:schemeClr val="tx1"/>
                </a:solidFill>
              </a:rPr>
              <a:t>二进制数的次低位</a:t>
            </a:r>
            <a:endParaRPr kumimoji="1" lang="en-US" altLang="zh-CN" sz="2000">
              <a:solidFill>
                <a:schemeClr val="tx1"/>
              </a:solidFill>
            </a:endParaRPr>
          </a:p>
          <a:p>
            <a:pPr marL="352425" indent="-352425" algn="l">
              <a:lnSpc>
                <a:spcPct val="110000"/>
              </a:lnSpc>
            </a:pPr>
            <a:r>
              <a:rPr kumimoji="1" lang="zh-CN" altLang="en-US" sz="2000">
                <a:solidFill>
                  <a:schemeClr val="tx1"/>
                </a:solidFill>
              </a:rPr>
              <a:t>              </a:t>
            </a:r>
            <a:r>
              <a:rPr kumimoji="1" lang="en-US" altLang="zh-CN" sz="2000">
                <a:solidFill>
                  <a:schemeClr val="tx1"/>
                </a:solidFill>
              </a:rPr>
              <a:t>……</a:t>
            </a:r>
            <a:endParaRPr kumimoji="1" lang="zh-CN" altLang="en-US" sz="2000">
              <a:solidFill>
                <a:schemeClr val="tx1"/>
              </a:solidFill>
            </a:endParaRPr>
          </a:p>
        </p:txBody>
      </p:sp>
      <p:sp>
        <p:nvSpPr>
          <p:cNvPr id="16" name="Text Box 4"/>
          <p:cNvSpPr txBox="1">
            <a:spLocks noChangeArrowheads="1"/>
          </p:cNvSpPr>
          <p:nvPr/>
        </p:nvSpPr>
        <p:spPr bwMode="auto">
          <a:xfrm>
            <a:off x="153988" y="5875338"/>
            <a:ext cx="8874125" cy="904875"/>
          </a:xfrm>
          <a:prstGeom prst="rect">
            <a:avLst/>
          </a:prstGeom>
          <a:solidFill>
            <a:srgbClr val="FFFFCC"/>
          </a:solidFill>
          <a:ln w="9525">
            <a:noFill/>
            <a:miter lim="800000"/>
            <a:headEnd/>
            <a:tailEnd/>
          </a:ln>
          <a:effectLst>
            <a:prstShdw prst="shdw13" dist="53882" dir="13500000">
              <a:schemeClr val="bg2">
                <a:alpha val="50000"/>
              </a:schemeClr>
            </a:prstShdw>
          </a:effectLst>
        </p:spPr>
        <p:txBody>
          <a:bodyPr>
            <a:spAutoFit/>
          </a:bodyPr>
          <a:lstStyle/>
          <a:p>
            <a:pPr marL="352425" indent="-352425" algn="just">
              <a:lnSpc>
                <a:spcPct val="110000"/>
              </a:lnSpc>
              <a:buClr>
                <a:schemeClr val="bg2"/>
              </a:buClr>
              <a:buFont typeface="Wingdings" pitchFamily="2" charset="2"/>
              <a:buChar char="v"/>
            </a:pPr>
            <a:r>
              <a:rPr lang="zh-CN" altLang="en-US">
                <a:solidFill>
                  <a:schemeClr val="tx1"/>
                </a:solidFill>
                <a:latin typeface="Arial" charset="0"/>
                <a:ea typeface="楷体_GB2312" pitchFamily="49" charset="-122"/>
              </a:rPr>
              <a:t>以此类推，每次将得到的商除以</a:t>
            </a:r>
            <a:r>
              <a:rPr lang="en-US" altLang="zh-CN">
                <a:solidFill>
                  <a:schemeClr val="tx1"/>
                </a:solidFill>
                <a:latin typeface="Arial" charset="0"/>
                <a:ea typeface="楷体_GB2312" pitchFamily="49" charset="-122"/>
              </a:rPr>
              <a:t>2</a:t>
            </a:r>
            <a:r>
              <a:rPr lang="zh-CN" altLang="en-US">
                <a:solidFill>
                  <a:schemeClr val="tx1"/>
                </a:solidFill>
                <a:latin typeface="Arial" charset="0"/>
                <a:ea typeface="楷体_GB2312" pitchFamily="49" charset="-122"/>
              </a:rPr>
              <a:t>，得到二进制数的其余各位；当商为</a:t>
            </a:r>
            <a:r>
              <a:rPr lang="en-US" altLang="zh-CN">
                <a:solidFill>
                  <a:schemeClr val="tx1"/>
                </a:solidFill>
                <a:latin typeface="Arial" charset="0"/>
                <a:ea typeface="楷体_GB2312" pitchFamily="49" charset="-122"/>
              </a:rPr>
              <a:t>0</a:t>
            </a:r>
            <a:r>
              <a:rPr lang="zh-CN" altLang="en-US">
                <a:solidFill>
                  <a:schemeClr val="tx1"/>
                </a:solidFill>
                <a:latin typeface="Arial" charset="0"/>
                <a:ea typeface="楷体_GB2312" pitchFamily="49" charset="-122"/>
              </a:rPr>
              <a:t>时，得到余数</a:t>
            </a:r>
            <a:r>
              <a:rPr kumimoji="1" lang="en-US" altLang="zh-CN">
                <a:solidFill>
                  <a:schemeClr val="tx1"/>
                </a:solidFill>
                <a:latin typeface="Arial" charset="0"/>
                <a:ea typeface="楷体_GB2312" pitchFamily="49" charset="-122"/>
              </a:rPr>
              <a:t>k</a:t>
            </a:r>
            <a:r>
              <a:rPr kumimoji="1" lang="en-US" altLang="zh-CN" baseline="-25000">
                <a:solidFill>
                  <a:schemeClr val="tx1"/>
                </a:solidFill>
                <a:latin typeface="Arial" charset="0"/>
                <a:ea typeface="楷体_GB2312" pitchFamily="49" charset="-122"/>
              </a:rPr>
              <a:t>n-1</a:t>
            </a:r>
            <a:r>
              <a:rPr kumimoji="1" lang="en-US" altLang="zh-CN">
                <a:solidFill>
                  <a:schemeClr val="tx1"/>
                </a:solidFill>
                <a:ea typeface="楷体_GB2312" pitchFamily="49" charset="-122"/>
              </a:rPr>
              <a:t> —</a:t>
            </a:r>
            <a:r>
              <a:rPr kumimoji="1" lang="zh-CN" altLang="en-US">
                <a:solidFill>
                  <a:schemeClr val="tx1"/>
                </a:solidFill>
                <a:ea typeface="楷体_GB2312" pitchFamily="49" charset="-122"/>
              </a:rPr>
              <a:t>二进制数的最高位（</a:t>
            </a:r>
            <a:r>
              <a:rPr kumimoji="1" lang="en-US" altLang="zh-CN">
                <a:solidFill>
                  <a:schemeClr val="tx1"/>
                </a:solidFill>
                <a:ea typeface="楷体_GB2312" pitchFamily="49" charset="-122"/>
              </a:rPr>
              <a:t>MSB</a:t>
            </a:r>
            <a:r>
              <a:rPr kumimoji="1" lang="zh-CN" altLang="en-US">
                <a:solidFill>
                  <a:schemeClr val="tx1"/>
                </a:solidFill>
                <a:ea typeface="楷体_GB2312" pitchFamily="49" charset="-122"/>
              </a:rPr>
              <a:t>）</a:t>
            </a:r>
            <a:r>
              <a:rPr lang="zh-CN" altLang="en-US">
                <a:solidFill>
                  <a:schemeClr val="tx1"/>
                </a:solidFill>
                <a:latin typeface="Arial"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41676"/>
                                        </p:tgtEl>
                                        <p:attrNameLst>
                                          <p:attrName>style.visibility</p:attrName>
                                        </p:attrNameLst>
                                      </p:cBhvr>
                                      <p:to>
                                        <p:strVal val="visible"/>
                                      </p:to>
                                    </p:set>
                                    <p:anim calcmode="lin" valueType="num">
                                      <p:cBhvr>
                                        <p:cTn id="7" dur="500" fill="hold"/>
                                        <p:tgtEl>
                                          <p:spTgt spid="241676"/>
                                        </p:tgtEl>
                                        <p:attrNameLst>
                                          <p:attrName>ppt_w</p:attrName>
                                        </p:attrNameLst>
                                      </p:cBhvr>
                                      <p:tavLst>
                                        <p:tav tm="0">
                                          <p:val>
                                            <p:fltVal val="0"/>
                                          </p:val>
                                        </p:tav>
                                        <p:tav tm="100000">
                                          <p:val>
                                            <p:strVal val="#ppt_w"/>
                                          </p:val>
                                        </p:tav>
                                      </p:tavLst>
                                    </p:anim>
                                    <p:anim calcmode="lin" valueType="num">
                                      <p:cBhvr>
                                        <p:cTn id="8" dur="500" fill="hold"/>
                                        <p:tgtEl>
                                          <p:spTgt spid="241676"/>
                                        </p:tgtEl>
                                        <p:attrNameLst>
                                          <p:attrName>ppt_h</p:attrName>
                                        </p:attrNameLst>
                                      </p:cBhvr>
                                      <p:tavLst>
                                        <p:tav tm="0">
                                          <p:val>
                                            <p:fltVal val="0"/>
                                          </p:val>
                                        </p:tav>
                                        <p:tav tm="100000">
                                          <p:val>
                                            <p:strVal val="#ppt_h"/>
                                          </p:val>
                                        </p:tav>
                                      </p:tavLst>
                                    </p:anim>
                                    <p:animEffect transition="in" filter="fade">
                                      <p:cBhvr>
                                        <p:cTn id="9" dur="500"/>
                                        <p:tgtEl>
                                          <p:spTgt spid="24167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41677"/>
                                        </p:tgtEl>
                                        <p:attrNameLst>
                                          <p:attrName>style.visibility</p:attrName>
                                        </p:attrNameLst>
                                      </p:cBhvr>
                                      <p:to>
                                        <p:strVal val="visible"/>
                                      </p:to>
                                    </p:set>
                                    <p:anim calcmode="lin" valueType="num">
                                      <p:cBhvr additive="base">
                                        <p:cTn id="14" dur="500" fill="hold"/>
                                        <p:tgtEl>
                                          <p:spTgt spid="241677"/>
                                        </p:tgtEl>
                                        <p:attrNameLst>
                                          <p:attrName>ppt_x</p:attrName>
                                        </p:attrNameLst>
                                      </p:cBhvr>
                                      <p:tavLst>
                                        <p:tav tm="0">
                                          <p:val>
                                            <p:strVal val="0-#ppt_w/2"/>
                                          </p:val>
                                        </p:tav>
                                        <p:tav tm="100000">
                                          <p:val>
                                            <p:strVal val="#ppt_x"/>
                                          </p:val>
                                        </p:tav>
                                      </p:tavLst>
                                    </p:anim>
                                    <p:anim calcmode="lin" valueType="num">
                                      <p:cBhvr additive="base">
                                        <p:cTn id="15" dur="500" fill="hold"/>
                                        <p:tgtEl>
                                          <p:spTgt spid="241677"/>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 grpId="0" animBg="1"/>
      <p:bldP spid="241677" grpId="0"/>
      <p:bldP spid="1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5"/>
          <p:cNvSpPr>
            <a:spLocks noGrp="1" noChangeArrowheads="1"/>
          </p:cNvSpPr>
          <p:nvPr>
            <p:ph type="sldNum" sz="quarter" idx="10"/>
          </p:nvPr>
        </p:nvSpPr>
        <p:spPr>
          <a:noFill/>
        </p:spPr>
        <p:txBody>
          <a:bodyPr/>
          <a:lstStyle/>
          <a:p>
            <a:fld id="{F34F7AF9-D253-465F-B1F9-C518CE9DAD3E}" type="slidenum">
              <a:rPr lang="ko-KR" altLang="en-US" smtClean="0"/>
              <a:pPr/>
              <a:t>24</a:t>
            </a:fld>
            <a:endParaRPr lang="en-US" altLang="ko-KR" smtClean="0"/>
          </a:p>
        </p:txBody>
      </p:sp>
      <p:sp>
        <p:nvSpPr>
          <p:cNvPr id="30723"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25358428-71AF-422B-864A-1DEBFBCC5E07}" type="slidenum">
              <a:rPr lang="ko-KR" altLang="en-US" sz="1600">
                <a:solidFill>
                  <a:schemeClr val="accent2"/>
                </a:solidFill>
                <a:latin typeface="Verdana" pitchFamily="34" charset="0"/>
                <a:ea typeface="Gulim" pitchFamily="34" charset="-127"/>
              </a:rPr>
              <a:pPr algn="r">
                <a:lnSpc>
                  <a:spcPct val="100000"/>
                </a:lnSpc>
              </a:pPr>
              <a:t>24</a:t>
            </a:fld>
            <a:endParaRPr lang="en-US" altLang="ko-KR" sz="1600">
              <a:solidFill>
                <a:schemeClr val="accent2"/>
              </a:solidFill>
              <a:latin typeface="Verdana" pitchFamily="34" charset="0"/>
              <a:ea typeface="Gulim" pitchFamily="34" charset="-127"/>
            </a:endParaRPr>
          </a:p>
        </p:txBody>
      </p:sp>
      <p:sp>
        <p:nvSpPr>
          <p:cNvPr id="30724"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十进制转换为二进制示例</a:t>
            </a:r>
          </a:p>
        </p:txBody>
      </p:sp>
      <p:sp>
        <p:nvSpPr>
          <p:cNvPr id="241668" name="Rectangle 4"/>
          <p:cNvSpPr>
            <a:spLocks noChangeArrowheads="1"/>
          </p:cNvSpPr>
          <p:nvPr/>
        </p:nvSpPr>
        <p:spPr bwMode="auto">
          <a:xfrm>
            <a:off x="684213" y="2960688"/>
            <a:ext cx="3802062" cy="2603500"/>
          </a:xfrm>
          <a:prstGeom prst="rect">
            <a:avLst/>
          </a:prstGeom>
          <a:noFill/>
          <a:ln w="9525">
            <a:noFill/>
            <a:miter lim="800000"/>
            <a:headEnd/>
            <a:tailEnd/>
          </a:ln>
        </p:spPr>
        <p:txBody>
          <a:bodyPr/>
          <a:lstStyle/>
          <a:p>
            <a:pPr marL="365125" indent="-365125" algn="l" eaLnBrk="0" hangingPunct="0">
              <a:lnSpc>
                <a:spcPct val="100000"/>
              </a:lnSpc>
              <a:spcBef>
                <a:spcPct val="20000"/>
              </a:spcBef>
              <a:buClr>
                <a:schemeClr val="bg2"/>
              </a:buClr>
              <a:buFont typeface="Wingdings" pitchFamily="2" charset="2"/>
              <a:buNone/>
            </a:pPr>
            <a:r>
              <a:rPr kumimoji="1" lang="en-US" altLang="zh-CN" sz="2000">
                <a:solidFill>
                  <a:schemeClr val="tx1"/>
                </a:solidFill>
                <a:latin typeface="Arial" charset="0"/>
              </a:rPr>
              <a:t>2  62       </a:t>
            </a:r>
            <a:r>
              <a:rPr lang="en-US" altLang="zh-CN" sz="2000" baseline="30000">
                <a:solidFill>
                  <a:schemeClr val="tx1"/>
                </a:solidFill>
                <a:latin typeface="Arial" charset="0"/>
              </a:rPr>
              <a:t>… </a:t>
            </a:r>
            <a:r>
              <a:rPr kumimoji="1" lang="zh-CN" altLang="en-US" sz="2000">
                <a:solidFill>
                  <a:schemeClr val="tx1"/>
                </a:solidFill>
                <a:latin typeface="Arial" charset="0"/>
              </a:rPr>
              <a:t>余数  </a:t>
            </a:r>
            <a:r>
              <a:rPr kumimoji="1" lang="en-US" altLang="zh-CN" sz="2000">
                <a:solidFill>
                  <a:schemeClr val="tx1"/>
                </a:solidFill>
                <a:latin typeface="Arial" charset="0"/>
              </a:rPr>
              <a:t>=0 = k</a:t>
            </a:r>
            <a:r>
              <a:rPr kumimoji="1" lang="en-US" altLang="zh-CN" sz="2000" baseline="-25000">
                <a:solidFill>
                  <a:schemeClr val="tx1"/>
                </a:solidFill>
                <a:latin typeface="Arial" charset="0"/>
              </a:rPr>
              <a:t>0</a:t>
            </a:r>
            <a:r>
              <a:rPr kumimoji="1" lang="en-US" altLang="zh-CN" sz="2000">
                <a:solidFill>
                  <a:schemeClr val="tx1"/>
                </a:solidFill>
                <a:latin typeface="Arial" charset="0"/>
              </a:rPr>
              <a:t>(LSB)</a:t>
            </a:r>
          </a:p>
          <a:p>
            <a:pPr marL="365125" indent="-365125" algn="l" eaLnBrk="0" hangingPunct="0">
              <a:lnSpc>
                <a:spcPct val="100000"/>
              </a:lnSpc>
              <a:spcBef>
                <a:spcPct val="20000"/>
              </a:spcBef>
              <a:buClr>
                <a:schemeClr val="bg2"/>
              </a:buClr>
              <a:buFont typeface="Wingdings" pitchFamily="2" charset="2"/>
              <a:buNone/>
            </a:pPr>
            <a:r>
              <a:rPr kumimoji="1" lang="en-US" altLang="zh-CN" sz="2000">
                <a:solidFill>
                  <a:schemeClr val="tx1"/>
                </a:solidFill>
                <a:latin typeface="Arial" charset="0"/>
              </a:rPr>
              <a:t>2  31       </a:t>
            </a:r>
            <a:r>
              <a:rPr lang="en-US" altLang="zh-CN" sz="2000" baseline="30000">
                <a:solidFill>
                  <a:schemeClr val="tx1"/>
                </a:solidFill>
                <a:latin typeface="Arial" charset="0"/>
              </a:rPr>
              <a:t>… </a:t>
            </a:r>
            <a:r>
              <a:rPr kumimoji="1" lang="zh-CN" altLang="en-US" sz="2000">
                <a:solidFill>
                  <a:schemeClr val="tx1"/>
                </a:solidFill>
                <a:latin typeface="Arial" charset="0"/>
              </a:rPr>
              <a:t>余数  </a:t>
            </a:r>
            <a:r>
              <a:rPr kumimoji="1" lang="en-US" altLang="zh-CN" sz="2000">
                <a:solidFill>
                  <a:schemeClr val="tx1"/>
                </a:solidFill>
                <a:latin typeface="Arial" charset="0"/>
              </a:rPr>
              <a:t>=1 = k</a:t>
            </a:r>
            <a:r>
              <a:rPr kumimoji="1" lang="en-US" altLang="zh-CN" sz="2000" baseline="-25000">
                <a:solidFill>
                  <a:schemeClr val="tx1"/>
                </a:solidFill>
                <a:latin typeface="Arial" charset="0"/>
              </a:rPr>
              <a:t>1</a:t>
            </a:r>
          </a:p>
          <a:p>
            <a:pPr marL="365125" indent="-365125" algn="l" eaLnBrk="0" hangingPunct="0">
              <a:lnSpc>
                <a:spcPct val="100000"/>
              </a:lnSpc>
              <a:spcBef>
                <a:spcPct val="20000"/>
              </a:spcBef>
              <a:buClr>
                <a:schemeClr val="bg2"/>
              </a:buClr>
              <a:buFont typeface="Wingdings" pitchFamily="2" charset="2"/>
              <a:buNone/>
            </a:pPr>
            <a:r>
              <a:rPr kumimoji="1" lang="en-US" altLang="zh-CN" sz="2000">
                <a:solidFill>
                  <a:schemeClr val="tx1"/>
                </a:solidFill>
                <a:latin typeface="Arial" charset="0"/>
              </a:rPr>
              <a:t>2  15       </a:t>
            </a:r>
            <a:r>
              <a:rPr lang="en-US" altLang="zh-CN" sz="2000" baseline="30000">
                <a:solidFill>
                  <a:schemeClr val="tx1"/>
                </a:solidFill>
                <a:latin typeface="Arial" charset="0"/>
              </a:rPr>
              <a:t>… </a:t>
            </a:r>
            <a:r>
              <a:rPr kumimoji="1" lang="zh-CN" altLang="en-US" sz="2000">
                <a:solidFill>
                  <a:schemeClr val="tx1"/>
                </a:solidFill>
                <a:latin typeface="Arial" charset="0"/>
              </a:rPr>
              <a:t>余数  </a:t>
            </a:r>
            <a:r>
              <a:rPr kumimoji="1" lang="en-US" altLang="zh-CN" sz="2000">
                <a:solidFill>
                  <a:schemeClr val="tx1"/>
                </a:solidFill>
                <a:latin typeface="Arial" charset="0"/>
              </a:rPr>
              <a:t>=1 = k</a:t>
            </a:r>
            <a:r>
              <a:rPr kumimoji="1" lang="en-US" altLang="zh-CN" sz="2000" baseline="-25000">
                <a:solidFill>
                  <a:schemeClr val="tx1"/>
                </a:solidFill>
                <a:latin typeface="Arial" charset="0"/>
              </a:rPr>
              <a:t>2</a:t>
            </a:r>
          </a:p>
          <a:p>
            <a:pPr marL="365125" indent="-365125" algn="l" eaLnBrk="0" hangingPunct="0">
              <a:lnSpc>
                <a:spcPct val="100000"/>
              </a:lnSpc>
              <a:spcBef>
                <a:spcPct val="20000"/>
              </a:spcBef>
              <a:buClr>
                <a:schemeClr val="bg2"/>
              </a:buClr>
              <a:buFont typeface="Wingdings" pitchFamily="2" charset="2"/>
              <a:buNone/>
            </a:pPr>
            <a:r>
              <a:rPr kumimoji="1" lang="en-US" altLang="zh-CN" sz="2000">
                <a:solidFill>
                  <a:schemeClr val="tx1"/>
                </a:solidFill>
                <a:latin typeface="Arial" charset="0"/>
              </a:rPr>
              <a:t>2  7         </a:t>
            </a:r>
            <a:r>
              <a:rPr lang="en-US" altLang="zh-CN" sz="2000" baseline="30000">
                <a:solidFill>
                  <a:schemeClr val="tx1"/>
                </a:solidFill>
                <a:latin typeface="Arial" charset="0"/>
              </a:rPr>
              <a:t>… </a:t>
            </a:r>
            <a:r>
              <a:rPr kumimoji="1" lang="zh-CN" altLang="en-US" sz="2000">
                <a:solidFill>
                  <a:schemeClr val="tx1"/>
                </a:solidFill>
                <a:latin typeface="Arial" charset="0"/>
              </a:rPr>
              <a:t>余数  </a:t>
            </a:r>
            <a:r>
              <a:rPr kumimoji="1" lang="en-US" altLang="zh-CN" sz="2000">
                <a:solidFill>
                  <a:schemeClr val="tx1"/>
                </a:solidFill>
                <a:latin typeface="Arial" charset="0"/>
              </a:rPr>
              <a:t>=1 = k</a:t>
            </a:r>
            <a:r>
              <a:rPr kumimoji="1" lang="en-US" altLang="zh-CN" sz="2000" baseline="-25000">
                <a:solidFill>
                  <a:schemeClr val="tx1"/>
                </a:solidFill>
                <a:latin typeface="Arial" charset="0"/>
              </a:rPr>
              <a:t>3</a:t>
            </a:r>
          </a:p>
          <a:p>
            <a:pPr marL="365125" indent="-365125" algn="l" eaLnBrk="0" hangingPunct="0">
              <a:lnSpc>
                <a:spcPct val="100000"/>
              </a:lnSpc>
              <a:spcBef>
                <a:spcPct val="20000"/>
              </a:spcBef>
              <a:buClr>
                <a:schemeClr val="bg2"/>
              </a:buClr>
              <a:buFont typeface="Wingdings" pitchFamily="2" charset="2"/>
              <a:buNone/>
            </a:pPr>
            <a:r>
              <a:rPr kumimoji="1" lang="en-US" altLang="zh-CN" sz="2000">
                <a:solidFill>
                  <a:schemeClr val="tx1"/>
                </a:solidFill>
                <a:latin typeface="Arial" charset="0"/>
              </a:rPr>
              <a:t>2  3         </a:t>
            </a:r>
            <a:r>
              <a:rPr lang="en-US" altLang="zh-CN" sz="2000" baseline="30000">
                <a:solidFill>
                  <a:schemeClr val="tx1"/>
                </a:solidFill>
                <a:latin typeface="Arial" charset="0"/>
              </a:rPr>
              <a:t>… </a:t>
            </a:r>
            <a:r>
              <a:rPr kumimoji="1" lang="zh-CN" altLang="en-US" sz="2000">
                <a:solidFill>
                  <a:schemeClr val="tx1"/>
                </a:solidFill>
                <a:latin typeface="Arial" charset="0"/>
              </a:rPr>
              <a:t>余数  </a:t>
            </a:r>
            <a:r>
              <a:rPr kumimoji="1" lang="en-US" altLang="zh-CN" sz="2000">
                <a:solidFill>
                  <a:schemeClr val="tx1"/>
                </a:solidFill>
                <a:latin typeface="Arial" charset="0"/>
              </a:rPr>
              <a:t>=1 = k</a:t>
            </a:r>
            <a:r>
              <a:rPr kumimoji="1" lang="en-US" altLang="zh-CN" sz="2000" baseline="-25000">
                <a:solidFill>
                  <a:schemeClr val="tx1"/>
                </a:solidFill>
                <a:latin typeface="Arial" charset="0"/>
              </a:rPr>
              <a:t>4</a:t>
            </a:r>
          </a:p>
          <a:p>
            <a:pPr marL="365125" indent="-365125" algn="l" eaLnBrk="0" hangingPunct="0">
              <a:lnSpc>
                <a:spcPct val="100000"/>
              </a:lnSpc>
              <a:spcBef>
                <a:spcPct val="20000"/>
              </a:spcBef>
              <a:buClr>
                <a:schemeClr val="bg2"/>
              </a:buClr>
              <a:buFont typeface="Wingdings" pitchFamily="2" charset="2"/>
              <a:buNone/>
            </a:pPr>
            <a:r>
              <a:rPr kumimoji="1" lang="en-US" altLang="zh-CN" sz="2000">
                <a:solidFill>
                  <a:schemeClr val="tx1"/>
                </a:solidFill>
                <a:latin typeface="Arial" charset="0"/>
              </a:rPr>
              <a:t>2  1         </a:t>
            </a:r>
            <a:r>
              <a:rPr lang="en-US" altLang="zh-CN" sz="2000" baseline="30000">
                <a:solidFill>
                  <a:schemeClr val="tx1"/>
                </a:solidFill>
                <a:latin typeface="Arial" charset="0"/>
              </a:rPr>
              <a:t>… </a:t>
            </a:r>
            <a:r>
              <a:rPr kumimoji="1" lang="zh-CN" altLang="en-US" sz="2000">
                <a:solidFill>
                  <a:schemeClr val="tx1"/>
                </a:solidFill>
                <a:latin typeface="Arial" charset="0"/>
              </a:rPr>
              <a:t>余数  </a:t>
            </a:r>
            <a:r>
              <a:rPr kumimoji="1" lang="en-US" altLang="zh-CN" sz="2000">
                <a:solidFill>
                  <a:schemeClr val="tx1"/>
                </a:solidFill>
                <a:latin typeface="Arial" charset="0"/>
              </a:rPr>
              <a:t>=1 = k</a:t>
            </a:r>
            <a:r>
              <a:rPr kumimoji="1" lang="en-US" altLang="zh-CN" sz="2000" baseline="-25000">
                <a:solidFill>
                  <a:schemeClr val="tx1"/>
                </a:solidFill>
                <a:latin typeface="Arial" charset="0"/>
              </a:rPr>
              <a:t>5</a:t>
            </a:r>
            <a:r>
              <a:rPr kumimoji="1" lang="en-US" altLang="zh-CN" sz="2000">
                <a:solidFill>
                  <a:schemeClr val="tx1"/>
                </a:solidFill>
                <a:latin typeface="Arial" charset="0"/>
              </a:rPr>
              <a:t>(MSB)</a:t>
            </a:r>
          </a:p>
          <a:p>
            <a:pPr marL="365125" indent="-365125" algn="l" eaLnBrk="0" hangingPunct="0">
              <a:lnSpc>
                <a:spcPct val="100000"/>
              </a:lnSpc>
              <a:spcBef>
                <a:spcPct val="20000"/>
              </a:spcBef>
              <a:buClr>
                <a:schemeClr val="bg2"/>
              </a:buClr>
              <a:buFont typeface="Wingdings" pitchFamily="2" charset="2"/>
              <a:buNone/>
            </a:pPr>
            <a:r>
              <a:rPr kumimoji="1" lang="en-US" altLang="zh-CN" sz="2000">
                <a:solidFill>
                  <a:schemeClr val="tx1"/>
                </a:solidFill>
                <a:latin typeface="Arial" charset="0"/>
              </a:rPr>
              <a:t>    </a:t>
            </a:r>
            <a:r>
              <a:rPr kumimoji="1" lang="en-US" altLang="zh-CN" sz="2000">
                <a:solidFill>
                  <a:srgbClr val="FF0000"/>
                </a:solidFill>
                <a:latin typeface="Arial" charset="0"/>
              </a:rPr>
              <a:t>0</a:t>
            </a:r>
          </a:p>
        </p:txBody>
      </p:sp>
      <p:sp>
        <p:nvSpPr>
          <p:cNvPr id="241669" name="Line 5"/>
          <p:cNvSpPr>
            <a:spLocks noChangeShapeType="1"/>
          </p:cNvSpPr>
          <p:nvPr/>
        </p:nvSpPr>
        <p:spPr bwMode="black">
          <a:xfrm>
            <a:off x="920750" y="3116263"/>
            <a:ext cx="0" cy="2016125"/>
          </a:xfrm>
          <a:prstGeom prst="line">
            <a:avLst/>
          </a:prstGeom>
          <a:noFill/>
          <a:ln w="9525">
            <a:solidFill>
              <a:schemeClr val="tx1"/>
            </a:solidFill>
            <a:round/>
            <a:headEnd/>
            <a:tailEnd/>
          </a:ln>
        </p:spPr>
        <p:txBody>
          <a:bodyPr/>
          <a:lstStyle/>
          <a:p>
            <a:endParaRPr lang="zh-CN" altLang="en-US"/>
          </a:p>
        </p:txBody>
      </p:sp>
      <p:sp>
        <p:nvSpPr>
          <p:cNvPr id="241670" name="Line 6"/>
          <p:cNvSpPr>
            <a:spLocks noChangeShapeType="1"/>
          </p:cNvSpPr>
          <p:nvPr/>
        </p:nvSpPr>
        <p:spPr bwMode="black">
          <a:xfrm>
            <a:off x="920750" y="5132388"/>
            <a:ext cx="601663" cy="0"/>
          </a:xfrm>
          <a:prstGeom prst="line">
            <a:avLst/>
          </a:prstGeom>
          <a:noFill/>
          <a:ln w="9525">
            <a:solidFill>
              <a:schemeClr val="tx1"/>
            </a:solidFill>
            <a:round/>
            <a:headEnd/>
            <a:tailEnd/>
          </a:ln>
        </p:spPr>
        <p:txBody>
          <a:bodyPr/>
          <a:lstStyle/>
          <a:p>
            <a:endParaRPr lang="zh-CN" altLang="en-US"/>
          </a:p>
        </p:txBody>
      </p:sp>
      <p:sp>
        <p:nvSpPr>
          <p:cNvPr id="241671" name="Line 7"/>
          <p:cNvSpPr>
            <a:spLocks noChangeShapeType="1"/>
          </p:cNvSpPr>
          <p:nvPr/>
        </p:nvSpPr>
        <p:spPr bwMode="black">
          <a:xfrm>
            <a:off x="919163" y="4772025"/>
            <a:ext cx="603250" cy="0"/>
          </a:xfrm>
          <a:prstGeom prst="line">
            <a:avLst/>
          </a:prstGeom>
          <a:noFill/>
          <a:ln w="9525">
            <a:solidFill>
              <a:schemeClr val="tx1"/>
            </a:solidFill>
            <a:round/>
            <a:headEnd/>
            <a:tailEnd/>
          </a:ln>
        </p:spPr>
        <p:txBody>
          <a:bodyPr/>
          <a:lstStyle/>
          <a:p>
            <a:endParaRPr lang="zh-CN" altLang="en-US"/>
          </a:p>
        </p:txBody>
      </p:sp>
      <p:sp>
        <p:nvSpPr>
          <p:cNvPr id="241672" name="Line 8"/>
          <p:cNvSpPr>
            <a:spLocks noChangeShapeType="1"/>
          </p:cNvSpPr>
          <p:nvPr/>
        </p:nvSpPr>
        <p:spPr bwMode="black">
          <a:xfrm>
            <a:off x="919163" y="4413250"/>
            <a:ext cx="603250" cy="0"/>
          </a:xfrm>
          <a:prstGeom prst="line">
            <a:avLst/>
          </a:prstGeom>
          <a:noFill/>
          <a:ln w="9525">
            <a:solidFill>
              <a:schemeClr val="tx1"/>
            </a:solidFill>
            <a:round/>
            <a:headEnd/>
            <a:tailEnd/>
          </a:ln>
        </p:spPr>
        <p:txBody>
          <a:bodyPr/>
          <a:lstStyle/>
          <a:p>
            <a:endParaRPr lang="zh-CN" altLang="en-US"/>
          </a:p>
        </p:txBody>
      </p:sp>
      <p:sp>
        <p:nvSpPr>
          <p:cNvPr id="241673" name="Line 9"/>
          <p:cNvSpPr>
            <a:spLocks noChangeShapeType="1"/>
          </p:cNvSpPr>
          <p:nvPr/>
        </p:nvSpPr>
        <p:spPr bwMode="black">
          <a:xfrm>
            <a:off x="919163" y="3692525"/>
            <a:ext cx="603250" cy="0"/>
          </a:xfrm>
          <a:prstGeom prst="line">
            <a:avLst/>
          </a:prstGeom>
          <a:noFill/>
          <a:ln w="9525">
            <a:solidFill>
              <a:schemeClr val="tx1"/>
            </a:solidFill>
            <a:round/>
            <a:headEnd/>
            <a:tailEnd/>
          </a:ln>
        </p:spPr>
        <p:txBody>
          <a:bodyPr/>
          <a:lstStyle/>
          <a:p>
            <a:endParaRPr lang="zh-CN" altLang="en-US"/>
          </a:p>
        </p:txBody>
      </p:sp>
      <p:sp>
        <p:nvSpPr>
          <p:cNvPr id="241674" name="Line 10"/>
          <p:cNvSpPr>
            <a:spLocks noChangeShapeType="1"/>
          </p:cNvSpPr>
          <p:nvPr/>
        </p:nvSpPr>
        <p:spPr bwMode="black">
          <a:xfrm>
            <a:off x="920750" y="3332163"/>
            <a:ext cx="601663" cy="0"/>
          </a:xfrm>
          <a:prstGeom prst="line">
            <a:avLst/>
          </a:prstGeom>
          <a:noFill/>
          <a:ln w="9525">
            <a:solidFill>
              <a:schemeClr val="tx1"/>
            </a:solidFill>
            <a:round/>
            <a:headEnd/>
            <a:tailEnd/>
          </a:ln>
        </p:spPr>
        <p:txBody>
          <a:bodyPr/>
          <a:lstStyle/>
          <a:p>
            <a:endParaRPr lang="zh-CN" altLang="en-US"/>
          </a:p>
        </p:txBody>
      </p:sp>
      <p:sp>
        <p:nvSpPr>
          <p:cNvPr id="241675" name="Line 11"/>
          <p:cNvSpPr>
            <a:spLocks noChangeShapeType="1"/>
          </p:cNvSpPr>
          <p:nvPr/>
        </p:nvSpPr>
        <p:spPr bwMode="black">
          <a:xfrm>
            <a:off x="920750" y="4052888"/>
            <a:ext cx="601663" cy="0"/>
          </a:xfrm>
          <a:prstGeom prst="line">
            <a:avLst/>
          </a:prstGeom>
          <a:noFill/>
          <a:ln w="9525">
            <a:solidFill>
              <a:schemeClr val="tx1"/>
            </a:solidFill>
            <a:round/>
            <a:headEnd/>
            <a:tailEnd/>
          </a:ln>
        </p:spPr>
        <p:txBody>
          <a:bodyPr/>
          <a:lstStyle/>
          <a:p>
            <a:endParaRPr lang="zh-CN" altLang="en-US"/>
          </a:p>
        </p:txBody>
      </p:sp>
      <p:sp>
        <p:nvSpPr>
          <p:cNvPr id="30733" name="Rectangle 13"/>
          <p:cNvSpPr>
            <a:spLocks noChangeArrowheads="1"/>
          </p:cNvSpPr>
          <p:nvPr/>
        </p:nvSpPr>
        <p:spPr bwMode="black">
          <a:xfrm>
            <a:off x="358775" y="2055813"/>
            <a:ext cx="5484813" cy="904875"/>
          </a:xfrm>
          <a:prstGeom prst="rect">
            <a:avLst/>
          </a:prstGeom>
          <a:noFill/>
          <a:ln w="9525" algn="ctr">
            <a:noFill/>
            <a:miter lim="800000"/>
            <a:headEnd/>
            <a:tailEnd/>
          </a:ln>
        </p:spPr>
        <p:txBody>
          <a:bodyPr>
            <a:spAutoFit/>
          </a:bodyPr>
          <a:lstStyle/>
          <a:p>
            <a:pPr marL="352425" indent="-352425" algn="l">
              <a:lnSpc>
                <a:spcPct val="110000"/>
              </a:lnSpc>
            </a:pPr>
            <a:r>
              <a:rPr kumimoji="1" lang="en-US" altLang="zh-CN">
                <a:solidFill>
                  <a:srgbClr val="FF0066"/>
                </a:solidFill>
              </a:rPr>
              <a:t>【</a:t>
            </a:r>
            <a:r>
              <a:rPr kumimoji="1" lang="zh-CN" altLang="en-US">
                <a:solidFill>
                  <a:srgbClr val="FF0066"/>
                </a:solidFill>
              </a:rPr>
              <a:t>例</a:t>
            </a:r>
            <a:r>
              <a:rPr kumimoji="1" lang="en-US" altLang="zh-CN">
                <a:solidFill>
                  <a:srgbClr val="FF0066"/>
                </a:solidFill>
                <a:latin typeface="Arial" charset="0"/>
                <a:cs typeface="Arial" charset="0"/>
              </a:rPr>
              <a:t>1.1</a:t>
            </a:r>
            <a:r>
              <a:rPr kumimoji="1" lang="en-US" altLang="zh-CN">
                <a:solidFill>
                  <a:srgbClr val="FF0066"/>
                </a:solidFill>
              </a:rPr>
              <a:t>】</a:t>
            </a:r>
            <a:r>
              <a:rPr lang="zh-CN" altLang="en-US">
                <a:solidFill>
                  <a:schemeClr val="tx1"/>
                </a:solidFill>
              </a:rPr>
              <a:t>求</a:t>
            </a:r>
            <a:r>
              <a:rPr lang="en-US" altLang="zh-CN">
                <a:solidFill>
                  <a:schemeClr val="tx1"/>
                </a:solidFill>
                <a:latin typeface="Arial" charset="0"/>
              </a:rPr>
              <a:t>(62.625)</a:t>
            </a:r>
            <a:r>
              <a:rPr lang="en-US" altLang="zh-CN" baseline="-25000">
                <a:solidFill>
                  <a:schemeClr val="tx1"/>
                </a:solidFill>
                <a:latin typeface="Arial" charset="0"/>
              </a:rPr>
              <a:t>10</a:t>
            </a:r>
            <a:r>
              <a:rPr lang="en-US" altLang="zh-CN">
                <a:solidFill>
                  <a:schemeClr val="tx1"/>
                </a:solidFill>
                <a:latin typeface="Arial" charset="0"/>
              </a:rPr>
              <a:t>=( </a:t>
            </a:r>
            <a:r>
              <a:rPr lang="zh-CN" altLang="en-US">
                <a:solidFill>
                  <a:schemeClr val="tx1"/>
                </a:solidFill>
                <a:latin typeface="Arial" charset="0"/>
              </a:rPr>
              <a:t>？</a:t>
            </a:r>
            <a:r>
              <a:rPr lang="en-US" altLang="zh-CN">
                <a:solidFill>
                  <a:schemeClr val="tx1"/>
                </a:solidFill>
                <a:latin typeface="Arial" charset="0"/>
              </a:rPr>
              <a:t>)</a:t>
            </a:r>
            <a:r>
              <a:rPr lang="en-US" altLang="zh-CN" baseline="-25000">
                <a:solidFill>
                  <a:schemeClr val="tx1"/>
                </a:solidFill>
                <a:latin typeface="Arial" charset="0"/>
              </a:rPr>
              <a:t>2</a:t>
            </a:r>
            <a:r>
              <a:rPr kumimoji="1" lang="zh-CN" altLang="en-US"/>
              <a:t> </a:t>
            </a:r>
            <a:endParaRPr kumimoji="1" lang="en-US" altLang="zh-CN"/>
          </a:p>
          <a:p>
            <a:pPr marL="352425" indent="-352425" algn="l">
              <a:lnSpc>
                <a:spcPct val="110000"/>
              </a:lnSpc>
            </a:pPr>
            <a:r>
              <a:rPr kumimoji="1" lang="zh-CN" altLang="en-US">
                <a:solidFill>
                  <a:schemeClr val="tx1"/>
                </a:solidFill>
              </a:rPr>
              <a:t>               先转换整数部分</a:t>
            </a:r>
            <a:endParaRPr kumimoji="1" lang="zh-CN" altLang="en-US"/>
          </a:p>
        </p:txBody>
      </p:sp>
      <p:sp>
        <p:nvSpPr>
          <p:cNvPr id="30734" name="Rectangle 34"/>
          <p:cNvSpPr>
            <a:spLocks noChangeArrowheads="1"/>
          </p:cNvSpPr>
          <p:nvPr/>
        </p:nvSpPr>
        <p:spPr bwMode="black">
          <a:xfrm>
            <a:off x="684213" y="1196975"/>
            <a:ext cx="6623050" cy="828675"/>
          </a:xfrm>
          <a:prstGeom prst="rect">
            <a:avLst/>
          </a:prstGeom>
          <a:noFill/>
          <a:ln w="9525" algn="ctr">
            <a:noFill/>
            <a:miter lim="800000"/>
            <a:headEnd/>
            <a:tailEnd/>
          </a:ln>
        </p:spPr>
        <p:txBody>
          <a:bodyPr>
            <a:spAutoFit/>
          </a:bodyPr>
          <a:lstStyle/>
          <a:p>
            <a:pPr algn="l">
              <a:lnSpc>
                <a:spcPct val="110000"/>
              </a:lnSpc>
            </a:pPr>
            <a:r>
              <a:rPr kumimoji="1" lang="zh-CN" altLang="en-US" sz="2200">
                <a:solidFill>
                  <a:schemeClr val="tx1"/>
                </a:solidFill>
              </a:rPr>
              <a:t>（</a:t>
            </a:r>
            <a:r>
              <a:rPr kumimoji="1" lang="en-US" altLang="zh-CN" sz="2200">
                <a:solidFill>
                  <a:schemeClr val="tx1"/>
                </a:solidFill>
              </a:rPr>
              <a:t>2</a:t>
            </a:r>
            <a:r>
              <a:rPr kumimoji="1" lang="zh-CN" altLang="en-US" sz="2200">
                <a:solidFill>
                  <a:schemeClr val="tx1"/>
                </a:solidFill>
              </a:rPr>
              <a:t>）小数部分：</a:t>
            </a:r>
            <a:r>
              <a:rPr kumimoji="1" lang="zh-CN" altLang="en-US" sz="2200"/>
              <a:t>乘以</a:t>
            </a:r>
            <a:r>
              <a:rPr kumimoji="1" lang="en-US" altLang="zh-CN" sz="2200"/>
              <a:t>N</a:t>
            </a:r>
            <a:r>
              <a:rPr kumimoji="1" lang="zh-CN" altLang="en-US" sz="2200"/>
              <a:t>看向整数的进位，直到乘积的小数部分为</a:t>
            </a:r>
            <a:r>
              <a:rPr kumimoji="1" lang="en-US" altLang="zh-CN" sz="2200"/>
              <a:t>0</a:t>
            </a:r>
            <a:r>
              <a:rPr kumimoji="1" lang="zh-CN" altLang="en-US" sz="2200"/>
              <a:t>或者达到转换精度要求则结束转换</a:t>
            </a:r>
          </a:p>
        </p:txBody>
      </p:sp>
      <p:sp>
        <p:nvSpPr>
          <p:cNvPr id="17" name="Text Box 23"/>
          <p:cNvSpPr txBox="1">
            <a:spLocks noChangeArrowheads="1"/>
          </p:cNvSpPr>
          <p:nvPr/>
        </p:nvSpPr>
        <p:spPr bwMode="auto">
          <a:xfrm>
            <a:off x="4608513" y="2408238"/>
            <a:ext cx="4427537" cy="2605087"/>
          </a:xfrm>
          <a:prstGeom prst="rect">
            <a:avLst/>
          </a:prstGeom>
          <a:noFill/>
          <a:ln w="9525">
            <a:noFill/>
            <a:miter lim="800000"/>
            <a:headEnd/>
            <a:tailEnd/>
          </a:ln>
        </p:spPr>
        <p:txBody>
          <a:bodyPr>
            <a:spAutoFit/>
          </a:bodyPr>
          <a:lstStyle/>
          <a:p>
            <a:pPr algn="l">
              <a:lnSpc>
                <a:spcPct val="65000"/>
              </a:lnSpc>
              <a:spcBef>
                <a:spcPct val="80000"/>
              </a:spcBef>
            </a:pPr>
            <a:r>
              <a:rPr kumimoji="1" lang="zh-CN" altLang="en-US" sz="2000">
                <a:solidFill>
                  <a:schemeClr val="tx1"/>
                </a:solidFill>
                <a:latin typeface="Arial" charset="0"/>
              </a:rPr>
              <a:t>      </a:t>
            </a:r>
            <a:r>
              <a:rPr kumimoji="1" lang="en-US" altLang="zh-CN" sz="2000">
                <a:solidFill>
                  <a:schemeClr val="tx1"/>
                </a:solidFill>
                <a:latin typeface="Arial" charset="0"/>
              </a:rPr>
              <a:t>.625</a:t>
            </a:r>
          </a:p>
          <a:p>
            <a:pPr algn="l">
              <a:lnSpc>
                <a:spcPct val="65000"/>
              </a:lnSpc>
              <a:spcBef>
                <a:spcPct val="50000"/>
              </a:spcBef>
            </a:pPr>
            <a:r>
              <a:rPr kumimoji="1" lang="en-US" altLang="zh-CN" sz="2000">
                <a:solidFill>
                  <a:schemeClr val="tx1"/>
                </a:solidFill>
                <a:latin typeface="Arial" charset="0"/>
              </a:rPr>
              <a:t>   ×  2</a:t>
            </a:r>
          </a:p>
          <a:p>
            <a:pPr algn="l">
              <a:lnSpc>
                <a:spcPct val="65000"/>
              </a:lnSpc>
              <a:spcBef>
                <a:spcPct val="50000"/>
              </a:spcBef>
            </a:pPr>
            <a:r>
              <a:rPr kumimoji="1" lang="en-US" altLang="zh-CN" sz="2000">
                <a:solidFill>
                  <a:schemeClr val="tx1"/>
                </a:solidFill>
                <a:latin typeface="Arial" charset="0"/>
              </a:rPr>
              <a:t>   </a:t>
            </a:r>
            <a:r>
              <a:rPr kumimoji="1" lang="en-US" altLang="zh-CN" sz="2000">
                <a:solidFill>
                  <a:srgbClr val="CC0066"/>
                </a:solidFill>
                <a:latin typeface="Arial" charset="0"/>
              </a:rPr>
              <a:t>1</a:t>
            </a:r>
            <a:r>
              <a:rPr kumimoji="1" lang="en-US" altLang="zh-CN" sz="2000">
                <a:solidFill>
                  <a:schemeClr val="tx1"/>
                </a:solidFill>
                <a:latin typeface="Arial" charset="0"/>
              </a:rPr>
              <a:t> .250       </a:t>
            </a:r>
            <a:r>
              <a:rPr kumimoji="1" lang="zh-CN" altLang="en-US" sz="2000">
                <a:solidFill>
                  <a:schemeClr val="tx1"/>
                </a:solidFill>
                <a:latin typeface="Arial" charset="0"/>
              </a:rPr>
              <a:t>进位“</a:t>
            </a:r>
            <a:r>
              <a:rPr kumimoji="1" lang="en-US" altLang="zh-CN" sz="2000">
                <a:solidFill>
                  <a:schemeClr val="tx1"/>
                </a:solidFill>
                <a:latin typeface="Arial" charset="0"/>
              </a:rPr>
              <a:t>1 ” </a:t>
            </a:r>
            <a:r>
              <a:rPr kumimoji="1" lang="en-US" altLang="zh-CN">
                <a:solidFill>
                  <a:schemeClr val="tx1"/>
                </a:solidFill>
              </a:rPr>
              <a:t>= </a:t>
            </a:r>
            <a:r>
              <a:rPr kumimoji="1" lang="en-US" altLang="zh-CN">
                <a:solidFill>
                  <a:schemeClr val="tx1"/>
                </a:solidFill>
                <a:latin typeface="Arial" charset="0"/>
              </a:rPr>
              <a:t>k</a:t>
            </a:r>
            <a:r>
              <a:rPr kumimoji="1" lang="en-US" altLang="zh-CN" baseline="-25000">
                <a:solidFill>
                  <a:schemeClr val="tx1"/>
                </a:solidFill>
                <a:latin typeface="Arial" charset="0"/>
              </a:rPr>
              <a:t>-1</a:t>
            </a:r>
            <a:r>
              <a:rPr kumimoji="1" lang="en-US" altLang="zh-CN"/>
              <a:t> </a:t>
            </a:r>
            <a:r>
              <a:rPr kumimoji="1" lang="zh-CN" altLang="en-US" sz="2000">
                <a:solidFill>
                  <a:schemeClr val="tx1"/>
                </a:solidFill>
                <a:latin typeface="Arial" charset="0"/>
              </a:rPr>
              <a:t>（</a:t>
            </a:r>
            <a:r>
              <a:rPr kumimoji="1" lang="en-US" altLang="zh-CN" sz="2000">
                <a:solidFill>
                  <a:schemeClr val="tx1"/>
                </a:solidFill>
                <a:latin typeface="Arial" charset="0"/>
              </a:rPr>
              <a:t>MSB</a:t>
            </a:r>
            <a:r>
              <a:rPr kumimoji="1" lang="zh-CN" altLang="en-US" sz="2000">
                <a:solidFill>
                  <a:schemeClr val="tx1"/>
                </a:solidFill>
                <a:latin typeface="Arial" charset="0"/>
              </a:rPr>
              <a:t>）</a:t>
            </a:r>
          </a:p>
          <a:p>
            <a:pPr algn="l">
              <a:lnSpc>
                <a:spcPct val="65000"/>
              </a:lnSpc>
              <a:spcBef>
                <a:spcPct val="50000"/>
              </a:spcBef>
            </a:pPr>
            <a:r>
              <a:rPr kumimoji="1" lang="zh-CN" altLang="en-US" sz="2000">
                <a:solidFill>
                  <a:schemeClr val="tx1"/>
                </a:solidFill>
                <a:latin typeface="Arial" charset="0"/>
              </a:rPr>
              <a:t>   </a:t>
            </a:r>
            <a:r>
              <a:rPr kumimoji="1" lang="en-US" altLang="zh-CN" sz="2000">
                <a:solidFill>
                  <a:schemeClr val="tx1"/>
                </a:solidFill>
                <a:latin typeface="Arial" charset="0"/>
              </a:rPr>
              <a:t>×  2</a:t>
            </a:r>
          </a:p>
          <a:p>
            <a:pPr algn="l">
              <a:lnSpc>
                <a:spcPct val="65000"/>
              </a:lnSpc>
              <a:spcBef>
                <a:spcPct val="50000"/>
              </a:spcBef>
            </a:pPr>
            <a:r>
              <a:rPr kumimoji="1" lang="en-US" altLang="zh-CN" sz="2000">
                <a:solidFill>
                  <a:schemeClr val="tx1"/>
                </a:solidFill>
                <a:latin typeface="Arial" charset="0"/>
              </a:rPr>
              <a:t>   </a:t>
            </a:r>
            <a:r>
              <a:rPr kumimoji="1" lang="en-US" altLang="zh-CN" sz="2000">
                <a:solidFill>
                  <a:srgbClr val="CC0066"/>
                </a:solidFill>
                <a:latin typeface="Arial" charset="0"/>
              </a:rPr>
              <a:t>0</a:t>
            </a:r>
            <a:r>
              <a:rPr kumimoji="1" lang="en-US" altLang="zh-CN" sz="2000">
                <a:solidFill>
                  <a:schemeClr val="tx1"/>
                </a:solidFill>
                <a:latin typeface="Arial" charset="0"/>
              </a:rPr>
              <a:t> .50         </a:t>
            </a:r>
            <a:r>
              <a:rPr kumimoji="1" lang="zh-CN" altLang="en-US" sz="2000">
                <a:solidFill>
                  <a:schemeClr val="tx1"/>
                </a:solidFill>
                <a:latin typeface="Arial" charset="0"/>
              </a:rPr>
              <a:t>进位“</a:t>
            </a:r>
            <a:r>
              <a:rPr kumimoji="1" lang="en-US" altLang="zh-CN" sz="2000">
                <a:solidFill>
                  <a:schemeClr val="tx1"/>
                </a:solidFill>
                <a:latin typeface="Arial" charset="0"/>
              </a:rPr>
              <a:t>0” </a:t>
            </a:r>
            <a:r>
              <a:rPr kumimoji="1" lang="en-US" altLang="zh-CN">
                <a:solidFill>
                  <a:schemeClr val="tx1"/>
                </a:solidFill>
              </a:rPr>
              <a:t>= </a:t>
            </a:r>
            <a:r>
              <a:rPr kumimoji="1" lang="en-US" altLang="zh-CN">
                <a:solidFill>
                  <a:schemeClr val="tx1"/>
                </a:solidFill>
                <a:latin typeface="Arial" charset="0"/>
              </a:rPr>
              <a:t>k</a:t>
            </a:r>
            <a:r>
              <a:rPr kumimoji="1" lang="en-US" altLang="zh-CN" baseline="-25000">
                <a:solidFill>
                  <a:schemeClr val="tx1"/>
                </a:solidFill>
                <a:latin typeface="Arial" charset="0"/>
              </a:rPr>
              <a:t>-2</a:t>
            </a:r>
            <a:r>
              <a:rPr kumimoji="1" lang="en-US" altLang="zh-CN">
                <a:latin typeface="Arial" charset="0"/>
              </a:rPr>
              <a:t> </a:t>
            </a:r>
            <a:endParaRPr kumimoji="1" lang="en-US" altLang="zh-CN" sz="2000">
              <a:solidFill>
                <a:schemeClr val="tx1"/>
              </a:solidFill>
              <a:latin typeface="Arial" charset="0"/>
            </a:endParaRPr>
          </a:p>
          <a:p>
            <a:pPr algn="l">
              <a:lnSpc>
                <a:spcPct val="65000"/>
              </a:lnSpc>
              <a:spcBef>
                <a:spcPct val="50000"/>
              </a:spcBef>
            </a:pPr>
            <a:r>
              <a:rPr kumimoji="1" lang="en-US" altLang="zh-CN" sz="2000">
                <a:solidFill>
                  <a:schemeClr val="tx1"/>
                </a:solidFill>
                <a:latin typeface="Arial" charset="0"/>
              </a:rPr>
              <a:t>   ×  2</a:t>
            </a:r>
          </a:p>
          <a:p>
            <a:pPr algn="l">
              <a:lnSpc>
                <a:spcPct val="65000"/>
              </a:lnSpc>
              <a:spcBef>
                <a:spcPct val="50000"/>
              </a:spcBef>
            </a:pPr>
            <a:r>
              <a:rPr kumimoji="1" lang="en-US" altLang="zh-CN" sz="2000">
                <a:solidFill>
                  <a:schemeClr val="tx1"/>
                </a:solidFill>
                <a:latin typeface="Arial" charset="0"/>
              </a:rPr>
              <a:t>   </a:t>
            </a:r>
            <a:r>
              <a:rPr kumimoji="1" lang="en-US" altLang="zh-CN" sz="2000">
                <a:solidFill>
                  <a:srgbClr val="CC0066"/>
                </a:solidFill>
                <a:latin typeface="Arial" charset="0"/>
              </a:rPr>
              <a:t>1</a:t>
            </a:r>
            <a:r>
              <a:rPr kumimoji="1" lang="en-US" altLang="zh-CN" sz="2000">
                <a:solidFill>
                  <a:schemeClr val="tx1"/>
                </a:solidFill>
                <a:latin typeface="Arial" charset="0"/>
              </a:rPr>
              <a:t> .</a:t>
            </a:r>
            <a:r>
              <a:rPr kumimoji="1" lang="en-US" altLang="zh-CN" sz="2000">
                <a:solidFill>
                  <a:srgbClr val="FF0000"/>
                </a:solidFill>
                <a:latin typeface="Arial" charset="0"/>
              </a:rPr>
              <a:t>0</a:t>
            </a:r>
            <a:r>
              <a:rPr kumimoji="1" lang="en-US" altLang="zh-CN" sz="2000">
                <a:solidFill>
                  <a:schemeClr val="tx1"/>
                </a:solidFill>
                <a:latin typeface="Arial" charset="0"/>
              </a:rPr>
              <a:t>           </a:t>
            </a:r>
            <a:r>
              <a:rPr kumimoji="1" lang="zh-CN" altLang="en-US" sz="2000">
                <a:solidFill>
                  <a:schemeClr val="tx1"/>
                </a:solidFill>
                <a:latin typeface="Arial" charset="0"/>
              </a:rPr>
              <a:t>进位“</a:t>
            </a:r>
            <a:r>
              <a:rPr kumimoji="1" lang="en-US" altLang="zh-CN" sz="2000">
                <a:solidFill>
                  <a:schemeClr val="tx1"/>
                </a:solidFill>
                <a:latin typeface="Arial" charset="0"/>
              </a:rPr>
              <a:t>1” </a:t>
            </a:r>
            <a:r>
              <a:rPr kumimoji="1" lang="en-US" altLang="zh-CN">
                <a:solidFill>
                  <a:schemeClr val="tx1"/>
                </a:solidFill>
              </a:rPr>
              <a:t>= </a:t>
            </a:r>
            <a:r>
              <a:rPr kumimoji="1" lang="en-US" altLang="zh-CN">
                <a:solidFill>
                  <a:schemeClr val="tx1"/>
                </a:solidFill>
                <a:latin typeface="Arial" charset="0"/>
              </a:rPr>
              <a:t>k</a:t>
            </a:r>
            <a:r>
              <a:rPr kumimoji="1" lang="en-US" altLang="zh-CN" baseline="-25000">
                <a:solidFill>
                  <a:schemeClr val="tx1"/>
                </a:solidFill>
                <a:latin typeface="Arial" charset="0"/>
              </a:rPr>
              <a:t>-3</a:t>
            </a:r>
            <a:r>
              <a:rPr kumimoji="1" lang="en-US" altLang="zh-CN"/>
              <a:t> </a:t>
            </a:r>
            <a:r>
              <a:rPr kumimoji="1" lang="zh-CN" altLang="en-US" sz="2000">
                <a:solidFill>
                  <a:schemeClr val="tx1"/>
                </a:solidFill>
                <a:latin typeface="Arial" charset="0"/>
              </a:rPr>
              <a:t>（</a:t>
            </a:r>
            <a:r>
              <a:rPr kumimoji="1" lang="en-US" altLang="zh-CN" sz="2000">
                <a:solidFill>
                  <a:schemeClr val="tx1"/>
                </a:solidFill>
                <a:latin typeface="Arial" charset="0"/>
              </a:rPr>
              <a:t>LSB</a:t>
            </a:r>
            <a:r>
              <a:rPr kumimoji="1" lang="zh-CN" altLang="en-US" sz="2000">
                <a:solidFill>
                  <a:schemeClr val="tx1"/>
                </a:solidFill>
                <a:latin typeface="Arial" charset="0"/>
              </a:rPr>
              <a:t>）</a:t>
            </a:r>
          </a:p>
        </p:txBody>
      </p:sp>
      <p:sp>
        <p:nvSpPr>
          <p:cNvPr id="18" name="Line 24"/>
          <p:cNvSpPr>
            <a:spLocks noChangeShapeType="1"/>
          </p:cNvSpPr>
          <p:nvPr/>
        </p:nvSpPr>
        <p:spPr bwMode="auto">
          <a:xfrm>
            <a:off x="4859338" y="3040063"/>
            <a:ext cx="1143000" cy="0"/>
          </a:xfrm>
          <a:prstGeom prst="line">
            <a:avLst/>
          </a:prstGeom>
          <a:noFill/>
          <a:ln w="9525">
            <a:solidFill>
              <a:schemeClr val="tx2"/>
            </a:solidFill>
            <a:round/>
            <a:headEnd/>
            <a:tailEnd/>
          </a:ln>
        </p:spPr>
        <p:txBody>
          <a:bodyPr/>
          <a:lstStyle/>
          <a:p>
            <a:endParaRPr lang="zh-CN" altLang="en-US"/>
          </a:p>
        </p:txBody>
      </p:sp>
      <p:sp>
        <p:nvSpPr>
          <p:cNvPr id="19" name="Line 25"/>
          <p:cNvSpPr>
            <a:spLocks noChangeShapeType="1"/>
          </p:cNvSpPr>
          <p:nvPr/>
        </p:nvSpPr>
        <p:spPr bwMode="auto">
          <a:xfrm>
            <a:off x="4859338" y="3795713"/>
            <a:ext cx="1143000" cy="0"/>
          </a:xfrm>
          <a:prstGeom prst="line">
            <a:avLst/>
          </a:prstGeom>
          <a:noFill/>
          <a:ln w="9525">
            <a:solidFill>
              <a:schemeClr val="tx2"/>
            </a:solidFill>
            <a:round/>
            <a:headEnd/>
            <a:tailEnd/>
          </a:ln>
        </p:spPr>
        <p:txBody>
          <a:bodyPr/>
          <a:lstStyle/>
          <a:p>
            <a:endParaRPr lang="zh-CN" altLang="en-US"/>
          </a:p>
        </p:txBody>
      </p:sp>
      <p:sp>
        <p:nvSpPr>
          <p:cNvPr id="20" name="Line 26"/>
          <p:cNvSpPr>
            <a:spLocks noChangeShapeType="1"/>
          </p:cNvSpPr>
          <p:nvPr/>
        </p:nvSpPr>
        <p:spPr bwMode="auto">
          <a:xfrm>
            <a:off x="4859338" y="4551363"/>
            <a:ext cx="1143000" cy="0"/>
          </a:xfrm>
          <a:prstGeom prst="line">
            <a:avLst/>
          </a:prstGeom>
          <a:noFill/>
          <a:ln w="9525">
            <a:solidFill>
              <a:schemeClr val="tx2"/>
            </a:solidFill>
            <a:round/>
            <a:headEnd/>
            <a:tailEnd/>
          </a:ln>
        </p:spPr>
        <p:txBody>
          <a:bodyPr/>
          <a:lstStyle/>
          <a:p>
            <a:endParaRPr lang="zh-CN" altLang="en-US"/>
          </a:p>
        </p:txBody>
      </p:sp>
      <p:sp>
        <p:nvSpPr>
          <p:cNvPr id="21" name="Text Box 29"/>
          <p:cNvSpPr txBox="1">
            <a:spLocks noChangeArrowheads="1"/>
          </p:cNvSpPr>
          <p:nvPr/>
        </p:nvSpPr>
        <p:spPr bwMode="black">
          <a:xfrm>
            <a:off x="2195513" y="5545138"/>
            <a:ext cx="3729037" cy="425450"/>
          </a:xfrm>
          <a:prstGeom prst="rect">
            <a:avLst/>
          </a:prstGeom>
          <a:noFill/>
          <a:ln w="9525" algn="ctr">
            <a:noFill/>
            <a:miter lim="800000"/>
            <a:headEnd/>
            <a:tailEnd/>
          </a:ln>
        </p:spPr>
        <p:txBody>
          <a:bodyPr>
            <a:spAutoFit/>
          </a:bodyPr>
          <a:lstStyle/>
          <a:p>
            <a:r>
              <a:rPr lang="en-US" altLang="zh-CN">
                <a:latin typeface="Arial" charset="0"/>
              </a:rPr>
              <a:t>(62.625)</a:t>
            </a:r>
            <a:r>
              <a:rPr lang="en-US" altLang="zh-CN" baseline="-25000">
                <a:latin typeface="Arial" charset="0"/>
              </a:rPr>
              <a:t>10</a:t>
            </a:r>
            <a:r>
              <a:rPr lang="en-US" altLang="zh-CN">
                <a:latin typeface="Arial" charset="0"/>
              </a:rPr>
              <a:t>=(111110.101)</a:t>
            </a:r>
            <a:r>
              <a:rPr lang="en-US" altLang="zh-CN" baseline="-25000">
                <a:latin typeface="Arial" charset="0"/>
              </a:rPr>
              <a:t>2</a:t>
            </a:r>
          </a:p>
        </p:txBody>
      </p:sp>
      <p:sp>
        <p:nvSpPr>
          <p:cNvPr id="22" name="Text Box 33"/>
          <p:cNvSpPr txBox="1">
            <a:spLocks noChangeArrowheads="1"/>
          </p:cNvSpPr>
          <p:nvPr/>
        </p:nvSpPr>
        <p:spPr bwMode="black">
          <a:xfrm>
            <a:off x="3816350" y="5984875"/>
            <a:ext cx="2882900" cy="396875"/>
          </a:xfrm>
          <a:prstGeom prst="rect">
            <a:avLst/>
          </a:prstGeom>
          <a:solidFill>
            <a:srgbClr val="FFCCFF"/>
          </a:solidFill>
          <a:ln w="9525" algn="ctr">
            <a:noFill/>
            <a:miter lim="800000"/>
            <a:headEnd/>
            <a:tailEnd/>
          </a:ln>
        </p:spPr>
        <p:txBody>
          <a:bodyPr/>
          <a:lstStyle/>
          <a:p>
            <a:pPr algn="l"/>
            <a:r>
              <a:rPr lang="en-US" altLang="zh-CN" sz="2000">
                <a:solidFill>
                  <a:srgbClr val="CC0066"/>
                </a:solidFill>
                <a:latin typeface="Arial" charset="0"/>
              </a:rPr>
              <a:t>(</a:t>
            </a:r>
            <a:r>
              <a:rPr kumimoji="1" lang="en-US" altLang="zh-CN" sz="2000">
                <a:solidFill>
                  <a:srgbClr val="CC0066"/>
                </a:solidFill>
                <a:latin typeface="Arial" charset="0"/>
              </a:rPr>
              <a:t>k</a:t>
            </a:r>
            <a:r>
              <a:rPr kumimoji="1" lang="en-US" altLang="zh-CN" sz="2000" baseline="-25000">
                <a:solidFill>
                  <a:srgbClr val="CC0066"/>
                </a:solidFill>
                <a:latin typeface="Arial" charset="0"/>
              </a:rPr>
              <a:t>5</a:t>
            </a:r>
            <a:r>
              <a:rPr kumimoji="1" lang="en-US" altLang="zh-CN" sz="2000">
                <a:solidFill>
                  <a:srgbClr val="CC0066"/>
                </a:solidFill>
                <a:latin typeface="Arial" charset="0"/>
              </a:rPr>
              <a:t>k</a:t>
            </a:r>
            <a:r>
              <a:rPr kumimoji="1" lang="en-US" altLang="zh-CN" sz="2000" baseline="-25000">
                <a:solidFill>
                  <a:srgbClr val="CC0066"/>
                </a:solidFill>
                <a:latin typeface="Arial" charset="0"/>
              </a:rPr>
              <a:t>4</a:t>
            </a:r>
            <a:r>
              <a:rPr kumimoji="1" lang="en-US" altLang="zh-CN" sz="2000">
                <a:solidFill>
                  <a:srgbClr val="CC0066"/>
                </a:solidFill>
                <a:latin typeface="Arial" charset="0"/>
              </a:rPr>
              <a:t>k</a:t>
            </a:r>
            <a:r>
              <a:rPr kumimoji="1" lang="en-US" altLang="zh-CN" sz="2000" baseline="-25000">
                <a:solidFill>
                  <a:srgbClr val="CC0066"/>
                </a:solidFill>
                <a:latin typeface="Arial" charset="0"/>
              </a:rPr>
              <a:t>3</a:t>
            </a:r>
            <a:r>
              <a:rPr kumimoji="1" lang="en-US" altLang="zh-CN" sz="2000">
                <a:solidFill>
                  <a:srgbClr val="CC0066"/>
                </a:solidFill>
                <a:latin typeface="Arial" charset="0"/>
              </a:rPr>
              <a:t>k</a:t>
            </a:r>
            <a:r>
              <a:rPr kumimoji="1" lang="en-US" altLang="zh-CN" sz="2000" baseline="-25000">
                <a:solidFill>
                  <a:srgbClr val="CC0066"/>
                </a:solidFill>
                <a:latin typeface="Arial" charset="0"/>
              </a:rPr>
              <a:t>2</a:t>
            </a:r>
            <a:r>
              <a:rPr kumimoji="1" lang="en-US" altLang="zh-CN" sz="2000">
                <a:solidFill>
                  <a:srgbClr val="CC0066"/>
                </a:solidFill>
                <a:latin typeface="Arial" charset="0"/>
              </a:rPr>
              <a:t>k</a:t>
            </a:r>
            <a:r>
              <a:rPr kumimoji="1" lang="en-US" altLang="zh-CN" sz="2000" baseline="-25000">
                <a:solidFill>
                  <a:srgbClr val="CC0066"/>
                </a:solidFill>
                <a:latin typeface="Arial" charset="0"/>
              </a:rPr>
              <a:t>1</a:t>
            </a:r>
            <a:r>
              <a:rPr kumimoji="1" lang="en-US" altLang="zh-CN" sz="2000">
                <a:solidFill>
                  <a:srgbClr val="CC0066"/>
                </a:solidFill>
                <a:latin typeface="Arial" charset="0"/>
              </a:rPr>
              <a:t>k</a:t>
            </a:r>
            <a:r>
              <a:rPr kumimoji="1" lang="en-US" altLang="zh-CN" sz="2000" baseline="-25000">
                <a:solidFill>
                  <a:srgbClr val="CC0066"/>
                </a:solidFill>
                <a:latin typeface="Arial" charset="0"/>
              </a:rPr>
              <a:t>0</a:t>
            </a:r>
            <a:r>
              <a:rPr lang="en-US" altLang="zh-CN" sz="2000">
                <a:solidFill>
                  <a:srgbClr val="CC0066"/>
                </a:solidFill>
                <a:latin typeface="Arial" charset="0"/>
              </a:rPr>
              <a:t>. </a:t>
            </a:r>
            <a:r>
              <a:rPr kumimoji="1" lang="en-US" altLang="zh-CN" sz="2000">
                <a:solidFill>
                  <a:srgbClr val="CC0066"/>
                </a:solidFill>
                <a:latin typeface="Arial" charset="0"/>
              </a:rPr>
              <a:t>k</a:t>
            </a:r>
            <a:r>
              <a:rPr kumimoji="1" lang="en-US" altLang="zh-CN" sz="2000" baseline="-25000">
                <a:solidFill>
                  <a:srgbClr val="CC0066"/>
                </a:solidFill>
                <a:latin typeface="Arial" charset="0"/>
              </a:rPr>
              <a:t>-1</a:t>
            </a:r>
            <a:r>
              <a:rPr kumimoji="1" lang="en-US" altLang="zh-CN" sz="2000">
                <a:solidFill>
                  <a:srgbClr val="CC0066"/>
                </a:solidFill>
                <a:latin typeface="Arial" charset="0"/>
              </a:rPr>
              <a:t>k</a:t>
            </a:r>
            <a:r>
              <a:rPr kumimoji="1" lang="en-US" altLang="zh-CN" sz="2000" baseline="-25000">
                <a:solidFill>
                  <a:srgbClr val="CC0066"/>
                </a:solidFill>
                <a:latin typeface="Arial" charset="0"/>
              </a:rPr>
              <a:t>-2</a:t>
            </a:r>
            <a:r>
              <a:rPr kumimoji="1" lang="en-US" altLang="zh-CN" sz="2000">
                <a:solidFill>
                  <a:srgbClr val="CC0066"/>
                </a:solidFill>
                <a:latin typeface="Arial" charset="0"/>
              </a:rPr>
              <a:t>k</a:t>
            </a:r>
            <a:r>
              <a:rPr kumimoji="1" lang="en-US" altLang="zh-CN" sz="2000" baseline="-25000">
                <a:solidFill>
                  <a:srgbClr val="CC0066"/>
                </a:solidFill>
                <a:latin typeface="Arial" charset="0"/>
              </a:rPr>
              <a:t>-3</a:t>
            </a:r>
            <a:r>
              <a:rPr lang="en-US" altLang="zh-CN" sz="2000">
                <a:solidFill>
                  <a:srgbClr val="CC0066"/>
                </a:solidFill>
                <a:latin typeface="Arial" charset="0"/>
              </a:rPr>
              <a:t>)</a:t>
            </a:r>
            <a:r>
              <a:rPr lang="en-US" altLang="zh-CN" sz="2000" baseline="-25000">
                <a:solidFill>
                  <a:srgbClr val="CC0066"/>
                </a:solidFill>
                <a:latin typeface="Arial" charset="0"/>
              </a:rPr>
              <a:t>2</a:t>
            </a:r>
          </a:p>
        </p:txBody>
      </p:sp>
      <p:sp>
        <p:nvSpPr>
          <p:cNvPr id="23" name="AutoShape 42"/>
          <p:cNvSpPr>
            <a:spLocks noChangeArrowheads="1"/>
          </p:cNvSpPr>
          <p:nvPr/>
        </p:nvSpPr>
        <p:spPr bwMode="auto">
          <a:xfrm>
            <a:off x="5535613" y="4976813"/>
            <a:ext cx="944562" cy="623887"/>
          </a:xfrm>
          <a:prstGeom prst="wedgeRoundRectCallout">
            <a:avLst>
              <a:gd name="adj1" fmla="val -77731"/>
              <a:gd name="adj2" fmla="val -66287"/>
              <a:gd name="adj3" fmla="val 16667"/>
            </a:avLst>
          </a:prstGeom>
          <a:solidFill>
            <a:srgbClr val="FFFF99"/>
          </a:solidFill>
          <a:ln w="9525">
            <a:solidFill>
              <a:srgbClr val="FF6600"/>
            </a:solidFill>
            <a:miter lim="800000"/>
            <a:headEnd/>
            <a:tailEnd/>
          </a:ln>
        </p:spPr>
        <p:txBody>
          <a:bodyPr anchor="b"/>
          <a:lstStyle/>
          <a:p>
            <a:pPr algn="ctr">
              <a:lnSpc>
                <a:spcPct val="100000"/>
              </a:lnSpc>
            </a:pPr>
            <a:r>
              <a:rPr lang="zh-CN" altLang="en-US" sz="1800">
                <a:solidFill>
                  <a:schemeClr val="tx1"/>
                </a:solidFill>
                <a:latin typeface="楷体_GB2312" pitchFamily="49" charset="-122"/>
                <a:ea typeface="楷体_GB2312" pitchFamily="49" charset="-122"/>
              </a:rPr>
              <a:t>小数部分为</a:t>
            </a:r>
            <a:r>
              <a:rPr lang="en-US" altLang="zh-CN" sz="1800">
                <a:solidFill>
                  <a:schemeClr val="tx1"/>
                </a:solidFill>
                <a:latin typeface="Arial" charset="0"/>
                <a:ea typeface="楷体_GB2312" pitchFamily="49" charset="-122"/>
              </a:rPr>
              <a:t>0</a:t>
            </a:r>
            <a:endParaRPr lang="zh-CN" altLang="en-US" sz="1800">
              <a:solidFill>
                <a:schemeClr val="tx1"/>
              </a:solidFill>
              <a:latin typeface="Arial"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9"/>
                                        </p:tgtEl>
                                        <p:attrNameLst>
                                          <p:attrName>style.visibility</p:attrName>
                                        </p:attrNameLst>
                                      </p:cBhvr>
                                      <p:to>
                                        <p:strVal val="visible"/>
                                      </p:to>
                                    </p:set>
                                    <p:anim calcmode="lin" valueType="num">
                                      <p:cBhvr additive="base">
                                        <p:cTn id="7" dur="500" fill="hold"/>
                                        <p:tgtEl>
                                          <p:spTgt spid="241669"/>
                                        </p:tgtEl>
                                        <p:attrNameLst>
                                          <p:attrName>ppt_x</p:attrName>
                                        </p:attrNameLst>
                                      </p:cBhvr>
                                      <p:tavLst>
                                        <p:tav tm="0">
                                          <p:val>
                                            <p:strVal val="0-#ppt_w/2"/>
                                          </p:val>
                                        </p:tav>
                                        <p:tav tm="100000">
                                          <p:val>
                                            <p:strVal val="#ppt_x"/>
                                          </p:val>
                                        </p:tav>
                                      </p:tavLst>
                                    </p:anim>
                                    <p:anim calcmode="lin" valueType="num">
                                      <p:cBhvr additive="base">
                                        <p:cTn id="8" dur="500" fill="hold"/>
                                        <p:tgtEl>
                                          <p:spTgt spid="24166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1674"/>
                                        </p:tgtEl>
                                        <p:attrNameLst>
                                          <p:attrName>style.visibility</p:attrName>
                                        </p:attrNameLst>
                                      </p:cBhvr>
                                      <p:to>
                                        <p:strVal val="visible"/>
                                      </p:to>
                                    </p:set>
                                    <p:anim calcmode="lin" valueType="num">
                                      <p:cBhvr additive="base">
                                        <p:cTn id="11" dur="500" fill="hold"/>
                                        <p:tgtEl>
                                          <p:spTgt spid="241674"/>
                                        </p:tgtEl>
                                        <p:attrNameLst>
                                          <p:attrName>ppt_x</p:attrName>
                                        </p:attrNameLst>
                                      </p:cBhvr>
                                      <p:tavLst>
                                        <p:tav tm="0">
                                          <p:val>
                                            <p:strVal val="0-#ppt_w/2"/>
                                          </p:val>
                                        </p:tav>
                                        <p:tav tm="100000">
                                          <p:val>
                                            <p:strVal val="#ppt_x"/>
                                          </p:val>
                                        </p:tav>
                                      </p:tavLst>
                                    </p:anim>
                                    <p:anim calcmode="lin" valueType="num">
                                      <p:cBhvr additive="base">
                                        <p:cTn id="12" dur="500" fill="hold"/>
                                        <p:tgtEl>
                                          <p:spTgt spid="24167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1673"/>
                                        </p:tgtEl>
                                        <p:attrNameLst>
                                          <p:attrName>style.visibility</p:attrName>
                                        </p:attrNameLst>
                                      </p:cBhvr>
                                      <p:to>
                                        <p:strVal val="visible"/>
                                      </p:to>
                                    </p:set>
                                    <p:anim calcmode="lin" valueType="num">
                                      <p:cBhvr additive="base">
                                        <p:cTn id="15" dur="500" fill="hold"/>
                                        <p:tgtEl>
                                          <p:spTgt spid="241673"/>
                                        </p:tgtEl>
                                        <p:attrNameLst>
                                          <p:attrName>ppt_x</p:attrName>
                                        </p:attrNameLst>
                                      </p:cBhvr>
                                      <p:tavLst>
                                        <p:tav tm="0">
                                          <p:val>
                                            <p:strVal val="0-#ppt_w/2"/>
                                          </p:val>
                                        </p:tav>
                                        <p:tav tm="100000">
                                          <p:val>
                                            <p:strVal val="#ppt_x"/>
                                          </p:val>
                                        </p:tav>
                                      </p:tavLst>
                                    </p:anim>
                                    <p:anim calcmode="lin" valueType="num">
                                      <p:cBhvr additive="base">
                                        <p:cTn id="16" dur="500" fill="hold"/>
                                        <p:tgtEl>
                                          <p:spTgt spid="24167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41675"/>
                                        </p:tgtEl>
                                        <p:attrNameLst>
                                          <p:attrName>style.visibility</p:attrName>
                                        </p:attrNameLst>
                                      </p:cBhvr>
                                      <p:to>
                                        <p:strVal val="visible"/>
                                      </p:to>
                                    </p:set>
                                    <p:anim calcmode="lin" valueType="num">
                                      <p:cBhvr additive="base">
                                        <p:cTn id="19" dur="500" fill="hold"/>
                                        <p:tgtEl>
                                          <p:spTgt spid="241675"/>
                                        </p:tgtEl>
                                        <p:attrNameLst>
                                          <p:attrName>ppt_x</p:attrName>
                                        </p:attrNameLst>
                                      </p:cBhvr>
                                      <p:tavLst>
                                        <p:tav tm="0">
                                          <p:val>
                                            <p:strVal val="0-#ppt_w/2"/>
                                          </p:val>
                                        </p:tav>
                                        <p:tav tm="100000">
                                          <p:val>
                                            <p:strVal val="#ppt_x"/>
                                          </p:val>
                                        </p:tav>
                                      </p:tavLst>
                                    </p:anim>
                                    <p:anim calcmode="lin" valueType="num">
                                      <p:cBhvr additive="base">
                                        <p:cTn id="20" dur="500" fill="hold"/>
                                        <p:tgtEl>
                                          <p:spTgt spid="24167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41672"/>
                                        </p:tgtEl>
                                        <p:attrNameLst>
                                          <p:attrName>style.visibility</p:attrName>
                                        </p:attrNameLst>
                                      </p:cBhvr>
                                      <p:to>
                                        <p:strVal val="visible"/>
                                      </p:to>
                                    </p:set>
                                    <p:anim calcmode="lin" valueType="num">
                                      <p:cBhvr additive="base">
                                        <p:cTn id="23" dur="500" fill="hold"/>
                                        <p:tgtEl>
                                          <p:spTgt spid="241672"/>
                                        </p:tgtEl>
                                        <p:attrNameLst>
                                          <p:attrName>ppt_x</p:attrName>
                                        </p:attrNameLst>
                                      </p:cBhvr>
                                      <p:tavLst>
                                        <p:tav tm="0">
                                          <p:val>
                                            <p:strVal val="0-#ppt_w/2"/>
                                          </p:val>
                                        </p:tav>
                                        <p:tav tm="100000">
                                          <p:val>
                                            <p:strVal val="#ppt_x"/>
                                          </p:val>
                                        </p:tav>
                                      </p:tavLst>
                                    </p:anim>
                                    <p:anim calcmode="lin" valueType="num">
                                      <p:cBhvr additive="base">
                                        <p:cTn id="24" dur="500" fill="hold"/>
                                        <p:tgtEl>
                                          <p:spTgt spid="24167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1671"/>
                                        </p:tgtEl>
                                        <p:attrNameLst>
                                          <p:attrName>style.visibility</p:attrName>
                                        </p:attrNameLst>
                                      </p:cBhvr>
                                      <p:to>
                                        <p:strVal val="visible"/>
                                      </p:to>
                                    </p:set>
                                    <p:anim calcmode="lin" valueType="num">
                                      <p:cBhvr additive="base">
                                        <p:cTn id="27" dur="500" fill="hold"/>
                                        <p:tgtEl>
                                          <p:spTgt spid="241671"/>
                                        </p:tgtEl>
                                        <p:attrNameLst>
                                          <p:attrName>ppt_x</p:attrName>
                                        </p:attrNameLst>
                                      </p:cBhvr>
                                      <p:tavLst>
                                        <p:tav tm="0">
                                          <p:val>
                                            <p:strVal val="0-#ppt_w/2"/>
                                          </p:val>
                                        </p:tav>
                                        <p:tav tm="100000">
                                          <p:val>
                                            <p:strVal val="#ppt_x"/>
                                          </p:val>
                                        </p:tav>
                                      </p:tavLst>
                                    </p:anim>
                                    <p:anim calcmode="lin" valueType="num">
                                      <p:cBhvr additive="base">
                                        <p:cTn id="28" dur="500" fill="hold"/>
                                        <p:tgtEl>
                                          <p:spTgt spid="24167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1670"/>
                                        </p:tgtEl>
                                        <p:attrNameLst>
                                          <p:attrName>style.visibility</p:attrName>
                                        </p:attrNameLst>
                                      </p:cBhvr>
                                      <p:to>
                                        <p:strVal val="visible"/>
                                      </p:to>
                                    </p:set>
                                    <p:anim calcmode="lin" valueType="num">
                                      <p:cBhvr additive="base">
                                        <p:cTn id="31" dur="500" fill="hold"/>
                                        <p:tgtEl>
                                          <p:spTgt spid="241670"/>
                                        </p:tgtEl>
                                        <p:attrNameLst>
                                          <p:attrName>ppt_x</p:attrName>
                                        </p:attrNameLst>
                                      </p:cBhvr>
                                      <p:tavLst>
                                        <p:tav tm="0">
                                          <p:val>
                                            <p:strVal val="0-#ppt_w/2"/>
                                          </p:val>
                                        </p:tav>
                                        <p:tav tm="100000">
                                          <p:val>
                                            <p:strVal val="#ppt_x"/>
                                          </p:val>
                                        </p:tav>
                                      </p:tavLst>
                                    </p:anim>
                                    <p:anim calcmode="lin" valueType="num">
                                      <p:cBhvr additive="base">
                                        <p:cTn id="32" dur="500" fill="hold"/>
                                        <p:tgtEl>
                                          <p:spTgt spid="24167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41668"/>
                                        </p:tgtEl>
                                        <p:attrNameLst>
                                          <p:attrName>style.visibility</p:attrName>
                                        </p:attrNameLst>
                                      </p:cBhvr>
                                      <p:to>
                                        <p:strVal val="visible"/>
                                      </p:to>
                                    </p:set>
                                    <p:anim calcmode="lin" valueType="num">
                                      <p:cBhvr additive="base">
                                        <p:cTn id="35" dur="500" fill="hold"/>
                                        <p:tgtEl>
                                          <p:spTgt spid="241668"/>
                                        </p:tgtEl>
                                        <p:attrNameLst>
                                          <p:attrName>ppt_x</p:attrName>
                                        </p:attrNameLst>
                                      </p:cBhvr>
                                      <p:tavLst>
                                        <p:tav tm="0">
                                          <p:val>
                                            <p:strVal val="0-#ppt_w/2"/>
                                          </p:val>
                                        </p:tav>
                                        <p:tav tm="100000">
                                          <p:val>
                                            <p:strVal val="#ppt_x"/>
                                          </p:val>
                                        </p:tav>
                                      </p:tavLst>
                                    </p:anim>
                                    <p:anim calcmode="lin" valueType="num">
                                      <p:cBhvr additive="base">
                                        <p:cTn id="36" dur="500" fill="hold"/>
                                        <p:tgtEl>
                                          <p:spTgt spid="24166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1+#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1+#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1+#ppt_w/2"/>
                                          </p:val>
                                        </p:tav>
                                        <p:tav tm="100000">
                                          <p:val>
                                            <p:strVal val="#ppt_x"/>
                                          </p:val>
                                        </p:tav>
                                      </p:tavLst>
                                    </p:anim>
                                    <p:anim calcmode="lin" valueType="num">
                                      <p:cBhvr additive="base">
                                        <p:cTn id="5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dissolv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500" fill="hold"/>
                                        <p:tgtEl>
                                          <p:spTgt spid="21"/>
                                        </p:tgtEl>
                                        <p:attrNameLst>
                                          <p:attrName>ppt_x</p:attrName>
                                        </p:attrNameLst>
                                      </p:cBhvr>
                                      <p:tavLst>
                                        <p:tav tm="0">
                                          <p:val>
                                            <p:strVal val="0-#ppt_w/2"/>
                                          </p:val>
                                        </p:tav>
                                        <p:tav tm="100000">
                                          <p:val>
                                            <p:strVal val="#ppt_x"/>
                                          </p:val>
                                        </p:tav>
                                      </p:tavLst>
                                    </p:anim>
                                    <p:anim calcmode="lin" valueType="num">
                                      <p:cBhvr additive="base">
                                        <p:cTn id="6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fill="hold"/>
                                        <p:tgtEl>
                                          <p:spTgt spid="22"/>
                                        </p:tgtEl>
                                        <p:attrNameLst>
                                          <p:attrName>ppt_x</p:attrName>
                                        </p:attrNameLst>
                                      </p:cBhvr>
                                      <p:tavLst>
                                        <p:tav tm="0">
                                          <p:val>
                                            <p:strVal val="#ppt_x"/>
                                          </p:val>
                                        </p:tav>
                                        <p:tav tm="100000">
                                          <p:val>
                                            <p:strVal val="#ppt_x"/>
                                          </p:val>
                                        </p:tav>
                                      </p:tavLst>
                                    </p:anim>
                                    <p:anim calcmode="lin" valueType="num">
                                      <p:cBhvr additive="base">
                                        <p:cTn id="7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p:bldP spid="241669" grpId="0" animBg="1"/>
      <p:bldP spid="241670" grpId="0" animBg="1"/>
      <p:bldP spid="241671" grpId="0" animBg="1"/>
      <p:bldP spid="241672" grpId="0" animBg="1"/>
      <p:bldP spid="241673" grpId="0" animBg="1"/>
      <p:bldP spid="241674" grpId="0" animBg="1"/>
      <p:bldP spid="241675" grpId="0" animBg="1"/>
      <p:bldP spid="17" grpId="0"/>
      <p:bldP spid="18" grpId="0" animBg="1"/>
      <p:bldP spid="19" grpId="0" animBg="1"/>
      <p:bldP spid="20" grpId="0" animBg="1"/>
      <p:bldP spid="21" grpId="0"/>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5"/>
          <p:cNvSpPr>
            <a:spLocks noGrp="1" noChangeArrowheads="1"/>
          </p:cNvSpPr>
          <p:nvPr>
            <p:ph type="sldNum" sz="quarter" idx="10"/>
          </p:nvPr>
        </p:nvSpPr>
        <p:spPr>
          <a:noFill/>
        </p:spPr>
        <p:txBody>
          <a:bodyPr/>
          <a:lstStyle/>
          <a:p>
            <a:fld id="{0B44EFFE-78C0-474E-ADA9-F23D6FFF224E}" type="slidenum">
              <a:rPr lang="ko-KR" altLang="en-US" smtClean="0"/>
              <a:pPr/>
              <a:t>25</a:t>
            </a:fld>
            <a:endParaRPr lang="en-US" altLang="ko-KR" smtClean="0"/>
          </a:p>
        </p:txBody>
      </p:sp>
      <p:sp>
        <p:nvSpPr>
          <p:cNvPr id="31747"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8262BF0A-AB05-4F4B-AF6D-3024815F4FF6}" type="slidenum">
              <a:rPr lang="ko-KR" altLang="en-US" sz="1600">
                <a:solidFill>
                  <a:schemeClr val="accent2"/>
                </a:solidFill>
                <a:latin typeface="Verdana" pitchFamily="34" charset="0"/>
                <a:ea typeface="Gulim" pitchFamily="34" charset="-127"/>
              </a:rPr>
              <a:pPr algn="r">
                <a:lnSpc>
                  <a:spcPct val="100000"/>
                </a:lnSpc>
              </a:pPr>
              <a:t>25</a:t>
            </a:fld>
            <a:endParaRPr lang="en-US" altLang="ko-KR" sz="1600">
              <a:solidFill>
                <a:schemeClr val="accent2"/>
              </a:solidFill>
              <a:latin typeface="Verdana" pitchFamily="34" charset="0"/>
              <a:ea typeface="Gulim" pitchFamily="34" charset="-127"/>
            </a:endParaRPr>
          </a:p>
        </p:txBody>
      </p:sp>
      <p:sp>
        <p:nvSpPr>
          <p:cNvPr id="31748"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十进制转换为二进制</a:t>
            </a:r>
            <a:r>
              <a:rPr lang="en-US" altLang="zh-CN" smtClean="0">
                <a:solidFill>
                  <a:srgbClr val="FFCC00"/>
                </a:solidFill>
                <a:latin typeface="Arial" charset="0"/>
                <a:ea typeface="黑体" pitchFamily="49" charset="-122"/>
              </a:rPr>
              <a:t>——</a:t>
            </a:r>
            <a:r>
              <a:rPr lang="zh-CN" altLang="en-US" smtClean="0">
                <a:solidFill>
                  <a:srgbClr val="FFCC00"/>
                </a:solidFill>
                <a:latin typeface="Arial" charset="0"/>
                <a:ea typeface="黑体" pitchFamily="49" charset="-122"/>
              </a:rPr>
              <a:t>纯小数的转换</a:t>
            </a:r>
          </a:p>
        </p:txBody>
      </p:sp>
      <p:sp>
        <p:nvSpPr>
          <p:cNvPr id="31749" name="Rectangle 32"/>
          <p:cNvSpPr>
            <a:spLocks noChangeArrowheads="1"/>
          </p:cNvSpPr>
          <p:nvPr/>
        </p:nvSpPr>
        <p:spPr bwMode="black">
          <a:xfrm>
            <a:off x="468313" y="1374775"/>
            <a:ext cx="7632700" cy="425450"/>
          </a:xfrm>
          <a:prstGeom prst="rect">
            <a:avLst/>
          </a:prstGeom>
          <a:noFill/>
          <a:ln w="9525" algn="ctr">
            <a:noFill/>
            <a:miter lim="800000"/>
            <a:headEnd/>
            <a:tailEnd/>
          </a:ln>
        </p:spPr>
        <p:txBody>
          <a:bodyPr>
            <a:spAutoFit/>
          </a:bodyPr>
          <a:lstStyle/>
          <a:p>
            <a:pPr algn="l"/>
            <a:r>
              <a:rPr kumimoji="1" lang="en-US" altLang="zh-CN" sz="2200">
                <a:solidFill>
                  <a:srgbClr val="FF0066"/>
                </a:solidFill>
              </a:rPr>
              <a:t>【</a:t>
            </a:r>
            <a:r>
              <a:rPr kumimoji="1" lang="zh-CN" altLang="en-US" sz="2200">
                <a:solidFill>
                  <a:srgbClr val="FF0066"/>
                </a:solidFill>
              </a:rPr>
              <a:t>例</a:t>
            </a:r>
            <a:r>
              <a:rPr kumimoji="1" lang="en-US" altLang="zh-CN">
                <a:solidFill>
                  <a:srgbClr val="FF0066"/>
                </a:solidFill>
                <a:latin typeface="Arial" charset="0"/>
                <a:cs typeface="Arial" charset="0"/>
              </a:rPr>
              <a:t>1.2</a:t>
            </a:r>
            <a:r>
              <a:rPr kumimoji="1" lang="en-US" altLang="zh-CN" sz="2200">
                <a:solidFill>
                  <a:srgbClr val="FF0066"/>
                </a:solidFill>
              </a:rPr>
              <a:t>】</a:t>
            </a:r>
            <a:r>
              <a:rPr lang="zh-CN" altLang="en-US" sz="2200">
                <a:solidFill>
                  <a:schemeClr val="tx1"/>
                </a:solidFill>
              </a:rPr>
              <a:t>求</a:t>
            </a:r>
            <a:r>
              <a:rPr lang="en-US" altLang="zh-CN" sz="2200">
                <a:solidFill>
                  <a:schemeClr val="tx1"/>
                </a:solidFill>
                <a:latin typeface="Arial" charset="0"/>
              </a:rPr>
              <a:t>(0.69)</a:t>
            </a:r>
            <a:r>
              <a:rPr lang="en-US" altLang="zh-CN" sz="2200" baseline="-25000">
                <a:solidFill>
                  <a:schemeClr val="tx1"/>
                </a:solidFill>
                <a:latin typeface="Arial" charset="0"/>
              </a:rPr>
              <a:t>10</a:t>
            </a:r>
            <a:r>
              <a:rPr lang="en-US" altLang="zh-CN" sz="2200">
                <a:solidFill>
                  <a:schemeClr val="tx1"/>
                </a:solidFill>
                <a:latin typeface="Arial" charset="0"/>
              </a:rPr>
              <a:t>=( </a:t>
            </a:r>
            <a:r>
              <a:rPr lang="zh-CN" altLang="en-US" sz="2200">
                <a:solidFill>
                  <a:schemeClr val="tx1"/>
                </a:solidFill>
                <a:latin typeface="Arial" charset="0"/>
              </a:rPr>
              <a:t>？</a:t>
            </a:r>
            <a:r>
              <a:rPr lang="en-US" altLang="zh-CN" sz="2200">
                <a:solidFill>
                  <a:schemeClr val="tx1"/>
                </a:solidFill>
                <a:latin typeface="Arial" charset="0"/>
              </a:rPr>
              <a:t>)</a:t>
            </a:r>
            <a:r>
              <a:rPr lang="en-US" altLang="zh-CN" sz="2200" baseline="-25000">
                <a:solidFill>
                  <a:schemeClr val="tx1"/>
                </a:solidFill>
                <a:latin typeface="Arial" charset="0"/>
              </a:rPr>
              <a:t>2</a:t>
            </a:r>
            <a:r>
              <a:rPr kumimoji="1" lang="zh-CN" altLang="en-US" sz="2200"/>
              <a:t> </a:t>
            </a:r>
            <a:r>
              <a:rPr lang="zh-CN" altLang="en-US" sz="2200">
                <a:solidFill>
                  <a:schemeClr val="tx1"/>
                </a:solidFill>
                <a:latin typeface="Arial" charset="0"/>
              </a:rPr>
              <a:t>，</a:t>
            </a:r>
            <a:r>
              <a:rPr kumimoji="1" lang="zh-CN" altLang="en-US" sz="2200">
                <a:solidFill>
                  <a:srgbClr val="CC0066"/>
                </a:solidFill>
                <a:latin typeface="Arial" charset="0"/>
              </a:rPr>
              <a:t>要求结果精确到小数点后</a:t>
            </a:r>
            <a:r>
              <a:rPr kumimoji="1" lang="en-US" altLang="zh-CN" sz="2200">
                <a:solidFill>
                  <a:srgbClr val="CC0066"/>
                </a:solidFill>
                <a:latin typeface="Arial" charset="0"/>
              </a:rPr>
              <a:t>4</a:t>
            </a:r>
            <a:r>
              <a:rPr kumimoji="1" lang="zh-CN" altLang="en-US" sz="2200">
                <a:solidFill>
                  <a:srgbClr val="CC0066"/>
                </a:solidFill>
                <a:latin typeface="Arial" charset="0"/>
              </a:rPr>
              <a:t>位。</a:t>
            </a:r>
          </a:p>
        </p:txBody>
      </p:sp>
      <p:sp>
        <p:nvSpPr>
          <p:cNvPr id="80932" name="Text Box 36"/>
          <p:cNvSpPr txBox="1">
            <a:spLocks noChangeArrowheads="1"/>
          </p:cNvSpPr>
          <p:nvPr/>
        </p:nvSpPr>
        <p:spPr bwMode="auto">
          <a:xfrm>
            <a:off x="2519363" y="2205038"/>
            <a:ext cx="4427537" cy="3419475"/>
          </a:xfrm>
          <a:prstGeom prst="rect">
            <a:avLst/>
          </a:prstGeom>
          <a:noFill/>
          <a:ln w="9525">
            <a:noFill/>
            <a:miter lim="800000"/>
            <a:headEnd/>
            <a:tailEnd/>
          </a:ln>
        </p:spPr>
        <p:txBody>
          <a:bodyPr>
            <a:spAutoFit/>
          </a:bodyPr>
          <a:lstStyle/>
          <a:p>
            <a:pPr algn="l">
              <a:lnSpc>
                <a:spcPct val="65000"/>
              </a:lnSpc>
              <a:spcBef>
                <a:spcPct val="80000"/>
              </a:spcBef>
            </a:pPr>
            <a:r>
              <a:rPr kumimoji="1" lang="zh-CN" altLang="en-US" sz="2000">
                <a:solidFill>
                  <a:schemeClr val="tx1"/>
                </a:solidFill>
                <a:latin typeface="Arial" charset="0"/>
              </a:rPr>
              <a:t>      </a:t>
            </a:r>
            <a:r>
              <a:rPr kumimoji="1" lang="en-US" altLang="zh-CN" sz="2000">
                <a:solidFill>
                  <a:schemeClr val="tx1"/>
                </a:solidFill>
                <a:latin typeface="Arial" charset="0"/>
              </a:rPr>
              <a:t>.69</a:t>
            </a:r>
          </a:p>
          <a:p>
            <a:pPr algn="l">
              <a:lnSpc>
                <a:spcPct val="65000"/>
              </a:lnSpc>
              <a:spcBef>
                <a:spcPct val="50000"/>
              </a:spcBef>
            </a:pPr>
            <a:r>
              <a:rPr kumimoji="1" lang="en-US" altLang="zh-CN" sz="2000">
                <a:solidFill>
                  <a:schemeClr val="tx1"/>
                </a:solidFill>
                <a:latin typeface="Arial" charset="0"/>
              </a:rPr>
              <a:t>   ×  2</a:t>
            </a:r>
          </a:p>
          <a:p>
            <a:pPr algn="l">
              <a:lnSpc>
                <a:spcPct val="65000"/>
              </a:lnSpc>
              <a:spcBef>
                <a:spcPct val="50000"/>
              </a:spcBef>
            </a:pPr>
            <a:r>
              <a:rPr kumimoji="1" lang="en-US" altLang="zh-CN" sz="2000">
                <a:solidFill>
                  <a:schemeClr val="tx1"/>
                </a:solidFill>
                <a:latin typeface="Arial" charset="0"/>
              </a:rPr>
              <a:t>   </a:t>
            </a:r>
            <a:r>
              <a:rPr kumimoji="1" lang="en-US" altLang="zh-CN" sz="2000">
                <a:solidFill>
                  <a:srgbClr val="CC0066"/>
                </a:solidFill>
                <a:latin typeface="Arial" charset="0"/>
              </a:rPr>
              <a:t>1</a:t>
            </a:r>
            <a:r>
              <a:rPr kumimoji="1" lang="en-US" altLang="zh-CN" sz="2000">
                <a:solidFill>
                  <a:schemeClr val="tx1"/>
                </a:solidFill>
                <a:latin typeface="Arial" charset="0"/>
              </a:rPr>
              <a:t> .38       </a:t>
            </a:r>
            <a:r>
              <a:rPr kumimoji="1" lang="zh-CN" altLang="en-US" sz="2000">
                <a:solidFill>
                  <a:schemeClr val="tx1"/>
                </a:solidFill>
                <a:latin typeface="Arial" charset="0"/>
              </a:rPr>
              <a:t>进位“</a:t>
            </a:r>
            <a:r>
              <a:rPr kumimoji="1" lang="en-US" altLang="zh-CN" sz="2000">
                <a:solidFill>
                  <a:schemeClr val="tx1"/>
                </a:solidFill>
                <a:latin typeface="Arial" charset="0"/>
              </a:rPr>
              <a:t>1 ” </a:t>
            </a:r>
            <a:r>
              <a:rPr kumimoji="1" lang="en-US" altLang="zh-CN">
                <a:solidFill>
                  <a:schemeClr val="tx1"/>
                </a:solidFill>
              </a:rPr>
              <a:t>= </a:t>
            </a:r>
            <a:r>
              <a:rPr kumimoji="1" lang="en-US" altLang="zh-CN">
                <a:solidFill>
                  <a:schemeClr val="tx1"/>
                </a:solidFill>
                <a:latin typeface="Arial" charset="0"/>
              </a:rPr>
              <a:t>k</a:t>
            </a:r>
            <a:r>
              <a:rPr kumimoji="1" lang="en-US" altLang="zh-CN" baseline="-25000">
                <a:solidFill>
                  <a:schemeClr val="tx1"/>
                </a:solidFill>
                <a:latin typeface="Arial" charset="0"/>
              </a:rPr>
              <a:t>-1</a:t>
            </a:r>
            <a:r>
              <a:rPr kumimoji="1" lang="en-US" altLang="zh-CN"/>
              <a:t> </a:t>
            </a:r>
            <a:r>
              <a:rPr kumimoji="1" lang="zh-CN" altLang="en-US" sz="2000">
                <a:solidFill>
                  <a:schemeClr val="tx1"/>
                </a:solidFill>
                <a:latin typeface="Arial" charset="0"/>
              </a:rPr>
              <a:t>（</a:t>
            </a:r>
            <a:r>
              <a:rPr kumimoji="1" lang="en-US" altLang="zh-CN" sz="2000">
                <a:solidFill>
                  <a:schemeClr val="tx1"/>
                </a:solidFill>
                <a:latin typeface="Arial" charset="0"/>
              </a:rPr>
              <a:t>MSB</a:t>
            </a:r>
            <a:r>
              <a:rPr kumimoji="1" lang="zh-CN" altLang="en-US" sz="2000">
                <a:solidFill>
                  <a:schemeClr val="tx1"/>
                </a:solidFill>
                <a:latin typeface="Arial" charset="0"/>
              </a:rPr>
              <a:t>）</a:t>
            </a:r>
          </a:p>
          <a:p>
            <a:pPr algn="l">
              <a:lnSpc>
                <a:spcPct val="65000"/>
              </a:lnSpc>
              <a:spcBef>
                <a:spcPct val="50000"/>
              </a:spcBef>
            </a:pPr>
            <a:r>
              <a:rPr kumimoji="1" lang="zh-CN" altLang="en-US" sz="2000">
                <a:solidFill>
                  <a:schemeClr val="tx1"/>
                </a:solidFill>
                <a:latin typeface="Arial" charset="0"/>
              </a:rPr>
              <a:t>   </a:t>
            </a:r>
            <a:r>
              <a:rPr kumimoji="1" lang="en-US" altLang="zh-CN" sz="2000">
                <a:solidFill>
                  <a:schemeClr val="tx1"/>
                </a:solidFill>
                <a:latin typeface="Arial" charset="0"/>
              </a:rPr>
              <a:t>×  2</a:t>
            </a:r>
          </a:p>
          <a:p>
            <a:pPr algn="l">
              <a:lnSpc>
                <a:spcPct val="65000"/>
              </a:lnSpc>
              <a:spcBef>
                <a:spcPct val="50000"/>
              </a:spcBef>
            </a:pPr>
            <a:r>
              <a:rPr kumimoji="1" lang="en-US" altLang="zh-CN" sz="2000">
                <a:solidFill>
                  <a:schemeClr val="tx1"/>
                </a:solidFill>
                <a:latin typeface="Arial" charset="0"/>
              </a:rPr>
              <a:t>   </a:t>
            </a:r>
            <a:r>
              <a:rPr kumimoji="1" lang="en-US" altLang="zh-CN" sz="2000">
                <a:solidFill>
                  <a:srgbClr val="CC0066"/>
                </a:solidFill>
                <a:latin typeface="Arial" charset="0"/>
              </a:rPr>
              <a:t>0</a:t>
            </a:r>
            <a:r>
              <a:rPr kumimoji="1" lang="en-US" altLang="zh-CN" sz="2000">
                <a:solidFill>
                  <a:schemeClr val="tx1"/>
                </a:solidFill>
                <a:latin typeface="Arial" charset="0"/>
              </a:rPr>
              <a:t> .76        </a:t>
            </a:r>
            <a:r>
              <a:rPr kumimoji="1" lang="zh-CN" altLang="en-US" sz="2000">
                <a:solidFill>
                  <a:schemeClr val="tx1"/>
                </a:solidFill>
                <a:latin typeface="Arial" charset="0"/>
              </a:rPr>
              <a:t>进位“</a:t>
            </a:r>
            <a:r>
              <a:rPr kumimoji="1" lang="en-US" altLang="zh-CN" sz="2000">
                <a:solidFill>
                  <a:schemeClr val="tx1"/>
                </a:solidFill>
                <a:latin typeface="Arial" charset="0"/>
              </a:rPr>
              <a:t>0” </a:t>
            </a:r>
            <a:r>
              <a:rPr kumimoji="1" lang="en-US" altLang="zh-CN">
                <a:solidFill>
                  <a:schemeClr val="tx1"/>
                </a:solidFill>
              </a:rPr>
              <a:t>= </a:t>
            </a:r>
            <a:r>
              <a:rPr kumimoji="1" lang="en-US" altLang="zh-CN">
                <a:solidFill>
                  <a:schemeClr val="tx1"/>
                </a:solidFill>
                <a:latin typeface="Arial" charset="0"/>
              </a:rPr>
              <a:t>k</a:t>
            </a:r>
            <a:r>
              <a:rPr kumimoji="1" lang="en-US" altLang="zh-CN" baseline="-25000">
                <a:solidFill>
                  <a:schemeClr val="tx1"/>
                </a:solidFill>
                <a:latin typeface="Arial" charset="0"/>
              </a:rPr>
              <a:t>-2</a:t>
            </a:r>
            <a:r>
              <a:rPr kumimoji="1" lang="en-US" altLang="zh-CN">
                <a:latin typeface="Arial" charset="0"/>
              </a:rPr>
              <a:t> </a:t>
            </a:r>
            <a:endParaRPr kumimoji="1" lang="en-US" altLang="zh-CN" sz="2000">
              <a:solidFill>
                <a:schemeClr val="tx1"/>
              </a:solidFill>
              <a:latin typeface="Arial" charset="0"/>
            </a:endParaRPr>
          </a:p>
          <a:p>
            <a:pPr algn="l">
              <a:lnSpc>
                <a:spcPct val="65000"/>
              </a:lnSpc>
              <a:spcBef>
                <a:spcPct val="50000"/>
              </a:spcBef>
            </a:pPr>
            <a:r>
              <a:rPr kumimoji="1" lang="en-US" altLang="zh-CN" sz="2000">
                <a:solidFill>
                  <a:schemeClr val="tx1"/>
                </a:solidFill>
                <a:latin typeface="Arial" charset="0"/>
              </a:rPr>
              <a:t>   ×  2</a:t>
            </a:r>
          </a:p>
          <a:p>
            <a:pPr algn="l">
              <a:lnSpc>
                <a:spcPct val="65000"/>
              </a:lnSpc>
              <a:spcBef>
                <a:spcPct val="50000"/>
              </a:spcBef>
            </a:pPr>
            <a:r>
              <a:rPr kumimoji="1" lang="en-US" altLang="zh-CN" sz="2000">
                <a:solidFill>
                  <a:schemeClr val="tx1"/>
                </a:solidFill>
                <a:latin typeface="Arial" charset="0"/>
              </a:rPr>
              <a:t>   </a:t>
            </a:r>
            <a:r>
              <a:rPr kumimoji="1" lang="en-US" altLang="zh-CN" sz="2000">
                <a:solidFill>
                  <a:srgbClr val="CC0066"/>
                </a:solidFill>
                <a:latin typeface="Arial" charset="0"/>
              </a:rPr>
              <a:t>1</a:t>
            </a:r>
            <a:r>
              <a:rPr kumimoji="1" lang="en-US" altLang="zh-CN" sz="2000">
                <a:solidFill>
                  <a:schemeClr val="tx1"/>
                </a:solidFill>
                <a:latin typeface="Arial" charset="0"/>
              </a:rPr>
              <a:t> .52         </a:t>
            </a:r>
            <a:r>
              <a:rPr kumimoji="1" lang="zh-CN" altLang="en-US" sz="2000">
                <a:solidFill>
                  <a:schemeClr val="tx1"/>
                </a:solidFill>
                <a:latin typeface="Arial" charset="0"/>
              </a:rPr>
              <a:t>进位“</a:t>
            </a:r>
            <a:r>
              <a:rPr kumimoji="1" lang="en-US" altLang="zh-CN" sz="2000">
                <a:solidFill>
                  <a:schemeClr val="tx1"/>
                </a:solidFill>
                <a:latin typeface="Arial" charset="0"/>
              </a:rPr>
              <a:t>1” </a:t>
            </a:r>
            <a:r>
              <a:rPr kumimoji="1" lang="en-US" altLang="zh-CN">
                <a:solidFill>
                  <a:schemeClr val="tx1"/>
                </a:solidFill>
              </a:rPr>
              <a:t>= </a:t>
            </a:r>
            <a:r>
              <a:rPr kumimoji="1" lang="en-US" altLang="zh-CN">
                <a:solidFill>
                  <a:schemeClr val="tx1"/>
                </a:solidFill>
                <a:latin typeface="Arial" charset="0"/>
              </a:rPr>
              <a:t>k</a:t>
            </a:r>
            <a:r>
              <a:rPr kumimoji="1" lang="en-US" altLang="zh-CN" baseline="-25000">
                <a:solidFill>
                  <a:schemeClr val="tx1"/>
                </a:solidFill>
                <a:latin typeface="Arial" charset="0"/>
              </a:rPr>
              <a:t>-3</a:t>
            </a:r>
            <a:endParaRPr kumimoji="1" lang="zh-CN" altLang="en-US" sz="2000">
              <a:solidFill>
                <a:schemeClr val="tx1"/>
              </a:solidFill>
              <a:latin typeface="Arial" charset="0"/>
            </a:endParaRPr>
          </a:p>
          <a:p>
            <a:pPr algn="l">
              <a:lnSpc>
                <a:spcPct val="65000"/>
              </a:lnSpc>
              <a:spcBef>
                <a:spcPct val="50000"/>
              </a:spcBef>
            </a:pPr>
            <a:r>
              <a:rPr kumimoji="1" lang="zh-CN" altLang="en-US" sz="2000">
                <a:solidFill>
                  <a:schemeClr val="tx1"/>
                </a:solidFill>
                <a:latin typeface="Arial" charset="0"/>
              </a:rPr>
              <a:t>   </a:t>
            </a:r>
            <a:r>
              <a:rPr kumimoji="1" lang="en-US" altLang="zh-CN" sz="2000">
                <a:solidFill>
                  <a:schemeClr val="tx1"/>
                </a:solidFill>
                <a:latin typeface="Arial" charset="0"/>
              </a:rPr>
              <a:t>×  2</a:t>
            </a:r>
          </a:p>
          <a:p>
            <a:pPr algn="l">
              <a:lnSpc>
                <a:spcPct val="65000"/>
              </a:lnSpc>
              <a:spcBef>
                <a:spcPct val="50000"/>
              </a:spcBef>
            </a:pPr>
            <a:r>
              <a:rPr kumimoji="1" lang="en-US" altLang="zh-CN" sz="2000">
                <a:solidFill>
                  <a:srgbClr val="CC0066"/>
                </a:solidFill>
                <a:latin typeface="Arial" charset="0"/>
              </a:rPr>
              <a:t>   1</a:t>
            </a:r>
            <a:r>
              <a:rPr kumimoji="1" lang="en-US" altLang="zh-CN" sz="2000">
                <a:solidFill>
                  <a:schemeClr val="tx1"/>
                </a:solidFill>
                <a:latin typeface="Arial" charset="0"/>
              </a:rPr>
              <a:t> .04         </a:t>
            </a:r>
            <a:r>
              <a:rPr kumimoji="1" lang="zh-CN" altLang="en-US" sz="2000">
                <a:solidFill>
                  <a:schemeClr val="tx1"/>
                </a:solidFill>
                <a:latin typeface="Arial" charset="0"/>
              </a:rPr>
              <a:t>进位“</a:t>
            </a:r>
            <a:r>
              <a:rPr kumimoji="1" lang="en-US" altLang="zh-CN" sz="2000">
                <a:solidFill>
                  <a:schemeClr val="tx1"/>
                </a:solidFill>
                <a:latin typeface="Arial" charset="0"/>
              </a:rPr>
              <a:t>1” </a:t>
            </a:r>
            <a:r>
              <a:rPr kumimoji="1" lang="en-US" altLang="zh-CN">
                <a:solidFill>
                  <a:schemeClr val="tx1"/>
                </a:solidFill>
              </a:rPr>
              <a:t>= </a:t>
            </a:r>
            <a:r>
              <a:rPr kumimoji="1" lang="en-US" altLang="zh-CN">
                <a:solidFill>
                  <a:schemeClr val="tx1"/>
                </a:solidFill>
                <a:latin typeface="Arial" charset="0"/>
              </a:rPr>
              <a:t>k</a:t>
            </a:r>
            <a:r>
              <a:rPr kumimoji="1" lang="en-US" altLang="zh-CN" baseline="-25000">
                <a:solidFill>
                  <a:schemeClr val="tx1"/>
                </a:solidFill>
                <a:latin typeface="Arial" charset="0"/>
              </a:rPr>
              <a:t>-4</a:t>
            </a:r>
            <a:r>
              <a:rPr kumimoji="1" lang="en-US" altLang="zh-CN"/>
              <a:t> </a:t>
            </a:r>
            <a:r>
              <a:rPr kumimoji="1" lang="zh-CN" altLang="en-US" sz="2000">
                <a:solidFill>
                  <a:schemeClr val="tx1"/>
                </a:solidFill>
                <a:latin typeface="Arial" charset="0"/>
              </a:rPr>
              <a:t>（</a:t>
            </a:r>
            <a:r>
              <a:rPr kumimoji="1" lang="en-US" altLang="zh-CN" sz="2000">
                <a:solidFill>
                  <a:schemeClr val="tx1"/>
                </a:solidFill>
                <a:latin typeface="Arial" charset="0"/>
              </a:rPr>
              <a:t>LSB</a:t>
            </a:r>
            <a:r>
              <a:rPr kumimoji="1" lang="zh-CN" altLang="en-US" sz="2000">
                <a:solidFill>
                  <a:schemeClr val="tx1"/>
                </a:solidFill>
                <a:latin typeface="Arial" charset="0"/>
              </a:rPr>
              <a:t>）</a:t>
            </a:r>
          </a:p>
        </p:txBody>
      </p:sp>
      <p:sp>
        <p:nvSpPr>
          <p:cNvPr id="80933" name="Line 37"/>
          <p:cNvSpPr>
            <a:spLocks noChangeShapeType="1"/>
          </p:cNvSpPr>
          <p:nvPr/>
        </p:nvSpPr>
        <p:spPr bwMode="auto">
          <a:xfrm>
            <a:off x="2770188" y="2836863"/>
            <a:ext cx="1143000" cy="0"/>
          </a:xfrm>
          <a:prstGeom prst="line">
            <a:avLst/>
          </a:prstGeom>
          <a:noFill/>
          <a:ln w="9525">
            <a:solidFill>
              <a:schemeClr val="tx2"/>
            </a:solidFill>
            <a:round/>
            <a:headEnd/>
            <a:tailEnd/>
          </a:ln>
        </p:spPr>
        <p:txBody>
          <a:bodyPr/>
          <a:lstStyle/>
          <a:p>
            <a:endParaRPr lang="zh-CN" altLang="en-US"/>
          </a:p>
        </p:txBody>
      </p:sp>
      <p:sp>
        <p:nvSpPr>
          <p:cNvPr id="80934" name="Line 38"/>
          <p:cNvSpPr>
            <a:spLocks noChangeShapeType="1"/>
          </p:cNvSpPr>
          <p:nvPr/>
        </p:nvSpPr>
        <p:spPr bwMode="auto">
          <a:xfrm>
            <a:off x="2770188" y="3592513"/>
            <a:ext cx="1143000" cy="0"/>
          </a:xfrm>
          <a:prstGeom prst="line">
            <a:avLst/>
          </a:prstGeom>
          <a:noFill/>
          <a:ln w="9525">
            <a:solidFill>
              <a:schemeClr val="tx2"/>
            </a:solidFill>
            <a:round/>
            <a:headEnd/>
            <a:tailEnd/>
          </a:ln>
        </p:spPr>
        <p:txBody>
          <a:bodyPr/>
          <a:lstStyle/>
          <a:p>
            <a:endParaRPr lang="zh-CN" altLang="en-US"/>
          </a:p>
        </p:txBody>
      </p:sp>
      <p:sp>
        <p:nvSpPr>
          <p:cNvPr id="80935" name="Line 39"/>
          <p:cNvSpPr>
            <a:spLocks noChangeShapeType="1"/>
          </p:cNvSpPr>
          <p:nvPr/>
        </p:nvSpPr>
        <p:spPr bwMode="auto">
          <a:xfrm>
            <a:off x="2770188" y="4348163"/>
            <a:ext cx="1143000" cy="0"/>
          </a:xfrm>
          <a:prstGeom prst="line">
            <a:avLst/>
          </a:prstGeom>
          <a:noFill/>
          <a:ln w="9525">
            <a:solidFill>
              <a:schemeClr val="tx2"/>
            </a:solidFill>
            <a:round/>
            <a:headEnd/>
            <a:tailEnd/>
          </a:ln>
        </p:spPr>
        <p:txBody>
          <a:bodyPr/>
          <a:lstStyle/>
          <a:p>
            <a:endParaRPr lang="zh-CN" altLang="en-US"/>
          </a:p>
        </p:txBody>
      </p:sp>
      <p:sp>
        <p:nvSpPr>
          <p:cNvPr id="80936" name="Line 40"/>
          <p:cNvSpPr>
            <a:spLocks noChangeShapeType="1"/>
          </p:cNvSpPr>
          <p:nvPr/>
        </p:nvSpPr>
        <p:spPr bwMode="auto">
          <a:xfrm>
            <a:off x="2735263" y="5133975"/>
            <a:ext cx="1143000" cy="0"/>
          </a:xfrm>
          <a:prstGeom prst="line">
            <a:avLst/>
          </a:prstGeom>
          <a:noFill/>
          <a:ln w="9525">
            <a:solidFill>
              <a:schemeClr val="tx2"/>
            </a:solidFill>
            <a:round/>
            <a:headEnd/>
            <a:tailEnd/>
          </a:ln>
        </p:spPr>
        <p:txBody>
          <a:bodyPr/>
          <a:lstStyle/>
          <a:p>
            <a:endParaRPr lang="zh-CN" altLang="en-US"/>
          </a:p>
        </p:txBody>
      </p:sp>
      <p:sp>
        <p:nvSpPr>
          <p:cNvPr id="80937" name="Text Box 41"/>
          <p:cNvSpPr txBox="1">
            <a:spLocks noChangeArrowheads="1"/>
          </p:cNvSpPr>
          <p:nvPr/>
        </p:nvSpPr>
        <p:spPr bwMode="black">
          <a:xfrm>
            <a:off x="2770188" y="5765800"/>
            <a:ext cx="3405187" cy="425450"/>
          </a:xfrm>
          <a:prstGeom prst="rect">
            <a:avLst/>
          </a:prstGeom>
          <a:noFill/>
          <a:ln w="9525" algn="ctr">
            <a:noFill/>
            <a:miter lim="800000"/>
            <a:headEnd/>
            <a:tailEnd/>
          </a:ln>
        </p:spPr>
        <p:txBody>
          <a:bodyPr>
            <a:spAutoFit/>
          </a:bodyPr>
          <a:lstStyle/>
          <a:p>
            <a:pPr algn="l"/>
            <a:r>
              <a:rPr lang="en-US" altLang="zh-CN">
                <a:latin typeface="Arial" charset="0"/>
              </a:rPr>
              <a:t>(0.69)</a:t>
            </a:r>
            <a:r>
              <a:rPr lang="en-US" altLang="zh-CN" baseline="-25000">
                <a:latin typeface="Arial" charset="0"/>
              </a:rPr>
              <a:t>10</a:t>
            </a:r>
            <a:r>
              <a:rPr lang="en-US" altLang="zh-CN">
                <a:latin typeface="Arial" charset="0"/>
              </a:rPr>
              <a:t>=(0.1011)</a:t>
            </a:r>
            <a:r>
              <a:rPr lang="en-US" altLang="zh-CN" baseline="-25000">
                <a:latin typeface="Arial"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932"/>
                                        </p:tgtEl>
                                        <p:attrNameLst>
                                          <p:attrName>style.visibility</p:attrName>
                                        </p:attrNameLst>
                                      </p:cBhvr>
                                      <p:to>
                                        <p:strVal val="visible"/>
                                      </p:to>
                                    </p:set>
                                    <p:anim calcmode="lin" valueType="num">
                                      <p:cBhvr additive="base">
                                        <p:cTn id="7" dur="500" fill="hold"/>
                                        <p:tgtEl>
                                          <p:spTgt spid="80932"/>
                                        </p:tgtEl>
                                        <p:attrNameLst>
                                          <p:attrName>ppt_x</p:attrName>
                                        </p:attrNameLst>
                                      </p:cBhvr>
                                      <p:tavLst>
                                        <p:tav tm="0">
                                          <p:val>
                                            <p:strVal val="1+#ppt_w/2"/>
                                          </p:val>
                                        </p:tav>
                                        <p:tav tm="100000">
                                          <p:val>
                                            <p:strVal val="#ppt_x"/>
                                          </p:val>
                                        </p:tav>
                                      </p:tavLst>
                                    </p:anim>
                                    <p:anim calcmode="lin" valueType="num">
                                      <p:cBhvr additive="base">
                                        <p:cTn id="8" dur="500" fill="hold"/>
                                        <p:tgtEl>
                                          <p:spTgt spid="8093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0933"/>
                                        </p:tgtEl>
                                        <p:attrNameLst>
                                          <p:attrName>style.visibility</p:attrName>
                                        </p:attrNameLst>
                                      </p:cBhvr>
                                      <p:to>
                                        <p:strVal val="visible"/>
                                      </p:to>
                                    </p:set>
                                    <p:anim calcmode="lin" valueType="num">
                                      <p:cBhvr additive="base">
                                        <p:cTn id="11" dur="500" fill="hold"/>
                                        <p:tgtEl>
                                          <p:spTgt spid="80933"/>
                                        </p:tgtEl>
                                        <p:attrNameLst>
                                          <p:attrName>ppt_x</p:attrName>
                                        </p:attrNameLst>
                                      </p:cBhvr>
                                      <p:tavLst>
                                        <p:tav tm="0">
                                          <p:val>
                                            <p:strVal val="1+#ppt_w/2"/>
                                          </p:val>
                                        </p:tav>
                                        <p:tav tm="100000">
                                          <p:val>
                                            <p:strVal val="#ppt_x"/>
                                          </p:val>
                                        </p:tav>
                                      </p:tavLst>
                                    </p:anim>
                                    <p:anim calcmode="lin" valueType="num">
                                      <p:cBhvr additive="base">
                                        <p:cTn id="12" dur="500" fill="hold"/>
                                        <p:tgtEl>
                                          <p:spTgt spid="8093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0934"/>
                                        </p:tgtEl>
                                        <p:attrNameLst>
                                          <p:attrName>style.visibility</p:attrName>
                                        </p:attrNameLst>
                                      </p:cBhvr>
                                      <p:to>
                                        <p:strVal val="visible"/>
                                      </p:to>
                                    </p:set>
                                    <p:anim calcmode="lin" valueType="num">
                                      <p:cBhvr additive="base">
                                        <p:cTn id="15" dur="500" fill="hold"/>
                                        <p:tgtEl>
                                          <p:spTgt spid="80934"/>
                                        </p:tgtEl>
                                        <p:attrNameLst>
                                          <p:attrName>ppt_x</p:attrName>
                                        </p:attrNameLst>
                                      </p:cBhvr>
                                      <p:tavLst>
                                        <p:tav tm="0">
                                          <p:val>
                                            <p:strVal val="1+#ppt_w/2"/>
                                          </p:val>
                                        </p:tav>
                                        <p:tav tm="100000">
                                          <p:val>
                                            <p:strVal val="#ppt_x"/>
                                          </p:val>
                                        </p:tav>
                                      </p:tavLst>
                                    </p:anim>
                                    <p:anim calcmode="lin" valueType="num">
                                      <p:cBhvr additive="base">
                                        <p:cTn id="16" dur="500" fill="hold"/>
                                        <p:tgtEl>
                                          <p:spTgt spid="8093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0935"/>
                                        </p:tgtEl>
                                        <p:attrNameLst>
                                          <p:attrName>style.visibility</p:attrName>
                                        </p:attrNameLst>
                                      </p:cBhvr>
                                      <p:to>
                                        <p:strVal val="visible"/>
                                      </p:to>
                                    </p:set>
                                    <p:anim calcmode="lin" valueType="num">
                                      <p:cBhvr additive="base">
                                        <p:cTn id="19" dur="500" fill="hold"/>
                                        <p:tgtEl>
                                          <p:spTgt spid="80935"/>
                                        </p:tgtEl>
                                        <p:attrNameLst>
                                          <p:attrName>ppt_x</p:attrName>
                                        </p:attrNameLst>
                                      </p:cBhvr>
                                      <p:tavLst>
                                        <p:tav tm="0">
                                          <p:val>
                                            <p:strVal val="1+#ppt_w/2"/>
                                          </p:val>
                                        </p:tav>
                                        <p:tav tm="100000">
                                          <p:val>
                                            <p:strVal val="#ppt_x"/>
                                          </p:val>
                                        </p:tav>
                                      </p:tavLst>
                                    </p:anim>
                                    <p:anim calcmode="lin" valueType="num">
                                      <p:cBhvr additive="base">
                                        <p:cTn id="20" dur="500" fill="hold"/>
                                        <p:tgtEl>
                                          <p:spTgt spid="8093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0936"/>
                                        </p:tgtEl>
                                        <p:attrNameLst>
                                          <p:attrName>style.visibility</p:attrName>
                                        </p:attrNameLst>
                                      </p:cBhvr>
                                      <p:to>
                                        <p:strVal val="visible"/>
                                      </p:to>
                                    </p:set>
                                    <p:anim calcmode="lin" valueType="num">
                                      <p:cBhvr additive="base">
                                        <p:cTn id="23" dur="500" fill="hold"/>
                                        <p:tgtEl>
                                          <p:spTgt spid="80936"/>
                                        </p:tgtEl>
                                        <p:attrNameLst>
                                          <p:attrName>ppt_x</p:attrName>
                                        </p:attrNameLst>
                                      </p:cBhvr>
                                      <p:tavLst>
                                        <p:tav tm="0">
                                          <p:val>
                                            <p:strVal val="1+#ppt_w/2"/>
                                          </p:val>
                                        </p:tav>
                                        <p:tav tm="100000">
                                          <p:val>
                                            <p:strVal val="#ppt_x"/>
                                          </p:val>
                                        </p:tav>
                                      </p:tavLst>
                                    </p:anim>
                                    <p:anim calcmode="lin" valueType="num">
                                      <p:cBhvr additive="base">
                                        <p:cTn id="24" dur="500" fill="hold"/>
                                        <p:tgtEl>
                                          <p:spTgt spid="8093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0937"/>
                                        </p:tgtEl>
                                        <p:attrNameLst>
                                          <p:attrName>style.visibility</p:attrName>
                                        </p:attrNameLst>
                                      </p:cBhvr>
                                      <p:to>
                                        <p:strVal val="visible"/>
                                      </p:to>
                                    </p:set>
                                    <p:anim calcmode="lin" valueType="num">
                                      <p:cBhvr additive="base">
                                        <p:cTn id="29" dur="500" fill="hold"/>
                                        <p:tgtEl>
                                          <p:spTgt spid="80937"/>
                                        </p:tgtEl>
                                        <p:attrNameLst>
                                          <p:attrName>ppt_x</p:attrName>
                                        </p:attrNameLst>
                                      </p:cBhvr>
                                      <p:tavLst>
                                        <p:tav tm="0">
                                          <p:val>
                                            <p:strVal val="#ppt_x"/>
                                          </p:val>
                                        </p:tav>
                                        <p:tav tm="100000">
                                          <p:val>
                                            <p:strVal val="#ppt_x"/>
                                          </p:val>
                                        </p:tav>
                                      </p:tavLst>
                                    </p:anim>
                                    <p:anim calcmode="lin" valueType="num">
                                      <p:cBhvr additive="base">
                                        <p:cTn id="30" dur="500" fill="hold"/>
                                        <p:tgtEl>
                                          <p:spTgt spid="809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2" grpId="0"/>
      <p:bldP spid="80933" grpId="0" animBg="1"/>
      <p:bldP spid="80934" grpId="0" animBg="1"/>
      <p:bldP spid="80935" grpId="0" animBg="1"/>
      <p:bldP spid="80936" grpId="0" animBg="1"/>
      <p:bldP spid="809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5"/>
          <p:cNvSpPr>
            <a:spLocks noGrp="1" noChangeArrowheads="1"/>
          </p:cNvSpPr>
          <p:nvPr>
            <p:ph type="sldNum" sz="quarter" idx="10"/>
          </p:nvPr>
        </p:nvSpPr>
        <p:spPr>
          <a:noFill/>
        </p:spPr>
        <p:txBody>
          <a:bodyPr/>
          <a:lstStyle/>
          <a:p>
            <a:fld id="{B2D74614-CF6A-419E-B9C9-68A90DBD3C5C}" type="slidenum">
              <a:rPr lang="ko-KR" altLang="en-US" smtClean="0"/>
              <a:pPr/>
              <a:t>26</a:t>
            </a:fld>
            <a:endParaRPr lang="en-US" altLang="ko-KR" smtClean="0"/>
          </a:p>
        </p:txBody>
      </p:sp>
      <p:sp>
        <p:nvSpPr>
          <p:cNvPr id="32771"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D8AF34E3-8445-4730-A928-98320C9D3431}" type="slidenum">
              <a:rPr lang="ko-KR" altLang="en-US" sz="1600">
                <a:solidFill>
                  <a:schemeClr val="accent2"/>
                </a:solidFill>
                <a:latin typeface="Verdana" pitchFamily="34" charset="0"/>
                <a:ea typeface="Gulim" pitchFamily="34" charset="-127"/>
              </a:rPr>
              <a:pPr algn="r">
                <a:lnSpc>
                  <a:spcPct val="100000"/>
                </a:lnSpc>
              </a:pPr>
              <a:t>26</a:t>
            </a:fld>
            <a:endParaRPr lang="en-US" altLang="ko-KR" sz="1600">
              <a:solidFill>
                <a:schemeClr val="accent2"/>
              </a:solidFill>
              <a:latin typeface="Verdana" pitchFamily="34" charset="0"/>
              <a:ea typeface="Gulim" pitchFamily="34" charset="-127"/>
            </a:endParaRPr>
          </a:p>
        </p:txBody>
      </p:sp>
      <p:sp>
        <p:nvSpPr>
          <p:cNvPr id="32772"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N</a:t>
            </a:r>
            <a:r>
              <a:rPr lang="zh-CN" altLang="en-US" smtClean="0">
                <a:solidFill>
                  <a:srgbClr val="FFCC00"/>
                </a:solidFill>
                <a:latin typeface="Arial" charset="0"/>
                <a:ea typeface="黑体" pitchFamily="49" charset="-122"/>
              </a:rPr>
              <a:t>进制转为十进制</a:t>
            </a:r>
          </a:p>
        </p:txBody>
      </p:sp>
      <p:sp>
        <p:nvSpPr>
          <p:cNvPr id="32773" name="Text Box 6"/>
          <p:cNvSpPr txBox="1">
            <a:spLocks noChangeArrowheads="1"/>
          </p:cNvSpPr>
          <p:nvPr/>
        </p:nvSpPr>
        <p:spPr bwMode="auto">
          <a:xfrm>
            <a:off x="900113" y="1160463"/>
            <a:ext cx="3767137" cy="43021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2. N</a:t>
            </a:r>
            <a:r>
              <a:rPr kumimoji="1" lang="zh-CN" altLang="en-US" sz="2600">
                <a:solidFill>
                  <a:srgbClr val="990000"/>
                </a:solidFill>
                <a:latin typeface="华文新魏" pitchFamily="2" charset="-122"/>
                <a:ea typeface="华文新魏" pitchFamily="2" charset="-122"/>
              </a:rPr>
              <a:t>进制转换为十进制</a:t>
            </a:r>
          </a:p>
        </p:txBody>
      </p:sp>
      <p:sp>
        <p:nvSpPr>
          <p:cNvPr id="81927" name="Rectangle 7"/>
          <p:cNvSpPr>
            <a:spLocks noChangeArrowheads="1"/>
          </p:cNvSpPr>
          <p:nvPr/>
        </p:nvSpPr>
        <p:spPr bwMode="black">
          <a:xfrm>
            <a:off x="587375" y="1995488"/>
            <a:ext cx="5389563" cy="425450"/>
          </a:xfrm>
          <a:prstGeom prst="rect">
            <a:avLst/>
          </a:prstGeom>
          <a:noFill/>
          <a:ln w="9525" algn="ctr">
            <a:noFill/>
            <a:miter lim="800000"/>
            <a:headEnd/>
            <a:tailEnd/>
          </a:ln>
        </p:spPr>
        <p:txBody>
          <a:bodyPr>
            <a:spAutoFit/>
          </a:bodyPr>
          <a:lstStyle/>
          <a:p>
            <a:pPr algn="l"/>
            <a:r>
              <a:rPr kumimoji="1" lang="zh-CN" altLang="en-US">
                <a:solidFill>
                  <a:schemeClr val="tx1"/>
                </a:solidFill>
              </a:rPr>
              <a:t>方法：通式展开法</a:t>
            </a:r>
            <a:r>
              <a:rPr kumimoji="1" lang="en-US" altLang="zh-CN">
                <a:solidFill>
                  <a:schemeClr val="tx1"/>
                </a:solidFill>
              </a:rPr>
              <a:t>——</a:t>
            </a:r>
            <a:r>
              <a:rPr kumimoji="1" lang="zh-CN" altLang="en-US">
                <a:solidFill>
                  <a:schemeClr val="tx1"/>
                </a:solidFill>
              </a:rPr>
              <a:t>按权展开求和</a:t>
            </a:r>
            <a:endParaRPr kumimoji="1" lang="en-US" altLang="zh-CN">
              <a:solidFill>
                <a:schemeClr val="tx1"/>
              </a:solidFill>
            </a:endParaRPr>
          </a:p>
        </p:txBody>
      </p:sp>
      <p:sp>
        <p:nvSpPr>
          <p:cNvPr id="81928" name="Text Box 8"/>
          <p:cNvSpPr txBox="1">
            <a:spLocks noChangeArrowheads="1"/>
          </p:cNvSpPr>
          <p:nvPr/>
        </p:nvSpPr>
        <p:spPr bwMode="auto">
          <a:xfrm>
            <a:off x="1027113" y="2425700"/>
            <a:ext cx="8229600" cy="904875"/>
          </a:xfrm>
          <a:prstGeom prst="rect">
            <a:avLst/>
          </a:prstGeom>
          <a:noFill/>
          <a:ln w="9525">
            <a:noFill/>
            <a:miter lim="800000"/>
            <a:headEnd/>
            <a:tailEnd/>
          </a:ln>
        </p:spPr>
        <p:txBody>
          <a:bodyPr>
            <a:spAutoFit/>
          </a:bodyPr>
          <a:lstStyle/>
          <a:p>
            <a:pPr algn="l">
              <a:lnSpc>
                <a:spcPct val="110000"/>
              </a:lnSpc>
            </a:pPr>
            <a:r>
              <a:rPr kumimoji="1" lang="en-US" altLang="zh-CN">
                <a:solidFill>
                  <a:srgbClr val="FF0066"/>
                </a:solidFill>
              </a:rPr>
              <a:t>【</a:t>
            </a:r>
            <a:r>
              <a:rPr kumimoji="1" lang="zh-CN" altLang="en-US">
                <a:solidFill>
                  <a:srgbClr val="FF0066"/>
                </a:solidFill>
              </a:rPr>
              <a:t>例</a:t>
            </a:r>
            <a:r>
              <a:rPr kumimoji="1" lang="en-US" altLang="zh-CN">
                <a:solidFill>
                  <a:srgbClr val="FF0066"/>
                </a:solidFill>
                <a:latin typeface="Arial" charset="0"/>
                <a:cs typeface="Arial" charset="0"/>
              </a:rPr>
              <a:t>1.3</a:t>
            </a:r>
            <a:r>
              <a:rPr kumimoji="1" lang="en-US" altLang="zh-CN">
                <a:solidFill>
                  <a:srgbClr val="FF0066"/>
                </a:solidFill>
              </a:rPr>
              <a:t>】</a:t>
            </a:r>
            <a:r>
              <a:rPr kumimoji="1" lang="en-US" altLang="zh-CN">
                <a:solidFill>
                  <a:schemeClr val="tx1"/>
                </a:solidFill>
              </a:rPr>
              <a:t>(1101.011)</a:t>
            </a:r>
            <a:r>
              <a:rPr kumimoji="1" lang="en-US" altLang="zh-CN" baseline="-30000">
                <a:solidFill>
                  <a:schemeClr val="tx1"/>
                </a:solidFill>
                <a:latin typeface="Arial" charset="0"/>
              </a:rPr>
              <a:t>2</a:t>
            </a:r>
            <a:r>
              <a:rPr kumimoji="1" lang="en-US" altLang="zh-CN">
                <a:solidFill>
                  <a:schemeClr val="tx1"/>
                </a:solidFill>
              </a:rPr>
              <a:t>=</a:t>
            </a:r>
          </a:p>
          <a:p>
            <a:pPr algn="just">
              <a:lnSpc>
                <a:spcPct val="110000"/>
              </a:lnSpc>
            </a:pPr>
            <a:r>
              <a:rPr kumimoji="1" lang="en-US" altLang="zh-CN">
                <a:solidFill>
                  <a:srgbClr val="CC0066"/>
                </a:solidFill>
                <a:latin typeface="Arial" charset="0"/>
              </a:rPr>
              <a:t>  1</a:t>
            </a:r>
            <a:r>
              <a:rPr kumimoji="1" lang="en-US" altLang="zh-CN"/>
              <a:t>×</a:t>
            </a:r>
            <a:r>
              <a:rPr kumimoji="1" lang="en-US" altLang="zh-CN">
                <a:latin typeface="Arial" charset="0"/>
              </a:rPr>
              <a:t>2</a:t>
            </a:r>
            <a:r>
              <a:rPr kumimoji="1" lang="en-US" altLang="zh-CN" baseline="30000">
                <a:latin typeface="Arial" charset="0"/>
              </a:rPr>
              <a:t>3</a:t>
            </a:r>
            <a:r>
              <a:rPr kumimoji="1" lang="en-US" altLang="zh-CN">
                <a:latin typeface="Arial" charset="0"/>
              </a:rPr>
              <a:t>+</a:t>
            </a:r>
            <a:r>
              <a:rPr kumimoji="1" lang="en-US" altLang="zh-CN">
                <a:solidFill>
                  <a:srgbClr val="CC0066"/>
                </a:solidFill>
                <a:latin typeface="Arial" charset="0"/>
              </a:rPr>
              <a:t>1</a:t>
            </a:r>
            <a:r>
              <a:rPr kumimoji="1" lang="en-US" altLang="zh-CN"/>
              <a:t>×</a:t>
            </a:r>
            <a:r>
              <a:rPr kumimoji="1" lang="en-US" altLang="zh-CN">
                <a:latin typeface="Arial" charset="0"/>
              </a:rPr>
              <a:t>2</a:t>
            </a:r>
            <a:r>
              <a:rPr kumimoji="1" lang="en-US" altLang="zh-CN" baseline="30000">
                <a:latin typeface="Arial" charset="0"/>
              </a:rPr>
              <a:t>2</a:t>
            </a:r>
            <a:r>
              <a:rPr kumimoji="1" lang="en-US" altLang="zh-CN">
                <a:latin typeface="Arial" charset="0"/>
              </a:rPr>
              <a:t>+</a:t>
            </a:r>
            <a:r>
              <a:rPr kumimoji="1" lang="en-US" altLang="zh-CN">
                <a:solidFill>
                  <a:srgbClr val="CC0066"/>
                </a:solidFill>
                <a:latin typeface="Arial" charset="0"/>
              </a:rPr>
              <a:t>0</a:t>
            </a:r>
            <a:r>
              <a:rPr kumimoji="1" lang="en-US" altLang="zh-CN"/>
              <a:t>×</a:t>
            </a:r>
            <a:r>
              <a:rPr kumimoji="1" lang="en-US" altLang="zh-CN">
                <a:latin typeface="Arial" charset="0"/>
              </a:rPr>
              <a:t>2</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1</a:t>
            </a:r>
            <a:r>
              <a:rPr kumimoji="1" lang="en-US" altLang="zh-CN"/>
              <a:t>×</a:t>
            </a:r>
            <a:r>
              <a:rPr kumimoji="1" lang="en-US" altLang="zh-CN">
                <a:latin typeface="Arial" charset="0"/>
              </a:rPr>
              <a:t>2</a:t>
            </a:r>
            <a:r>
              <a:rPr kumimoji="1" lang="en-US" altLang="zh-CN" baseline="30000">
                <a:latin typeface="Arial" charset="0"/>
              </a:rPr>
              <a:t>0</a:t>
            </a:r>
            <a:r>
              <a:rPr kumimoji="1" lang="en-US" altLang="zh-CN">
                <a:latin typeface="Arial" charset="0"/>
              </a:rPr>
              <a:t>+</a:t>
            </a:r>
            <a:r>
              <a:rPr kumimoji="1" lang="en-US" altLang="zh-CN">
                <a:solidFill>
                  <a:srgbClr val="CC0066"/>
                </a:solidFill>
                <a:latin typeface="Arial" charset="0"/>
              </a:rPr>
              <a:t>0</a:t>
            </a:r>
            <a:r>
              <a:rPr kumimoji="1" lang="en-US" altLang="zh-CN"/>
              <a:t>×</a:t>
            </a:r>
            <a:r>
              <a:rPr kumimoji="1" lang="en-US" altLang="zh-CN">
                <a:latin typeface="Arial" charset="0"/>
              </a:rPr>
              <a:t>2</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1</a:t>
            </a:r>
            <a:r>
              <a:rPr kumimoji="1" lang="en-US" altLang="zh-CN"/>
              <a:t>×</a:t>
            </a:r>
            <a:r>
              <a:rPr kumimoji="1" lang="en-US" altLang="zh-CN">
                <a:latin typeface="Arial" charset="0"/>
              </a:rPr>
              <a:t>2</a:t>
            </a:r>
            <a:r>
              <a:rPr kumimoji="1" lang="en-US" altLang="zh-CN" baseline="30000">
                <a:latin typeface="Arial" charset="0"/>
              </a:rPr>
              <a:t>-2</a:t>
            </a:r>
            <a:r>
              <a:rPr kumimoji="1" lang="en-US" altLang="zh-CN">
                <a:latin typeface="Arial" charset="0"/>
              </a:rPr>
              <a:t>+</a:t>
            </a:r>
            <a:r>
              <a:rPr kumimoji="1" lang="en-US" altLang="zh-CN">
                <a:solidFill>
                  <a:srgbClr val="CC0066"/>
                </a:solidFill>
                <a:latin typeface="Arial" charset="0"/>
              </a:rPr>
              <a:t>1</a:t>
            </a:r>
            <a:r>
              <a:rPr kumimoji="1" lang="en-US" altLang="zh-CN"/>
              <a:t>×</a:t>
            </a:r>
            <a:r>
              <a:rPr kumimoji="1" lang="en-US" altLang="zh-CN">
                <a:latin typeface="Arial" charset="0"/>
              </a:rPr>
              <a:t>2</a:t>
            </a:r>
            <a:r>
              <a:rPr kumimoji="1" lang="en-US" altLang="zh-CN" baseline="30000">
                <a:latin typeface="Arial" charset="0"/>
              </a:rPr>
              <a:t>-3</a:t>
            </a:r>
            <a:r>
              <a:rPr kumimoji="1" lang="en-US" altLang="zh-CN">
                <a:latin typeface="Arial" charset="0"/>
              </a:rPr>
              <a:t>=</a:t>
            </a:r>
          </a:p>
        </p:txBody>
      </p:sp>
      <p:sp>
        <p:nvSpPr>
          <p:cNvPr id="81929" name="Text Box 9"/>
          <p:cNvSpPr txBox="1">
            <a:spLocks noChangeArrowheads="1"/>
          </p:cNvSpPr>
          <p:nvPr/>
        </p:nvSpPr>
        <p:spPr bwMode="auto">
          <a:xfrm>
            <a:off x="1184275" y="3295650"/>
            <a:ext cx="5764213" cy="457200"/>
          </a:xfrm>
          <a:prstGeom prst="rect">
            <a:avLst/>
          </a:prstGeom>
          <a:noFill/>
          <a:ln w="9525">
            <a:noFill/>
            <a:miter lim="800000"/>
            <a:headEnd/>
            <a:tailEnd/>
          </a:ln>
        </p:spPr>
        <p:txBody>
          <a:bodyPr>
            <a:spAutoFit/>
          </a:bodyPr>
          <a:lstStyle/>
          <a:p>
            <a:pPr algn="just">
              <a:lnSpc>
                <a:spcPct val="100000"/>
              </a:lnSpc>
              <a:spcBef>
                <a:spcPct val="50000"/>
              </a:spcBef>
            </a:pPr>
            <a:r>
              <a:rPr kumimoji="1" lang="en-US" altLang="zh-CN">
                <a:latin typeface="Arial" charset="0"/>
              </a:rPr>
              <a:t>8+4+0+1+0.0+0.25+0.125=(13.375)</a:t>
            </a:r>
            <a:r>
              <a:rPr kumimoji="1" lang="en-US" altLang="zh-CN" baseline="-30000">
                <a:latin typeface="Arial" charset="0"/>
              </a:rPr>
              <a:t>10</a:t>
            </a:r>
            <a:endParaRPr kumimoji="1" lang="en-US" altLang="zh-CN">
              <a:latin typeface="Arial" charset="0"/>
            </a:endParaRPr>
          </a:p>
        </p:txBody>
      </p:sp>
      <p:sp>
        <p:nvSpPr>
          <p:cNvPr id="81930" name="Text Box 10"/>
          <p:cNvSpPr txBox="1">
            <a:spLocks noChangeArrowheads="1"/>
          </p:cNvSpPr>
          <p:nvPr/>
        </p:nvSpPr>
        <p:spPr bwMode="auto">
          <a:xfrm>
            <a:off x="1008063" y="3902075"/>
            <a:ext cx="7559675" cy="904875"/>
          </a:xfrm>
          <a:prstGeom prst="rect">
            <a:avLst/>
          </a:prstGeom>
          <a:noFill/>
          <a:ln w="9525">
            <a:noFill/>
            <a:miter lim="800000"/>
            <a:headEnd/>
            <a:tailEnd/>
          </a:ln>
        </p:spPr>
        <p:txBody>
          <a:bodyPr>
            <a:spAutoFit/>
          </a:bodyPr>
          <a:lstStyle/>
          <a:p>
            <a:pPr algn="just">
              <a:lnSpc>
                <a:spcPct val="100000"/>
              </a:lnSpc>
              <a:spcBef>
                <a:spcPct val="50000"/>
              </a:spcBef>
            </a:pPr>
            <a:r>
              <a:rPr kumimoji="1" lang="en-US" altLang="zh-CN">
                <a:solidFill>
                  <a:srgbClr val="FF0066"/>
                </a:solidFill>
              </a:rPr>
              <a:t>【</a:t>
            </a:r>
            <a:r>
              <a:rPr kumimoji="1" lang="zh-CN" altLang="en-US">
                <a:solidFill>
                  <a:srgbClr val="FF0066"/>
                </a:solidFill>
              </a:rPr>
              <a:t>例</a:t>
            </a:r>
            <a:r>
              <a:rPr kumimoji="1" lang="en-US" altLang="zh-CN">
                <a:solidFill>
                  <a:srgbClr val="FF0066"/>
                </a:solidFill>
                <a:latin typeface="Arial" charset="0"/>
                <a:cs typeface="Arial" charset="0"/>
              </a:rPr>
              <a:t>1.4</a:t>
            </a:r>
            <a:r>
              <a:rPr kumimoji="1" lang="en-US" altLang="zh-CN">
                <a:solidFill>
                  <a:srgbClr val="FF0066"/>
                </a:solidFill>
              </a:rPr>
              <a:t>】</a:t>
            </a:r>
            <a:r>
              <a:rPr kumimoji="1" lang="en-US" altLang="zh-CN">
                <a:solidFill>
                  <a:schemeClr val="tx1"/>
                </a:solidFill>
                <a:latin typeface="Arial" charset="0"/>
              </a:rPr>
              <a:t>(376.65)</a:t>
            </a:r>
            <a:r>
              <a:rPr kumimoji="1" lang="en-US" altLang="zh-CN" baseline="-30000">
                <a:solidFill>
                  <a:schemeClr val="tx1"/>
                </a:solidFill>
                <a:latin typeface="Arial" charset="0"/>
              </a:rPr>
              <a:t>8</a:t>
            </a:r>
            <a:r>
              <a:rPr kumimoji="1" lang="en-US" altLang="zh-CN">
                <a:solidFill>
                  <a:schemeClr val="tx1"/>
                </a:solidFill>
                <a:latin typeface="Arial" charset="0"/>
              </a:rPr>
              <a:t>=</a:t>
            </a:r>
          </a:p>
          <a:p>
            <a:pPr algn="just">
              <a:lnSpc>
                <a:spcPct val="110000"/>
              </a:lnSpc>
              <a:spcBef>
                <a:spcPct val="10000"/>
              </a:spcBef>
            </a:pPr>
            <a:r>
              <a:rPr kumimoji="1" lang="en-US" altLang="zh-CN">
                <a:solidFill>
                  <a:srgbClr val="CC0066"/>
                </a:solidFill>
                <a:latin typeface="Arial" charset="0"/>
              </a:rPr>
              <a:t>    3</a:t>
            </a:r>
            <a:r>
              <a:rPr kumimoji="1" lang="en-US" altLang="zh-CN"/>
              <a:t>×</a:t>
            </a:r>
            <a:r>
              <a:rPr kumimoji="1" lang="en-US" altLang="zh-CN">
                <a:latin typeface="Arial" charset="0"/>
              </a:rPr>
              <a:t>8</a:t>
            </a:r>
            <a:r>
              <a:rPr kumimoji="1" lang="en-US" altLang="zh-CN" baseline="30000">
                <a:latin typeface="Arial" charset="0"/>
              </a:rPr>
              <a:t>2</a:t>
            </a:r>
            <a:r>
              <a:rPr kumimoji="1" lang="en-US" altLang="zh-CN">
                <a:latin typeface="Arial" charset="0"/>
              </a:rPr>
              <a:t>+</a:t>
            </a:r>
            <a:r>
              <a:rPr kumimoji="1" lang="en-US" altLang="zh-CN">
                <a:solidFill>
                  <a:srgbClr val="CC0066"/>
                </a:solidFill>
                <a:latin typeface="Arial" charset="0"/>
              </a:rPr>
              <a:t>7</a:t>
            </a:r>
            <a:r>
              <a:rPr kumimoji="1" lang="en-US" altLang="zh-CN"/>
              <a:t>×</a:t>
            </a:r>
            <a:r>
              <a:rPr kumimoji="1" lang="en-US" altLang="zh-CN">
                <a:latin typeface="Arial" charset="0"/>
              </a:rPr>
              <a:t>8</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6</a:t>
            </a:r>
            <a:r>
              <a:rPr kumimoji="1" lang="en-US" altLang="zh-CN"/>
              <a:t>×</a:t>
            </a:r>
            <a:r>
              <a:rPr kumimoji="1" lang="en-US" altLang="zh-CN">
                <a:latin typeface="Arial" charset="0"/>
              </a:rPr>
              <a:t>8</a:t>
            </a:r>
            <a:r>
              <a:rPr kumimoji="1" lang="en-US" altLang="zh-CN" baseline="30000">
                <a:latin typeface="Arial" charset="0"/>
              </a:rPr>
              <a:t>0</a:t>
            </a:r>
            <a:r>
              <a:rPr kumimoji="1" lang="en-US" altLang="zh-CN">
                <a:latin typeface="Arial" charset="0"/>
              </a:rPr>
              <a:t>+</a:t>
            </a:r>
            <a:r>
              <a:rPr kumimoji="1" lang="en-US" altLang="zh-CN">
                <a:solidFill>
                  <a:srgbClr val="CC0066"/>
                </a:solidFill>
                <a:latin typeface="Arial" charset="0"/>
              </a:rPr>
              <a:t>6</a:t>
            </a:r>
            <a:r>
              <a:rPr kumimoji="1" lang="en-US" altLang="zh-CN"/>
              <a:t>×</a:t>
            </a:r>
            <a:r>
              <a:rPr kumimoji="1" lang="en-US" altLang="zh-CN">
                <a:latin typeface="Arial" charset="0"/>
              </a:rPr>
              <a:t>8</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5</a:t>
            </a:r>
            <a:r>
              <a:rPr kumimoji="1" lang="en-US" altLang="zh-CN"/>
              <a:t>×</a:t>
            </a:r>
            <a:r>
              <a:rPr kumimoji="1" lang="en-US" altLang="zh-CN">
                <a:latin typeface="Arial" charset="0"/>
              </a:rPr>
              <a:t>8</a:t>
            </a:r>
            <a:r>
              <a:rPr kumimoji="1" lang="en-US" altLang="zh-CN" baseline="30000">
                <a:latin typeface="Arial" charset="0"/>
              </a:rPr>
              <a:t>-2</a:t>
            </a:r>
            <a:r>
              <a:rPr kumimoji="1" lang="en-US" altLang="zh-CN">
                <a:latin typeface="Arial" charset="0"/>
              </a:rPr>
              <a:t>=(254.828125)</a:t>
            </a:r>
            <a:r>
              <a:rPr kumimoji="1" lang="en-US" altLang="zh-CN" baseline="-30000">
                <a:latin typeface="Arial" charset="0"/>
              </a:rPr>
              <a:t>10</a:t>
            </a:r>
          </a:p>
        </p:txBody>
      </p:sp>
      <p:sp>
        <p:nvSpPr>
          <p:cNvPr id="81931" name="Text Box 11"/>
          <p:cNvSpPr txBox="1">
            <a:spLocks noChangeArrowheads="1"/>
          </p:cNvSpPr>
          <p:nvPr/>
        </p:nvSpPr>
        <p:spPr bwMode="auto">
          <a:xfrm>
            <a:off x="1009650" y="4903788"/>
            <a:ext cx="7342188" cy="1333500"/>
          </a:xfrm>
          <a:prstGeom prst="rect">
            <a:avLst/>
          </a:prstGeom>
          <a:noFill/>
          <a:ln w="9525">
            <a:noFill/>
            <a:miter lim="800000"/>
            <a:headEnd/>
            <a:tailEnd/>
          </a:ln>
        </p:spPr>
        <p:txBody>
          <a:bodyPr>
            <a:spAutoFit/>
          </a:bodyPr>
          <a:lstStyle/>
          <a:p>
            <a:pPr algn="just">
              <a:lnSpc>
                <a:spcPct val="110000"/>
              </a:lnSpc>
              <a:spcAft>
                <a:spcPct val="10000"/>
              </a:spcAft>
            </a:pPr>
            <a:r>
              <a:rPr kumimoji="1" lang="en-US" altLang="zh-CN">
                <a:solidFill>
                  <a:srgbClr val="FF0066"/>
                </a:solidFill>
              </a:rPr>
              <a:t>【</a:t>
            </a:r>
            <a:r>
              <a:rPr kumimoji="1" lang="zh-CN" altLang="en-US">
                <a:solidFill>
                  <a:srgbClr val="FF0066"/>
                </a:solidFill>
              </a:rPr>
              <a:t>例</a:t>
            </a:r>
            <a:r>
              <a:rPr kumimoji="1" lang="en-US" altLang="zh-CN">
                <a:solidFill>
                  <a:srgbClr val="FF0066"/>
                </a:solidFill>
                <a:latin typeface="Arial" charset="0"/>
                <a:cs typeface="Arial" charset="0"/>
              </a:rPr>
              <a:t>1.5</a:t>
            </a:r>
            <a:r>
              <a:rPr kumimoji="1" lang="en-US" altLang="zh-CN">
                <a:solidFill>
                  <a:srgbClr val="FF0066"/>
                </a:solidFill>
              </a:rPr>
              <a:t>】</a:t>
            </a:r>
            <a:r>
              <a:rPr kumimoji="1" lang="en-US" altLang="zh-CN">
                <a:solidFill>
                  <a:schemeClr val="tx1"/>
                </a:solidFill>
                <a:latin typeface="Arial" charset="0"/>
              </a:rPr>
              <a:t>(1FD.6C)</a:t>
            </a:r>
            <a:r>
              <a:rPr kumimoji="1" lang="en-US" altLang="zh-CN" baseline="-30000">
                <a:solidFill>
                  <a:schemeClr val="tx1"/>
                </a:solidFill>
                <a:latin typeface="Arial" charset="0"/>
              </a:rPr>
              <a:t>16</a:t>
            </a:r>
            <a:r>
              <a:rPr kumimoji="1" lang="en-US" altLang="zh-CN">
                <a:solidFill>
                  <a:schemeClr val="tx1"/>
                </a:solidFill>
                <a:latin typeface="Arial" charset="0"/>
              </a:rPr>
              <a:t>=</a:t>
            </a:r>
          </a:p>
          <a:p>
            <a:pPr algn="just">
              <a:lnSpc>
                <a:spcPct val="110000"/>
              </a:lnSpc>
            </a:pPr>
            <a:r>
              <a:rPr kumimoji="1" lang="en-US" altLang="zh-CN">
                <a:solidFill>
                  <a:srgbClr val="CC0066"/>
                </a:solidFill>
                <a:latin typeface="Arial" charset="0"/>
              </a:rPr>
              <a:t>   1</a:t>
            </a:r>
            <a:r>
              <a:rPr kumimoji="1" lang="en-US" altLang="zh-CN"/>
              <a:t>×</a:t>
            </a:r>
            <a:r>
              <a:rPr kumimoji="1" lang="en-US" altLang="zh-CN">
                <a:latin typeface="Arial" charset="0"/>
              </a:rPr>
              <a:t>16</a:t>
            </a:r>
            <a:r>
              <a:rPr kumimoji="1" lang="en-US" altLang="zh-CN" baseline="30000">
                <a:latin typeface="Arial" charset="0"/>
              </a:rPr>
              <a:t>2</a:t>
            </a:r>
            <a:r>
              <a:rPr kumimoji="1" lang="en-US" altLang="zh-CN">
                <a:latin typeface="Arial" charset="0"/>
              </a:rPr>
              <a:t>+</a:t>
            </a:r>
            <a:r>
              <a:rPr kumimoji="1" lang="en-US" altLang="zh-CN">
                <a:solidFill>
                  <a:srgbClr val="CC0066"/>
                </a:solidFill>
                <a:latin typeface="Arial" charset="0"/>
              </a:rPr>
              <a:t>15</a:t>
            </a:r>
            <a:r>
              <a:rPr kumimoji="1" lang="en-US" altLang="zh-CN"/>
              <a:t>×</a:t>
            </a:r>
            <a:r>
              <a:rPr kumimoji="1" lang="en-US" altLang="zh-CN">
                <a:latin typeface="Arial" charset="0"/>
              </a:rPr>
              <a:t>16</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13</a:t>
            </a:r>
            <a:r>
              <a:rPr kumimoji="1" lang="en-US" altLang="zh-CN"/>
              <a:t>×</a:t>
            </a:r>
            <a:r>
              <a:rPr kumimoji="1" lang="en-US" altLang="zh-CN">
                <a:latin typeface="Arial" charset="0"/>
              </a:rPr>
              <a:t>16</a:t>
            </a:r>
            <a:r>
              <a:rPr kumimoji="1" lang="en-US" altLang="zh-CN" baseline="30000">
                <a:latin typeface="Arial" charset="0"/>
              </a:rPr>
              <a:t>0</a:t>
            </a:r>
            <a:r>
              <a:rPr kumimoji="1" lang="en-US" altLang="zh-CN">
                <a:latin typeface="Arial" charset="0"/>
              </a:rPr>
              <a:t>+</a:t>
            </a:r>
            <a:r>
              <a:rPr kumimoji="1" lang="en-US" altLang="zh-CN">
                <a:solidFill>
                  <a:srgbClr val="CC0066"/>
                </a:solidFill>
                <a:latin typeface="Arial" charset="0"/>
              </a:rPr>
              <a:t>6</a:t>
            </a:r>
            <a:r>
              <a:rPr kumimoji="1" lang="en-US" altLang="zh-CN"/>
              <a:t>×</a:t>
            </a:r>
            <a:r>
              <a:rPr kumimoji="1" lang="en-US" altLang="zh-CN">
                <a:latin typeface="Arial" charset="0"/>
              </a:rPr>
              <a:t>16</a:t>
            </a:r>
            <a:r>
              <a:rPr kumimoji="1" lang="en-US" altLang="zh-CN" baseline="30000">
                <a:latin typeface="Arial" charset="0"/>
              </a:rPr>
              <a:t>-1</a:t>
            </a:r>
            <a:r>
              <a:rPr kumimoji="1" lang="en-US" altLang="zh-CN">
                <a:latin typeface="Arial" charset="0"/>
              </a:rPr>
              <a:t>+</a:t>
            </a:r>
            <a:r>
              <a:rPr kumimoji="1" lang="en-US" altLang="zh-CN">
                <a:solidFill>
                  <a:srgbClr val="CC0066"/>
                </a:solidFill>
                <a:latin typeface="Arial" charset="0"/>
              </a:rPr>
              <a:t>12</a:t>
            </a:r>
            <a:r>
              <a:rPr kumimoji="1" lang="en-US" altLang="zh-CN"/>
              <a:t>×</a:t>
            </a:r>
            <a:r>
              <a:rPr kumimoji="1" lang="en-US" altLang="zh-CN">
                <a:latin typeface="Arial" charset="0"/>
              </a:rPr>
              <a:t>16</a:t>
            </a:r>
            <a:r>
              <a:rPr kumimoji="1" lang="en-US" altLang="zh-CN" baseline="30000">
                <a:latin typeface="Arial" charset="0"/>
              </a:rPr>
              <a:t>-2</a:t>
            </a:r>
          </a:p>
          <a:p>
            <a:pPr algn="just">
              <a:lnSpc>
                <a:spcPct val="110000"/>
              </a:lnSpc>
            </a:pPr>
            <a:r>
              <a:rPr kumimoji="1" lang="en-US" altLang="zh-CN">
                <a:latin typeface="Arial" charset="0"/>
              </a:rPr>
              <a:t>   =(509.421875)</a:t>
            </a:r>
            <a:r>
              <a:rPr kumimoji="1" lang="en-US" altLang="zh-CN" baseline="-30000">
                <a:latin typeface="Arial" charset="0"/>
              </a:rPr>
              <a:t>10</a:t>
            </a:r>
          </a:p>
        </p:txBody>
      </p:sp>
      <p:sp>
        <p:nvSpPr>
          <p:cNvPr id="10" name="Text Box 13"/>
          <p:cNvSpPr txBox="1">
            <a:spLocks noChangeArrowheads="1"/>
          </p:cNvSpPr>
          <p:nvPr/>
        </p:nvSpPr>
        <p:spPr bwMode="auto">
          <a:xfrm>
            <a:off x="1008063" y="1619250"/>
            <a:ext cx="4473575" cy="393700"/>
          </a:xfrm>
          <a:prstGeom prst="rect">
            <a:avLst/>
          </a:prstGeom>
          <a:noFill/>
          <a:ln w="9525">
            <a:noFill/>
            <a:miter lim="800000"/>
            <a:headEnd/>
            <a:tailEnd/>
          </a:ln>
        </p:spPr>
        <p:txBody>
          <a:bodyPr>
            <a:spAutoFit/>
          </a:bodyPr>
          <a:lstStyle/>
          <a:p>
            <a:pPr algn="l" latinLnBrk="1"/>
            <a:r>
              <a:rPr kumimoji="1" lang="zh-CN" altLang="en-US" sz="2200">
                <a:solidFill>
                  <a:schemeClr val="tx2"/>
                </a:solidFill>
                <a:latin typeface="Arial" charset="0"/>
              </a:rPr>
              <a:t>任意一个</a:t>
            </a:r>
            <a:r>
              <a:rPr kumimoji="1" lang="en-US" altLang="zh-CN" sz="2200" b="0">
                <a:solidFill>
                  <a:srgbClr val="CC0066"/>
                </a:solidFill>
                <a:latin typeface="Arial" charset="0"/>
              </a:rPr>
              <a:t>N</a:t>
            </a:r>
            <a:r>
              <a:rPr kumimoji="1" lang="zh-CN" altLang="en-US" sz="2200">
                <a:solidFill>
                  <a:schemeClr val="tx2"/>
                </a:solidFill>
                <a:latin typeface="Arial" charset="0"/>
              </a:rPr>
              <a:t>进制数</a:t>
            </a:r>
            <a:r>
              <a:rPr kumimoji="1" lang="en-US" altLang="zh-CN" sz="2200">
                <a:solidFill>
                  <a:schemeClr val="tx2"/>
                </a:solidFill>
                <a:latin typeface="Arial" charset="0"/>
              </a:rPr>
              <a:t>D</a:t>
            </a:r>
            <a:r>
              <a:rPr kumimoji="1" lang="zh-CN" altLang="en-US" sz="2200">
                <a:solidFill>
                  <a:schemeClr val="tx2"/>
                </a:solidFill>
                <a:latin typeface="Arial" charset="0"/>
              </a:rPr>
              <a:t>均可展开为：</a:t>
            </a:r>
          </a:p>
        </p:txBody>
      </p:sp>
      <p:grpSp>
        <p:nvGrpSpPr>
          <p:cNvPr id="2" name="Group 35"/>
          <p:cNvGrpSpPr>
            <a:grpSpLocks/>
          </p:cNvGrpSpPr>
          <p:nvPr/>
        </p:nvGrpSpPr>
        <p:grpSpPr bwMode="auto">
          <a:xfrm>
            <a:off x="5659438" y="1331913"/>
            <a:ext cx="2551112" cy="846137"/>
            <a:chOff x="3366" y="3325"/>
            <a:chExt cx="1607" cy="533"/>
          </a:xfrm>
        </p:grpSpPr>
        <p:sp>
          <p:nvSpPr>
            <p:cNvPr id="32781" name="AutoShape 14"/>
            <p:cNvSpPr>
              <a:spLocks noChangeAspect="1" noChangeArrowheads="1" noTextEdit="1"/>
            </p:cNvSpPr>
            <p:nvPr/>
          </p:nvSpPr>
          <p:spPr bwMode="auto">
            <a:xfrm>
              <a:off x="3470" y="3325"/>
              <a:ext cx="1503" cy="533"/>
            </a:xfrm>
            <a:prstGeom prst="rect">
              <a:avLst/>
            </a:prstGeom>
            <a:solidFill>
              <a:srgbClr val="FFFFBD"/>
            </a:solidFill>
            <a:ln w="9525">
              <a:noFill/>
              <a:miter lim="800000"/>
              <a:headEnd/>
              <a:tailEnd/>
            </a:ln>
            <a:effectLst>
              <a:prstShdw prst="shdw13" dist="53882" dir="13500000">
                <a:srgbClr val="808080">
                  <a:alpha val="50000"/>
                </a:srgbClr>
              </a:prstShdw>
            </a:effectLst>
          </p:spPr>
          <p:txBody>
            <a:bodyPr/>
            <a:lstStyle/>
            <a:p>
              <a:endParaRPr lang="zh-CN" altLang="en-US"/>
            </a:p>
          </p:txBody>
        </p:sp>
        <p:sp>
          <p:nvSpPr>
            <p:cNvPr id="32782" name="Rectangle 16"/>
            <p:cNvSpPr>
              <a:spLocks noChangeArrowheads="1"/>
            </p:cNvSpPr>
            <p:nvPr/>
          </p:nvSpPr>
          <p:spPr bwMode="auto">
            <a:xfrm>
              <a:off x="4127" y="3448"/>
              <a:ext cx="147" cy="225"/>
            </a:xfrm>
            <a:prstGeom prst="rect">
              <a:avLst/>
            </a:prstGeom>
            <a:noFill/>
            <a:ln w="9525">
              <a:noFill/>
              <a:miter lim="800000"/>
              <a:headEnd/>
              <a:tailEnd/>
            </a:ln>
          </p:spPr>
          <p:txBody>
            <a:bodyPr wrap="none" lIns="0" tIns="0" rIns="0" bIns="0">
              <a:spAutoFit/>
            </a:bodyPr>
            <a:lstStyle/>
            <a:p>
              <a:r>
                <a:rPr lang="en-US" altLang="zh-CN" sz="2600" b="0">
                  <a:solidFill>
                    <a:srgbClr val="000000"/>
                  </a:solidFill>
                  <a:latin typeface="Symbol" pitchFamily="18" charset="2"/>
                </a:rPr>
                <a:t>å</a:t>
              </a:r>
              <a:endParaRPr lang="en-US" altLang="zh-CN"/>
            </a:p>
          </p:txBody>
        </p:sp>
        <p:sp>
          <p:nvSpPr>
            <p:cNvPr id="32783" name="Rectangle 17"/>
            <p:cNvSpPr>
              <a:spLocks noChangeArrowheads="1"/>
            </p:cNvSpPr>
            <p:nvPr/>
          </p:nvSpPr>
          <p:spPr bwMode="auto">
            <a:xfrm>
              <a:off x="4181" y="3332"/>
              <a:ext cx="75" cy="147"/>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Symbol" pitchFamily="18" charset="2"/>
                </a:rPr>
                <a:t>-</a:t>
              </a:r>
              <a:endParaRPr lang="en-US" altLang="zh-CN"/>
            </a:p>
          </p:txBody>
        </p:sp>
        <p:sp>
          <p:nvSpPr>
            <p:cNvPr id="32784" name="Rectangle 18"/>
            <p:cNvSpPr>
              <a:spLocks noChangeArrowheads="1"/>
            </p:cNvSpPr>
            <p:nvPr/>
          </p:nvSpPr>
          <p:spPr bwMode="auto">
            <a:xfrm>
              <a:off x="4176" y="3674"/>
              <a:ext cx="75" cy="147"/>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Symbol" pitchFamily="18" charset="2"/>
                </a:rPr>
                <a:t>-</a:t>
              </a:r>
              <a:endParaRPr lang="en-US" altLang="zh-CN"/>
            </a:p>
          </p:txBody>
        </p:sp>
        <p:sp>
          <p:nvSpPr>
            <p:cNvPr id="32785" name="Rectangle 19"/>
            <p:cNvSpPr>
              <a:spLocks noChangeArrowheads="1"/>
            </p:cNvSpPr>
            <p:nvPr/>
          </p:nvSpPr>
          <p:spPr bwMode="auto">
            <a:xfrm>
              <a:off x="4086" y="3674"/>
              <a:ext cx="75" cy="147"/>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Symbol" pitchFamily="18" charset="2"/>
                </a:rPr>
                <a:t>=</a:t>
              </a:r>
              <a:endParaRPr lang="en-US" altLang="zh-CN"/>
            </a:p>
          </p:txBody>
        </p:sp>
        <p:sp>
          <p:nvSpPr>
            <p:cNvPr id="32786" name="Rectangle 20"/>
            <p:cNvSpPr>
              <a:spLocks noChangeArrowheads="1"/>
            </p:cNvSpPr>
            <p:nvPr/>
          </p:nvSpPr>
          <p:spPr bwMode="auto">
            <a:xfrm>
              <a:off x="4530" y="3452"/>
              <a:ext cx="105" cy="207"/>
            </a:xfrm>
            <a:prstGeom prst="rect">
              <a:avLst/>
            </a:prstGeom>
            <a:noFill/>
            <a:ln w="9525">
              <a:noFill/>
              <a:miter lim="800000"/>
              <a:headEnd/>
              <a:tailEnd/>
            </a:ln>
          </p:spPr>
          <p:txBody>
            <a:bodyPr wrap="none" lIns="0" tIns="0" rIns="0" bIns="0">
              <a:spAutoFit/>
            </a:bodyPr>
            <a:lstStyle/>
            <a:p>
              <a:r>
                <a:rPr lang="en-US" altLang="zh-CN" b="0">
                  <a:solidFill>
                    <a:schemeClr val="tx1"/>
                  </a:solidFill>
                  <a:sym typeface="Symbol" pitchFamily="18" charset="2"/>
                </a:rPr>
                <a:t></a:t>
              </a:r>
            </a:p>
          </p:txBody>
        </p:sp>
        <p:sp>
          <p:nvSpPr>
            <p:cNvPr id="32787" name="Rectangle 21"/>
            <p:cNvSpPr>
              <a:spLocks noChangeArrowheads="1"/>
            </p:cNvSpPr>
            <p:nvPr/>
          </p:nvSpPr>
          <p:spPr bwMode="auto">
            <a:xfrm>
              <a:off x="3884" y="3452"/>
              <a:ext cx="101" cy="199"/>
            </a:xfrm>
            <a:prstGeom prst="rect">
              <a:avLst/>
            </a:prstGeom>
            <a:noFill/>
            <a:ln w="9525">
              <a:noFill/>
              <a:miter lim="800000"/>
              <a:headEnd/>
              <a:tailEnd/>
            </a:ln>
          </p:spPr>
          <p:txBody>
            <a:bodyPr wrap="none" lIns="0" tIns="0" rIns="0" bIns="0">
              <a:spAutoFit/>
            </a:bodyPr>
            <a:lstStyle/>
            <a:p>
              <a:r>
                <a:rPr lang="en-US" altLang="zh-CN" sz="2300" b="0">
                  <a:solidFill>
                    <a:srgbClr val="000000"/>
                  </a:solidFill>
                  <a:latin typeface="Symbol" pitchFamily="18" charset="2"/>
                </a:rPr>
                <a:t>=</a:t>
              </a:r>
              <a:endParaRPr lang="en-US" altLang="zh-CN"/>
            </a:p>
          </p:txBody>
        </p:sp>
        <p:sp>
          <p:nvSpPr>
            <p:cNvPr id="32788" name="Rectangle 22"/>
            <p:cNvSpPr>
              <a:spLocks noChangeArrowheads="1"/>
            </p:cNvSpPr>
            <p:nvPr/>
          </p:nvSpPr>
          <p:spPr bwMode="auto">
            <a:xfrm>
              <a:off x="4254" y="3347"/>
              <a:ext cx="68" cy="147"/>
            </a:xfrm>
            <a:prstGeom prst="rect">
              <a:avLst/>
            </a:prstGeom>
            <a:noFill/>
            <a:ln w="9525">
              <a:noFill/>
              <a:miter lim="800000"/>
              <a:headEnd/>
              <a:tailEnd/>
            </a:ln>
          </p:spPr>
          <p:txBody>
            <a:bodyPr wrap="none" lIns="0" tIns="0" rIns="0" bIns="0">
              <a:spAutoFit/>
            </a:bodyPr>
            <a:lstStyle/>
            <a:p>
              <a:r>
                <a:rPr lang="en-US" altLang="zh-CN" sz="1700" b="0">
                  <a:solidFill>
                    <a:srgbClr val="000000"/>
                  </a:solidFill>
                </a:rPr>
                <a:t>1</a:t>
              </a:r>
              <a:endParaRPr lang="en-US" altLang="zh-CN"/>
            </a:p>
          </p:txBody>
        </p:sp>
        <p:sp>
          <p:nvSpPr>
            <p:cNvPr id="32789" name="Rectangle 24"/>
            <p:cNvSpPr>
              <a:spLocks noChangeArrowheads="1"/>
            </p:cNvSpPr>
            <p:nvPr/>
          </p:nvSpPr>
          <p:spPr bwMode="auto">
            <a:xfrm>
              <a:off x="4657" y="3473"/>
              <a:ext cx="133" cy="199"/>
            </a:xfrm>
            <a:prstGeom prst="rect">
              <a:avLst/>
            </a:prstGeom>
            <a:noFill/>
            <a:ln w="9525">
              <a:noFill/>
              <a:miter lim="800000"/>
              <a:headEnd/>
              <a:tailEnd/>
            </a:ln>
          </p:spPr>
          <p:txBody>
            <a:bodyPr wrap="none" lIns="0" tIns="0" rIns="0" bIns="0">
              <a:spAutoFit/>
            </a:bodyPr>
            <a:lstStyle/>
            <a:p>
              <a:r>
                <a:rPr lang="en-US" altLang="zh-CN" sz="2300" b="0">
                  <a:solidFill>
                    <a:srgbClr val="CC0066"/>
                  </a:solidFill>
                </a:rPr>
                <a:t>N</a:t>
              </a:r>
              <a:endParaRPr lang="en-US" altLang="zh-CN">
                <a:solidFill>
                  <a:srgbClr val="CC0066"/>
                </a:solidFill>
              </a:endParaRPr>
            </a:p>
          </p:txBody>
        </p:sp>
        <p:sp>
          <p:nvSpPr>
            <p:cNvPr id="32790" name="Rectangle 25"/>
            <p:cNvSpPr>
              <a:spLocks noChangeArrowheads="1"/>
            </p:cNvSpPr>
            <p:nvPr/>
          </p:nvSpPr>
          <p:spPr bwMode="auto">
            <a:xfrm>
              <a:off x="3590" y="3473"/>
              <a:ext cx="1" cy="207"/>
            </a:xfrm>
            <a:prstGeom prst="rect">
              <a:avLst/>
            </a:prstGeom>
            <a:noFill/>
            <a:ln w="9525">
              <a:noFill/>
              <a:miter lim="800000"/>
              <a:headEnd/>
              <a:tailEnd/>
            </a:ln>
          </p:spPr>
          <p:txBody>
            <a:bodyPr wrap="none" lIns="0" tIns="0" rIns="0" bIns="0">
              <a:spAutoFit/>
            </a:bodyPr>
            <a:lstStyle/>
            <a:p>
              <a:endParaRPr lang="en-US" altLang="zh-CN"/>
            </a:p>
          </p:txBody>
        </p:sp>
        <p:sp>
          <p:nvSpPr>
            <p:cNvPr id="32791" name="Rectangle 26"/>
            <p:cNvSpPr>
              <a:spLocks noChangeArrowheads="1"/>
            </p:cNvSpPr>
            <p:nvPr/>
          </p:nvSpPr>
          <p:spPr bwMode="auto">
            <a:xfrm>
              <a:off x="3366" y="3473"/>
              <a:ext cx="1" cy="207"/>
            </a:xfrm>
            <a:prstGeom prst="rect">
              <a:avLst/>
            </a:prstGeom>
            <a:noFill/>
            <a:ln w="9525">
              <a:noFill/>
              <a:miter lim="800000"/>
              <a:headEnd/>
              <a:tailEnd/>
            </a:ln>
          </p:spPr>
          <p:txBody>
            <a:bodyPr wrap="none" lIns="0" tIns="0" rIns="0" bIns="0">
              <a:spAutoFit/>
            </a:bodyPr>
            <a:lstStyle/>
            <a:p>
              <a:endParaRPr lang="en-US" altLang="zh-CN"/>
            </a:p>
          </p:txBody>
        </p:sp>
        <p:sp>
          <p:nvSpPr>
            <p:cNvPr id="32792" name="Rectangle 27"/>
            <p:cNvSpPr>
              <a:spLocks noChangeArrowheads="1"/>
            </p:cNvSpPr>
            <p:nvPr/>
          </p:nvSpPr>
          <p:spPr bwMode="auto">
            <a:xfrm>
              <a:off x="4098" y="3347"/>
              <a:ext cx="68" cy="147"/>
            </a:xfrm>
            <a:prstGeom prst="rect">
              <a:avLst/>
            </a:prstGeom>
            <a:noFill/>
            <a:ln w="9525">
              <a:noFill/>
              <a:miter lim="800000"/>
              <a:headEnd/>
              <a:tailEnd/>
            </a:ln>
          </p:spPr>
          <p:txBody>
            <a:bodyPr wrap="none" lIns="0" tIns="0" rIns="0" bIns="0">
              <a:spAutoFit/>
            </a:bodyPr>
            <a:lstStyle/>
            <a:p>
              <a:r>
                <a:rPr lang="en-US" altLang="zh-CN" sz="1700" b="0" i="1">
                  <a:solidFill>
                    <a:srgbClr val="000000"/>
                  </a:solidFill>
                </a:rPr>
                <a:t>n</a:t>
              </a:r>
              <a:endParaRPr lang="en-US" altLang="zh-CN"/>
            </a:p>
          </p:txBody>
        </p:sp>
        <p:sp>
          <p:nvSpPr>
            <p:cNvPr id="32793" name="Rectangle 28"/>
            <p:cNvSpPr>
              <a:spLocks noChangeArrowheads="1"/>
            </p:cNvSpPr>
            <p:nvPr/>
          </p:nvSpPr>
          <p:spPr bwMode="auto">
            <a:xfrm>
              <a:off x="4267" y="3689"/>
              <a:ext cx="98" cy="147"/>
            </a:xfrm>
            <a:prstGeom prst="rect">
              <a:avLst/>
            </a:prstGeom>
            <a:noFill/>
            <a:ln w="9525">
              <a:noFill/>
              <a:miter lim="800000"/>
              <a:headEnd/>
              <a:tailEnd/>
            </a:ln>
          </p:spPr>
          <p:txBody>
            <a:bodyPr wrap="none" lIns="0" tIns="0" rIns="0" bIns="0">
              <a:spAutoFit/>
            </a:bodyPr>
            <a:lstStyle/>
            <a:p>
              <a:r>
                <a:rPr lang="en-US" altLang="zh-CN" sz="1700" b="0" i="1">
                  <a:solidFill>
                    <a:srgbClr val="000000"/>
                  </a:solidFill>
                </a:rPr>
                <a:t>m</a:t>
              </a:r>
              <a:endParaRPr lang="en-US" altLang="zh-CN"/>
            </a:p>
          </p:txBody>
        </p:sp>
        <p:sp>
          <p:nvSpPr>
            <p:cNvPr id="32794" name="Rectangle 29"/>
            <p:cNvSpPr>
              <a:spLocks noChangeArrowheads="1"/>
            </p:cNvSpPr>
            <p:nvPr/>
          </p:nvSpPr>
          <p:spPr bwMode="auto">
            <a:xfrm>
              <a:off x="4035" y="3689"/>
              <a:ext cx="38" cy="147"/>
            </a:xfrm>
            <a:prstGeom prst="rect">
              <a:avLst/>
            </a:prstGeom>
            <a:noFill/>
            <a:ln w="9525">
              <a:noFill/>
              <a:miter lim="800000"/>
              <a:headEnd/>
              <a:tailEnd/>
            </a:ln>
          </p:spPr>
          <p:txBody>
            <a:bodyPr wrap="none" lIns="0" tIns="0" rIns="0" bIns="0">
              <a:spAutoFit/>
            </a:bodyPr>
            <a:lstStyle/>
            <a:p>
              <a:r>
                <a:rPr lang="en-US" altLang="zh-CN" sz="1700" b="0" i="1">
                  <a:solidFill>
                    <a:srgbClr val="000000"/>
                  </a:solidFill>
                </a:rPr>
                <a:t>i</a:t>
              </a:r>
              <a:endParaRPr lang="en-US" altLang="zh-CN"/>
            </a:p>
          </p:txBody>
        </p:sp>
        <p:sp>
          <p:nvSpPr>
            <p:cNvPr id="32795" name="Rectangle 30"/>
            <p:cNvSpPr>
              <a:spLocks noChangeArrowheads="1"/>
            </p:cNvSpPr>
            <p:nvPr/>
          </p:nvSpPr>
          <p:spPr bwMode="auto">
            <a:xfrm>
              <a:off x="4830" y="3430"/>
              <a:ext cx="38" cy="147"/>
            </a:xfrm>
            <a:prstGeom prst="rect">
              <a:avLst/>
            </a:prstGeom>
            <a:noFill/>
            <a:ln w="9525">
              <a:noFill/>
              <a:miter lim="800000"/>
              <a:headEnd/>
              <a:tailEnd/>
            </a:ln>
          </p:spPr>
          <p:txBody>
            <a:bodyPr wrap="none" lIns="0" tIns="0" rIns="0" bIns="0">
              <a:spAutoFit/>
            </a:bodyPr>
            <a:lstStyle/>
            <a:p>
              <a:r>
                <a:rPr lang="en-US" altLang="zh-CN" sz="1700" b="0" i="1">
                  <a:solidFill>
                    <a:srgbClr val="000000"/>
                  </a:solidFill>
                </a:rPr>
                <a:t>i</a:t>
              </a:r>
              <a:endParaRPr lang="en-US" altLang="zh-CN"/>
            </a:p>
          </p:txBody>
        </p:sp>
        <p:sp>
          <p:nvSpPr>
            <p:cNvPr id="32796" name="Rectangle 31"/>
            <p:cNvSpPr>
              <a:spLocks noChangeArrowheads="1"/>
            </p:cNvSpPr>
            <p:nvPr/>
          </p:nvSpPr>
          <p:spPr bwMode="auto">
            <a:xfrm>
              <a:off x="4421" y="3557"/>
              <a:ext cx="39" cy="147"/>
            </a:xfrm>
            <a:prstGeom prst="rect">
              <a:avLst/>
            </a:prstGeom>
            <a:noFill/>
            <a:ln w="9525">
              <a:noFill/>
              <a:miter lim="800000"/>
              <a:headEnd/>
              <a:tailEnd/>
            </a:ln>
          </p:spPr>
          <p:txBody>
            <a:bodyPr wrap="none" lIns="0" tIns="0" rIns="0" bIns="0">
              <a:spAutoFit/>
            </a:bodyPr>
            <a:lstStyle/>
            <a:p>
              <a:r>
                <a:rPr lang="en-US" altLang="zh-CN" sz="1700" b="0" i="1">
                  <a:solidFill>
                    <a:srgbClr val="000000"/>
                  </a:solidFill>
                </a:rPr>
                <a:t>i</a:t>
              </a:r>
              <a:endParaRPr lang="en-US" altLang="zh-CN"/>
            </a:p>
          </p:txBody>
        </p:sp>
        <p:sp>
          <p:nvSpPr>
            <p:cNvPr id="32797" name="Rectangle 32"/>
            <p:cNvSpPr>
              <a:spLocks noChangeArrowheads="1"/>
            </p:cNvSpPr>
            <p:nvPr/>
          </p:nvSpPr>
          <p:spPr bwMode="auto">
            <a:xfrm>
              <a:off x="4322" y="3473"/>
              <a:ext cx="82" cy="199"/>
            </a:xfrm>
            <a:prstGeom prst="rect">
              <a:avLst/>
            </a:prstGeom>
            <a:noFill/>
            <a:ln w="9525">
              <a:noFill/>
              <a:miter lim="800000"/>
              <a:headEnd/>
              <a:tailEnd/>
            </a:ln>
          </p:spPr>
          <p:txBody>
            <a:bodyPr wrap="none" lIns="0" tIns="0" rIns="0" bIns="0">
              <a:spAutoFit/>
            </a:bodyPr>
            <a:lstStyle/>
            <a:p>
              <a:r>
                <a:rPr lang="en-US" altLang="zh-CN" sz="2300" b="0" i="1">
                  <a:solidFill>
                    <a:srgbClr val="000000"/>
                  </a:solidFill>
                </a:rPr>
                <a:t>k</a:t>
              </a:r>
              <a:endParaRPr lang="en-US" altLang="zh-CN"/>
            </a:p>
          </p:txBody>
        </p:sp>
        <p:sp>
          <p:nvSpPr>
            <p:cNvPr id="32798" name="Rectangle 33"/>
            <p:cNvSpPr>
              <a:spLocks noChangeArrowheads="1"/>
            </p:cNvSpPr>
            <p:nvPr/>
          </p:nvSpPr>
          <p:spPr bwMode="auto">
            <a:xfrm>
              <a:off x="3527" y="3473"/>
              <a:ext cx="442" cy="173"/>
            </a:xfrm>
            <a:prstGeom prst="rect">
              <a:avLst/>
            </a:prstGeom>
            <a:noFill/>
            <a:ln w="9525">
              <a:noFill/>
              <a:miter lim="800000"/>
              <a:headEnd/>
              <a:tailEnd/>
            </a:ln>
          </p:spPr>
          <p:txBody>
            <a:bodyPr lIns="0" tIns="0" rIns="0" bIns="0">
              <a:spAutoFit/>
            </a:bodyPr>
            <a:lstStyle/>
            <a:p>
              <a:pPr algn="l"/>
              <a:r>
                <a:rPr lang="en-US" altLang="zh-CN" sz="2000" b="0">
                  <a:solidFill>
                    <a:srgbClr val="000000"/>
                  </a:solidFill>
                </a:rPr>
                <a:t>(</a:t>
              </a:r>
              <a:r>
                <a:rPr lang="en-US" altLang="zh-CN" sz="2000" b="0" i="1">
                  <a:solidFill>
                    <a:srgbClr val="000000"/>
                  </a:solidFill>
                </a:rPr>
                <a:t>D</a:t>
              </a:r>
              <a:r>
                <a:rPr lang="en-US" altLang="zh-CN" sz="2000" b="0">
                  <a:solidFill>
                    <a:srgbClr val="000000"/>
                  </a:solidFill>
                </a:rPr>
                <a:t>)</a:t>
              </a:r>
              <a:r>
                <a:rPr lang="en-US" altLang="zh-CN" sz="2000" b="0" i="1" baseline="-25000">
                  <a:solidFill>
                    <a:srgbClr val="000000"/>
                  </a:solidFill>
                </a:rPr>
                <a:t>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1927"/>
                                        </p:tgtEl>
                                        <p:attrNameLst>
                                          <p:attrName>style.visibility</p:attrName>
                                        </p:attrNameLst>
                                      </p:cBhvr>
                                      <p:to>
                                        <p:strVal val="visible"/>
                                      </p:to>
                                    </p:set>
                                    <p:anim calcmode="lin" valueType="num">
                                      <p:cBhvr additive="base">
                                        <p:cTn id="17" dur="500" fill="hold"/>
                                        <p:tgtEl>
                                          <p:spTgt spid="81927"/>
                                        </p:tgtEl>
                                        <p:attrNameLst>
                                          <p:attrName>ppt_x</p:attrName>
                                        </p:attrNameLst>
                                      </p:cBhvr>
                                      <p:tavLst>
                                        <p:tav tm="0">
                                          <p:val>
                                            <p:strVal val="0-#ppt_w/2"/>
                                          </p:val>
                                        </p:tav>
                                        <p:tav tm="100000">
                                          <p:val>
                                            <p:strVal val="#ppt_x"/>
                                          </p:val>
                                        </p:tav>
                                      </p:tavLst>
                                    </p:anim>
                                    <p:anim calcmode="lin" valueType="num">
                                      <p:cBhvr additive="base">
                                        <p:cTn id="18" dur="500" fill="hold"/>
                                        <p:tgtEl>
                                          <p:spTgt spid="8192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1928"/>
                                        </p:tgtEl>
                                        <p:attrNameLst>
                                          <p:attrName>style.visibility</p:attrName>
                                        </p:attrNameLst>
                                      </p:cBhvr>
                                      <p:to>
                                        <p:strVal val="visible"/>
                                      </p:to>
                                    </p:set>
                                    <p:animEffect transition="in" filter="blinds(horizontal)">
                                      <p:cBhvr>
                                        <p:cTn id="23" dur="500"/>
                                        <p:tgtEl>
                                          <p:spTgt spid="8192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1929"/>
                                        </p:tgtEl>
                                        <p:attrNameLst>
                                          <p:attrName>style.visibility</p:attrName>
                                        </p:attrNameLst>
                                      </p:cBhvr>
                                      <p:to>
                                        <p:strVal val="visible"/>
                                      </p:to>
                                    </p:set>
                                    <p:animEffect transition="in" filter="blinds(horizontal)">
                                      <p:cBhvr>
                                        <p:cTn id="26" dur="500"/>
                                        <p:tgtEl>
                                          <p:spTgt spid="81929"/>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1930"/>
                                        </p:tgtEl>
                                        <p:attrNameLst>
                                          <p:attrName>style.visibility</p:attrName>
                                        </p:attrNameLst>
                                      </p:cBhvr>
                                      <p:to>
                                        <p:strVal val="visible"/>
                                      </p:to>
                                    </p:set>
                                    <p:animEffect transition="in" filter="checkerboard(across)">
                                      <p:cBhvr>
                                        <p:cTn id="31" dur="500"/>
                                        <p:tgtEl>
                                          <p:spTgt spid="81930"/>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81931"/>
                                        </p:tgtEl>
                                        <p:attrNameLst>
                                          <p:attrName>style.visibility</p:attrName>
                                        </p:attrNameLst>
                                      </p:cBhvr>
                                      <p:to>
                                        <p:strVal val="visible"/>
                                      </p:to>
                                    </p:set>
                                    <p:animEffect transition="in" filter="checkerboard(across)">
                                      <p:cBhvr>
                                        <p:cTn id="36" dur="500"/>
                                        <p:tgtEl>
                                          <p:spTgt spid="8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7" grpId="0"/>
      <p:bldP spid="81928" grpId="0" autoUpdateAnimBg="0"/>
      <p:bldP spid="81929" grpId="0" autoUpdateAnimBg="0"/>
      <p:bldP spid="81930" grpId="0" autoUpdateAnimBg="0"/>
      <p:bldP spid="81931" grpId="0" autoUpdateAnimBg="0"/>
      <p:bldP spid="1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5"/>
          <p:cNvSpPr>
            <a:spLocks noGrp="1" noChangeArrowheads="1"/>
          </p:cNvSpPr>
          <p:nvPr>
            <p:ph type="sldNum" sz="quarter" idx="10"/>
          </p:nvPr>
        </p:nvSpPr>
        <p:spPr>
          <a:noFill/>
        </p:spPr>
        <p:txBody>
          <a:bodyPr/>
          <a:lstStyle/>
          <a:p>
            <a:fld id="{0C5FE9B9-A58F-4726-9A81-BF6AC748C173}" type="slidenum">
              <a:rPr lang="ko-KR" altLang="en-US" smtClean="0"/>
              <a:pPr/>
              <a:t>27</a:t>
            </a:fld>
            <a:endParaRPr lang="en-US" altLang="ko-KR" smtClean="0"/>
          </a:p>
        </p:txBody>
      </p:sp>
      <p:sp>
        <p:nvSpPr>
          <p:cNvPr id="33795"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68BD916A-44B2-4411-AA14-A9980060A3EF}" type="slidenum">
              <a:rPr lang="ko-KR" altLang="en-US" sz="1600">
                <a:solidFill>
                  <a:schemeClr val="accent2"/>
                </a:solidFill>
                <a:latin typeface="Verdana" pitchFamily="34" charset="0"/>
                <a:ea typeface="Gulim" pitchFamily="34" charset="-127"/>
              </a:rPr>
              <a:pPr algn="r">
                <a:lnSpc>
                  <a:spcPct val="100000"/>
                </a:lnSpc>
              </a:pPr>
              <a:t>27</a:t>
            </a:fld>
            <a:endParaRPr lang="en-US" altLang="ko-KR" sz="1600">
              <a:solidFill>
                <a:schemeClr val="accent2"/>
              </a:solidFill>
              <a:latin typeface="Verdana" pitchFamily="34" charset="0"/>
              <a:ea typeface="Gulim" pitchFamily="34" charset="-127"/>
            </a:endParaRPr>
          </a:p>
        </p:txBody>
      </p:sp>
      <p:sp>
        <p:nvSpPr>
          <p:cNvPr id="33796"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二进制与八进制相互转换</a:t>
            </a:r>
          </a:p>
        </p:txBody>
      </p:sp>
      <p:sp>
        <p:nvSpPr>
          <p:cNvPr id="168963" name="Rectangle 3"/>
          <p:cNvSpPr>
            <a:spLocks noGrp="1" noChangeArrowheads="1"/>
          </p:cNvSpPr>
          <p:nvPr>
            <p:ph type="body" idx="4294967295"/>
          </p:nvPr>
        </p:nvSpPr>
        <p:spPr>
          <a:xfrm>
            <a:off x="900113" y="1698625"/>
            <a:ext cx="8243887" cy="2235200"/>
          </a:xfrm>
        </p:spPr>
        <p:txBody>
          <a:bodyPr/>
          <a:lstStyle/>
          <a:p>
            <a:r>
              <a:rPr kumimoji="1" lang="zh-CN" altLang="en-US" sz="2400" smtClean="0"/>
              <a:t>因为</a:t>
            </a:r>
            <a:r>
              <a:rPr kumimoji="1" lang="en-US" altLang="zh-CN" sz="2400" smtClean="0"/>
              <a:t>2</a:t>
            </a:r>
            <a:r>
              <a:rPr kumimoji="1" lang="en-US" altLang="zh-CN" sz="2400" baseline="30000" smtClean="0"/>
              <a:t>3</a:t>
            </a:r>
            <a:r>
              <a:rPr kumimoji="1" lang="en-US" altLang="zh-CN" sz="2400" smtClean="0"/>
              <a:t>=8</a:t>
            </a:r>
            <a:r>
              <a:rPr kumimoji="1" lang="zh-CN" altLang="en-US" sz="2400" smtClean="0"/>
              <a:t>，因此</a:t>
            </a:r>
            <a:r>
              <a:rPr kumimoji="1" lang="en-US" altLang="zh-CN" sz="2400" smtClean="0"/>
              <a:t>3</a:t>
            </a:r>
            <a:r>
              <a:rPr kumimoji="1" lang="zh-CN" altLang="en-US" sz="2400" smtClean="0"/>
              <a:t>位二进制数对应</a:t>
            </a:r>
            <a:r>
              <a:rPr kumimoji="1" lang="en-US" altLang="zh-CN" sz="2400" smtClean="0"/>
              <a:t>1</a:t>
            </a:r>
            <a:r>
              <a:rPr kumimoji="1" lang="zh-CN" altLang="en-US" sz="2400" smtClean="0"/>
              <a:t>位八进制数，而</a:t>
            </a:r>
            <a:r>
              <a:rPr kumimoji="1" lang="en-US" altLang="zh-CN" sz="2400" smtClean="0"/>
              <a:t>1</a:t>
            </a:r>
            <a:r>
              <a:rPr kumimoji="1" lang="zh-CN" altLang="en-US" sz="2400" smtClean="0"/>
              <a:t>位八进制数对应</a:t>
            </a:r>
            <a:r>
              <a:rPr kumimoji="1" lang="en-US" altLang="zh-CN" sz="2400" smtClean="0"/>
              <a:t>3</a:t>
            </a:r>
            <a:r>
              <a:rPr kumimoji="1" lang="zh-CN" altLang="en-US" sz="2400" smtClean="0"/>
              <a:t>位二进制数。</a:t>
            </a:r>
          </a:p>
          <a:p>
            <a:r>
              <a:rPr kumimoji="1" lang="zh-CN" altLang="en-US" sz="2000" smtClean="0">
                <a:solidFill>
                  <a:srgbClr val="990000"/>
                </a:solidFill>
              </a:rPr>
              <a:t>将二进制数转换为八进制数</a:t>
            </a:r>
          </a:p>
          <a:p>
            <a:pPr lvl="1"/>
            <a:r>
              <a:rPr kumimoji="1" lang="zh-CN" altLang="en-US" sz="2000" smtClean="0"/>
              <a:t>对于整数部分，从最低位（最右边）开始，从右往左，每</a:t>
            </a:r>
            <a:r>
              <a:rPr kumimoji="1" lang="en-US" altLang="zh-CN" sz="2000" smtClean="0">
                <a:solidFill>
                  <a:srgbClr val="CC0066"/>
                </a:solidFill>
              </a:rPr>
              <a:t>3</a:t>
            </a:r>
            <a:r>
              <a:rPr kumimoji="1" lang="zh-CN" altLang="en-US" sz="2000" smtClean="0"/>
              <a:t>位二进制数直接写成</a:t>
            </a:r>
            <a:r>
              <a:rPr kumimoji="1" lang="en-US" altLang="zh-CN" sz="2000" smtClean="0"/>
              <a:t>1</a:t>
            </a:r>
            <a:r>
              <a:rPr kumimoji="1" lang="zh-CN" altLang="en-US" sz="2000" smtClean="0"/>
              <a:t>位八进制数；对于小数部分，从最高位（最左边）开始，从左往右，每</a:t>
            </a:r>
            <a:r>
              <a:rPr kumimoji="1" lang="en-US" altLang="zh-CN" sz="2000" smtClean="0">
                <a:solidFill>
                  <a:srgbClr val="CC0066"/>
                </a:solidFill>
              </a:rPr>
              <a:t>3</a:t>
            </a:r>
            <a:r>
              <a:rPr kumimoji="1" lang="zh-CN" altLang="en-US" sz="2000" smtClean="0"/>
              <a:t>位二进制数直接写成</a:t>
            </a:r>
            <a:r>
              <a:rPr kumimoji="1" lang="en-US" altLang="zh-CN" sz="2000" smtClean="0"/>
              <a:t>1</a:t>
            </a:r>
            <a:r>
              <a:rPr kumimoji="1" lang="zh-CN" altLang="en-US" sz="2000" smtClean="0"/>
              <a:t>位八进制数。</a:t>
            </a:r>
          </a:p>
        </p:txBody>
      </p:sp>
      <p:sp>
        <p:nvSpPr>
          <p:cNvPr id="168964" name="Rectangle 4"/>
          <p:cNvSpPr>
            <a:spLocks noChangeArrowheads="1"/>
          </p:cNvSpPr>
          <p:nvPr/>
        </p:nvSpPr>
        <p:spPr bwMode="black">
          <a:xfrm>
            <a:off x="1295400" y="3860800"/>
            <a:ext cx="6858000" cy="498475"/>
          </a:xfrm>
          <a:prstGeom prst="rect">
            <a:avLst/>
          </a:prstGeom>
          <a:noFill/>
          <a:ln w="9525" algn="ctr">
            <a:noFill/>
            <a:miter lim="800000"/>
            <a:headEnd/>
            <a:tailEnd/>
          </a:ln>
        </p:spPr>
        <p:txBody>
          <a:bodyPr>
            <a:spAutoFit/>
          </a:bodyPr>
          <a:lstStyle/>
          <a:p>
            <a:pPr algn="l">
              <a:lnSpc>
                <a:spcPct val="110000"/>
              </a:lnSpc>
            </a:pPr>
            <a:r>
              <a:rPr kumimoji="1" lang="en-US" altLang="zh-CN">
                <a:solidFill>
                  <a:srgbClr val="FF0066"/>
                </a:solidFill>
                <a:latin typeface="宋体" pitchFamily="2" charset="-122"/>
              </a:rPr>
              <a:t>【</a:t>
            </a:r>
            <a:r>
              <a:rPr kumimoji="1" lang="zh-CN" altLang="en-US">
                <a:solidFill>
                  <a:srgbClr val="FF0066"/>
                </a:solidFill>
                <a:latin typeface="宋体" pitchFamily="2" charset="-122"/>
              </a:rPr>
              <a:t>例</a:t>
            </a:r>
            <a:r>
              <a:rPr kumimoji="1" lang="en-US" altLang="zh-CN">
                <a:solidFill>
                  <a:srgbClr val="FF0066"/>
                </a:solidFill>
                <a:latin typeface="Arial" charset="0"/>
                <a:cs typeface="Arial" charset="0"/>
              </a:rPr>
              <a:t>1.6</a:t>
            </a:r>
            <a:r>
              <a:rPr kumimoji="1" lang="en-US" altLang="zh-CN">
                <a:solidFill>
                  <a:srgbClr val="FF0066"/>
                </a:solidFill>
                <a:latin typeface="宋体" pitchFamily="2" charset="-122"/>
              </a:rPr>
              <a:t>】</a:t>
            </a:r>
            <a:r>
              <a:rPr kumimoji="1" lang="zh-CN" altLang="en-US">
                <a:solidFill>
                  <a:schemeClr val="tx1"/>
                </a:solidFill>
                <a:latin typeface="Arial" charset="0"/>
              </a:rPr>
              <a:t>：</a:t>
            </a:r>
            <a:r>
              <a:rPr kumimoji="1" lang="en-US" altLang="zh-CN">
                <a:latin typeface="Arial" charset="0"/>
              </a:rPr>
              <a:t>(11 </a:t>
            </a:r>
            <a:r>
              <a:rPr kumimoji="1" lang="en-US" altLang="zh-CN">
                <a:solidFill>
                  <a:srgbClr val="990033"/>
                </a:solidFill>
                <a:latin typeface="Arial" charset="0"/>
              </a:rPr>
              <a:t>010 </a:t>
            </a:r>
            <a:r>
              <a:rPr kumimoji="1" lang="en-US" altLang="zh-CN">
                <a:latin typeface="Arial" charset="0"/>
              </a:rPr>
              <a:t>011.</a:t>
            </a:r>
            <a:r>
              <a:rPr kumimoji="1" lang="en-US" altLang="zh-CN">
                <a:solidFill>
                  <a:srgbClr val="990033"/>
                </a:solidFill>
                <a:latin typeface="Arial" charset="0"/>
              </a:rPr>
              <a:t>110 </a:t>
            </a:r>
            <a:r>
              <a:rPr kumimoji="1" lang="en-US" altLang="zh-CN">
                <a:latin typeface="Arial" charset="0"/>
              </a:rPr>
              <a:t>110 </a:t>
            </a:r>
            <a:r>
              <a:rPr kumimoji="1" lang="en-US" altLang="zh-CN">
                <a:solidFill>
                  <a:srgbClr val="FF0000"/>
                </a:solidFill>
                <a:latin typeface="Arial" charset="0"/>
              </a:rPr>
              <a:t>1</a:t>
            </a:r>
            <a:r>
              <a:rPr kumimoji="1" lang="en-US" altLang="zh-CN">
                <a:latin typeface="Arial" charset="0"/>
              </a:rPr>
              <a:t>)</a:t>
            </a:r>
            <a:r>
              <a:rPr kumimoji="1" lang="en-US" altLang="zh-CN" baseline="-25000">
                <a:latin typeface="Arial" charset="0"/>
              </a:rPr>
              <a:t>2</a:t>
            </a:r>
            <a:r>
              <a:rPr kumimoji="1" lang="en-US" altLang="zh-CN">
                <a:latin typeface="Arial" charset="0"/>
              </a:rPr>
              <a:t>=(323.664)</a:t>
            </a:r>
            <a:r>
              <a:rPr kumimoji="1" lang="en-US" altLang="zh-CN" baseline="-25000">
                <a:latin typeface="Arial" charset="0"/>
              </a:rPr>
              <a:t>8</a:t>
            </a:r>
          </a:p>
        </p:txBody>
      </p:sp>
      <p:sp>
        <p:nvSpPr>
          <p:cNvPr id="33799" name="Text Box 6"/>
          <p:cNvSpPr txBox="1">
            <a:spLocks noChangeArrowheads="1"/>
          </p:cNvSpPr>
          <p:nvPr/>
        </p:nvSpPr>
        <p:spPr bwMode="auto">
          <a:xfrm>
            <a:off x="912813" y="1268413"/>
            <a:ext cx="4630737" cy="43021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3. </a:t>
            </a:r>
            <a:r>
              <a:rPr kumimoji="1" lang="zh-CN" altLang="en-US" sz="2600">
                <a:solidFill>
                  <a:srgbClr val="990000"/>
                </a:solidFill>
                <a:latin typeface="华文新魏" pitchFamily="2" charset="-122"/>
                <a:ea typeface="华文新魏" pitchFamily="2" charset="-122"/>
              </a:rPr>
              <a:t>二进制与八进制相互转换</a:t>
            </a:r>
          </a:p>
        </p:txBody>
      </p:sp>
      <p:sp>
        <p:nvSpPr>
          <p:cNvPr id="168969" name="Rectangle 9"/>
          <p:cNvSpPr>
            <a:spLocks noChangeArrowheads="1"/>
          </p:cNvSpPr>
          <p:nvPr/>
        </p:nvSpPr>
        <p:spPr bwMode="auto">
          <a:xfrm>
            <a:off x="865188" y="5049838"/>
            <a:ext cx="8243887" cy="792162"/>
          </a:xfrm>
          <a:prstGeom prst="rect">
            <a:avLst/>
          </a:prstGeom>
          <a:noFill/>
          <a:ln w="9525">
            <a:noFill/>
            <a:miter lim="800000"/>
            <a:headEnd/>
            <a:tailEnd/>
          </a:ln>
        </p:spPr>
        <p:txBody>
          <a:bodyPr/>
          <a:lstStyle/>
          <a:p>
            <a:pPr marL="342900" indent="-342900" algn="l" eaLnBrk="0" hangingPunct="0">
              <a:spcBef>
                <a:spcPct val="20000"/>
              </a:spcBef>
              <a:buClr>
                <a:schemeClr val="bg2"/>
              </a:buClr>
              <a:buFont typeface="Wingdings" pitchFamily="2" charset="2"/>
              <a:buChar char="v"/>
            </a:pPr>
            <a:r>
              <a:rPr kumimoji="1" lang="zh-CN" altLang="en-US" sz="2000">
                <a:solidFill>
                  <a:srgbClr val="990000"/>
                </a:solidFill>
                <a:latin typeface="Arial" charset="0"/>
              </a:rPr>
              <a:t>将八进制数转换为二进制数</a:t>
            </a:r>
          </a:p>
          <a:p>
            <a:pPr marL="742950" lvl="1" indent="-285750" algn="l" eaLnBrk="0" hangingPunct="0">
              <a:spcBef>
                <a:spcPct val="20000"/>
              </a:spcBef>
              <a:buClr>
                <a:srgbClr val="006666"/>
              </a:buClr>
              <a:buSzPct val="110000"/>
              <a:buFont typeface="Wingdings" pitchFamily="2" charset="2"/>
              <a:buChar char="w"/>
            </a:pPr>
            <a:r>
              <a:rPr kumimoji="1" lang="zh-CN" altLang="en-US" sz="2000">
                <a:solidFill>
                  <a:schemeClr val="tx1"/>
                </a:solidFill>
                <a:latin typeface="Arial" charset="0"/>
              </a:rPr>
              <a:t>将八进制数的每一位用等值的</a:t>
            </a:r>
            <a:r>
              <a:rPr kumimoji="1" lang="en-US" altLang="zh-CN" sz="2000">
                <a:solidFill>
                  <a:schemeClr val="tx1"/>
                </a:solidFill>
                <a:latin typeface="Arial" charset="0"/>
              </a:rPr>
              <a:t>3</a:t>
            </a:r>
            <a:r>
              <a:rPr kumimoji="1" lang="zh-CN" altLang="en-US" sz="2000">
                <a:solidFill>
                  <a:schemeClr val="tx1"/>
                </a:solidFill>
                <a:latin typeface="Arial" charset="0"/>
              </a:rPr>
              <a:t>位二进制数代替。</a:t>
            </a:r>
          </a:p>
        </p:txBody>
      </p:sp>
      <p:sp>
        <p:nvSpPr>
          <p:cNvPr id="168970" name="Rectangle 10"/>
          <p:cNvSpPr>
            <a:spLocks noChangeArrowheads="1"/>
          </p:cNvSpPr>
          <p:nvPr/>
        </p:nvSpPr>
        <p:spPr bwMode="black">
          <a:xfrm>
            <a:off x="912813" y="5661025"/>
            <a:ext cx="7007225" cy="498475"/>
          </a:xfrm>
          <a:prstGeom prst="rect">
            <a:avLst/>
          </a:prstGeom>
          <a:noFill/>
          <a:ln w="9525" algn="ctr">
            <a:noFill/>
            <a:miter lim="800000"/>
            <a:headEnd/>
            <a:tailEnd/>
          </a:ln>
        </p:spPr>
        <p:txBody>
          <a:bodyPr>
            <a:spAutoFit/>
          </a:bodyPr>
          <a:lstStyle/>
          <a:p>
            <a:pPr algn="l">
              <a:lnSpc>
                <a:spcPct val="110000"/>
              </a:lnSpc>
            </a:pPr>
            <a:r>
              <a:rPr kumimoji="1" lang="en-US" altLang="zh-CN">
                <a:solidFill>
                  <a:srgbClr val="FF0066"/>
                </a:solidFill>
                <a:latin typeface="宋体" pitchFamily="2" charset="-122"/>
              </a:rPr>
              <a:t>【</a:t>
            </a:r>
            <a:r>
              <a:rPr kumimoji="1" lang="zh-CN" altLang="en-US">
                <a:solidFill>
                  <a:srgbClr val="FF0066"/>
                </a:solidFill>
                <a:latin typeface="宋体" pitchFamily="2" charset="-122"/>
              </a:rPr>
              <a:t>例</a:t>
            </a:r>
            <a:r>
              <a:rPr kumimoji="1" lang="en-US" altLang="zh-CN">
                <a:solidFill>
                  <a:srgbClr val="FF0066"/>
                </a:solidFill>
                <a:latin typeface="Arial" charset="0"/>
                <a:cs typeface="Arial" charset="0"/>
              </a:rPr>
              <a:t>1.7</a:t>
            </a:r>
            <a:r>
              <a:rPr kumimoji="1" lang="en-US" altLang="zh-CN">
                <a:solidFill>
                  <a:srgbClr val="FF0066"/>
                </a:solidFill>
                <a:latin typeface="宋体" pitchFamily="2" charset="-122"/>
              </a:rPr>
              <a:t>】</a:t>
            </a:r>
            <a:r>
              <a:rPr kumimoji="1" lang="en-US" altLang="zh-CN">
                <a:latin typeface="Arial" charset="0"/>
              </a:rPr>
              <a:t>(174.536)</a:t>
            </a:r>
            <a:r>
              <a:rPr kumimoji="1" lang="en-US" altLang="zh-CN" baseline="-25000">
                <a:latin typeface="Arial" charset="0"/>
              </a:rPr>
              <a:t>8</a:t>
            </a:r>
            <a:r>
              <a:rPr kumimoji="1" lang="en-US" altLang="zh-CN">
                <a:latin typeface="Arial" charset="0"/>
              </a:rPr>
              <a:t>=(1 111 100.101 011 110)</a:t>
            </a:r>
            <a:r>
              <a:rPr kumimoji="1" lang="en-US" altLang="zh-CN" baseline="-25000">
                <a:latin typeface="Arial" charset="0"/>
              </a:rPr>
              <a:t>2</a:t>
            </a:r>
          </a:p>
        </p:txBody>
      </p:sp>
      <p:sp>
        <p:nvSpPr>
          <p:cNvPr id="168971" name="Rectangle 11"/>
          <p:cNvSpPr>
            <a:spLocks noChangeArrowheads="1"/>
          </p:cNvSpPr>
          <p:nvPr/>
        </p:nvSpPr>
        <p:spPr bwMode="black">
          <a:xfrm>
            <a:off x="2292350" y="4354513"/>
            <a:ext cx="6167438" cy="493712"/>
          </a:xfrm>
          <a:prstGeom prst="rect">
            <a:avLst/>
          </a:prstGeom>
          <a:noFill/>
          <a:ln w="9525" algn="ctr">
            <a:noFill/>
            <a:miter lim="800000"/>
            <a:headEnd/>
            <a:tailEnd/>
          </a:ln>
        </p:spPr>
        <p:txBody>
          <a:bodyPr>
            <a:spAutoFit/>
          </a:bodyPr>
          <a:lstStyle/>
          <a:p>
            <a:pPr algn="l">
              <a:lnSpc>
                <a:spcPct val="110000"/>
              </a:lnSpc>
            </a:pPr>
            <a:r>
              <a:rPr kumimoji="1" lang="en-US" altLang="zh-CN">
                <a:latin typeface="Arial" charset="0"/>
              </a:rPr>
              <a:t>        ( 3    2     3  .   6    6   </a:t>
            </a:r>
            <a:r>
              <a:rPr kumimoji="1" lang="en-US" altLang="zh-CN">
                <a:solidFill>
                  <a:srgbClr val="FF0000"/>
                </a:solidFill>
                <a:latin typeface="Arial" charset="0"/>
              </a:rPr>
              <a:t>4</a:t>
            </a:r>
            <a:r>
              <a:rPr kumimoji="1" lang="en-US" altLang="zh-CN">
                <a:latin typeface="Arial" charset="0"/>
              </a:rPr>
              <a:t> )</a:t>
            </a:r>
            <a:r>
              <a:rPr kumimoji="1" lang="en-US" altLang="zh-CN" baseline="-25000">
                <a:latin typeface="Arial" charset="0"/>
              </a:rPr>
              <a:t>8</a:t>
            </a:r>
          </a:p>
        </p:txBody>
      </p:sp>
      <p:sp>
        <p:nvSpPr>
          <p:cNvPr id="168972" name="Oval 12"/>
          <p:cNvSpPr>
            <a:spLocks noChangeArrowheads="1"/>
          </p:cNvSpPr>
          <p:nvPr/>
        </p:nvSpPr>
        <p:spPr bwMode="black">
          <a:xfrm>
            <a:off x="5867400" y="4354513"/>
            <a:ext cx="288925" cy="493712"/>
          </a:xfrm>
          <a:prstGeom prst="ellipse">
            <a:avLst/>
          </a:prstGeom>
          <a:noFill/>
          <a:ln w="28575" algn="ctr">
            <a:solidFill>
              <a:srgbClr val="FF0000"/>
            </a:solidFill>
            <a:round/>
            <a:headEnd/>
            <a:tailEnd/>
          </a:ln>
        </p:spPr>
        <p:txBody>
          <a:bodyPr wrap="none" anchor="ctr"/>
          <a:lstStyle/>
          <a:p>
            <a:endParaRPr lang="zh-CN" altLang="en-US"/>
          </a:p>
        </p:txBody>
      </p:sp>
      <p:sp>
        <p:nvSpPr>
          <p:cNvPr id="168973" name="AutoShape 13"/>
          <p:cNvSpPr>
            <a:spLocks noChangeArrowheads="1"/>
          </p:cNvSpPr>
          <p:nvPr/>
        </p:nvSpPr>
        <p:spPr bwMode="auto">
          <a:xfrm>
            <a:off x="7091363" y="4292600"/>
            <a:ext cx="2017712" cy="1296988"/>
          </a:xfrm>
          <a:prstGeom prst="wedgeRoundRectCallout">
            <a:avLst>
              <a:gd name="adj1" fmla="val -108116"/>
              <a:gd name="adj2" fmla="val -59157"/>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solidFill>
                  <a:srgbClr val="000000"/>
                </a:solidFill>
                <a:latin typeface="Arial" charset="0"/>
                <a:ea typeface="楷体_GB2312" pitchFamily="49" charset="-122"/>
              </a:rPr>
              <a:t>当小数部分最后剩下的数不足</a:t>
            </a:r>
            <a:r>
              <a:rPr kumimoji="1" lang="en-US" altLang="zh-CN" sz="1800">
                <a:solidFill>
                  <a:srgbClr val="000000"/>
                </a:solidFill>
                <a:latin typeface="Arial" charset="0"/>
                <a:ea typeface="楷体_GB2312" pitchFamily="49" charset="-122"/>
              </a:rPr>
              <a:t>3</a:t>
            </a:r>
            <a:r>
              <a:rPr kumimoji="1" lang="zh-CN" altLang="en-US" sz="1800">
                <a:solidFill>
                  <a:srgbClr val="000000"/>
                </a:solidFill>
                <a:latin typeface="Arial" charset="0"/>
                <a:ea typeface="楷体_GB2312" pitchFamily="49" charset="-122"/>
              </a:rPr>
              <a:t>位时，其右边补</a:t>
            </a:r>
            <a:r>
              <a:rPr kumimoji="1" lang="en-US" altLang="zh-CN" sz="1800">
                <a:solidFill>
                  <a:srgbClr val="000000"/>
                </a:solidFill>
                <a:latin typeface="Arial" charset="0"/>
                <a:ea typeface="楷体_GB2312" pitchFamily="49" charset="-122"/>
              </a:rPr>
              <a:t>0</a:t>
            </a:r>
            <a:r>
              <a:rPr kumimoji="1" lang="zh-CN" altLang="en-US" sz="1800">
                <a:solidFill>
                  <a:srgbClr val="000000"/>
                </a:solidFill>
                <a:latin typeface="Arial" charset="0"/>
                <a:ea typeface="楷体_GB2312" pitchFamily="49" charset="-122"/>
              </a:rPr>
              <a:t>，补齐</a:t>
            </a:r>
            <a:r>
              <a:rPr kumimoji="1" lang="en-US" altLang="zh-CN" sz="1800">
                <a:solidFill>
                  <a:srgbClr val="000000"/>
                </a:solidFill>
                <a:latin typeface="Arial" charset="0"/>
                <a:ea typeface="楷体_GB2312" pitchFamily="49" charset="-122"/>
              </a:rPr>
              <a:t>3</a:t>
            </a:r>
            <a:r>
              <a:rPr kumimoji="1" lang="zh-CN" altLang="en-US" sz="1800">
                <a:solidFill>
                  <a:srgbClr val="000000"/>
                </a:solidFill>
                <a:latin typeface="Arial" charset="0"/>
                <a:ea typeface="楷体_GB2312" pitchFamily="49" charset="-122"/>
              </a:rPr>
              <a:t>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8963">
                                            <p:txEl>
                                              <p:pRg st="1" end="1"/>
                                            </p:txEl>
                                          </p:spTgt>
                                        </p:tgtEl>
                                        <p:attrNameLst>
                                          <p:attrName>style.visibility</p:attrName>
                                        </p:attrNameLst>
                                      </p:cBhvr>
                                      <p:to>
                                        <p:strVal val="visible"/>
                                      </p:to>
                                    </p:set>
                                    <p:anim calcmode="lin" valueType="num">
                                      <p:cBhvr additive="base">
                                        <p:cTn id="13"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8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8963">
                                            <p:txEl>
                                              <p:pRg st="2" end="2"/>
                                            </p:txEl>
                                          </p:spTgt>
                                        </p:tgtEl>
                                        <p:attrNameLst>
                                          <p:attrName>style.visibility</p:attrName>
                                        </p:attrNameLst>
                                      </p:cBhvr>
                                      <p:to>
                                        <p:strVal val="visible"/>
                                      </p:to>
                                    </p:set>
                                    <p:anim calcmode="lin" valueType="num">
                                      <p:cBhvr additive="base">
                                        <p:cTn id="19"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64"/>
                                        </p:tgtEl>
                                        <p:attrNameLst>
                                          <p:attrName>style.visibility</p:attrName>
                                        </p:attrNameLst>
                                      </p:cBhvr>
                                      <p:to>
                                        <p:strVal val="visible"/>
                                      </p:to>
                                    </p:set>
                                    <p:anim calcmode="lin" valueType="num">
                                      <p:cBhvr additive="base">
                                        <p:cTn id="25" dur="500" fill="hold"/>
                                        <p:tgtEl>
                                          <p:spTgt spid="168964"/>
                                        </p:tgtEl>
                                        <p:attrNameLst>
                                          <p:attrName>ppt_x</p:attrName>
                                        </p:attrNameLst>
                                      </p:cBhvr>
                                      <p:tavLst>
                                        <p:tav tm="0">
                                          <p:val>
                                            <p:strVal val="0-#ppt_w/2"/>
                                          </p:val>
                                        </p:tav>
                                        <p:tav tm="100000">
                                          <p:val>
                                            <p:strVal val="#ppt_x"/>
                                          </p:val>
                                        </p:tav>
                                      </p:tavLst>
                                    </p:anim>
                                    <p:anim calcmode="lin" valueType="num">
                                      <p:cBhvr additive="base">
                                        <p:cTn id="26" dur="500" fill="hold"/>
                                        <p:tgtEl>
                                          <p:spTgt spid="16896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8971"/>
                                        </p:tgtEl>
                                        <p:attrNameLst>
                                          <p:attrName>style.visibility</p:attrName>
                                        </p:attrNameLst>
                                      </p:cBhvr>
                                      <p:to>
                                        <p:strVal val="visible"/>
                                      </p:to>
                                    </p:set>
                                    <p:animEffect transition="in" filter="dissolve">
                                      <p:cBhvr>
                                        <p:cTn id="31" dur="500"/>
                                        <p:tgtEl>
                                          <p:spTgt spid="16897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8973"/>
                                        </p:tgtEl>
                                        <p:attrNameLst>
                                          <p:attrName>style.visibility</p:attrName>
                                        </p:attrNameLst>
                                      </p:cBhvr>
                                      <p:to>
                                        <p:strVal val="visible"/>
                                      </p:to>
                                    </p:set>
                                    <p:animEffect transition="in" filter="dissolve">
                                      <p:cBhvr>
                                        <p:cTn id="36" dur="500"/>
                                        <p:tgtEl>
                                          <p:spTgt spid="168973"/>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168972"/>
                                        </p:tgtEl>
                                        <p:attrNameLst>
                                          <p:attrName>style.visibility</p:attrName>
                                        </p:attrNameLst>
                                      </p:cBhvr>
                                      <p:to>
                                        <p:strVal val="visible"/>
                                      </p:to>
                                    </p:set>
                                    <p:anim calcmode="lin" valueType="num">
                                      <p:cBhvr>
                                        <p:cTn id="41" dur="500" fill="hold"/>
                                        <p:tgtEl>
                                          <p:spTgt spid="168972"/>
                                        </p:tgtEl>
                                        <p:attrNameLst>
                                          <p:attrName>ppt_w</p:attrName>
                                        </p:attrNameLst>
                                      </p:cBhvr>
                                      <p:tavLst>
                                        <p:tav tm="0">
                                          <p:val>
                                            <p:fltVal val="0"/>
                                          </p:val>
                                        </p:tav>
                                        <p:tav tm="100000">
                                          <p:val>
                                            <p:strVal val="#ppt_w"/>
                                          </p:val>
                                        </p:tav>
                                      </p:tavLst>
                                    </p:anim>
                                    <p:anim calcmode="lin" valueType="num">
                                      <p:cBhvr>
                                        <p:cTn id="42" dur="500" fill="hold"/>
                                        <p:tgtEl>
                                          <p:spTgt spid="168972"/>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68969">
                                            <p:txEl>
                                              <p:pRg st="0" end="0"/>
                                            </p:txEl>
                                          </p:spTgt>
                                        </p:tgtEl>
                                        <p:attrNameLst>
                                          <p:attrName>style.visibility</p:attrName>
                                        </p:attrNameLst>
                                      </p:cBhvr>
                                      <p:to>
                                        <p:strVal val="visible"/>
                                      </p:to>
                                    </p:set>
                                    <p:anim calcmode="lin" valueType="num">
                                      <p:cBhvr additive="base">
                                        <p:cTn id="47" dur="500" fill="hold"/>
                                        <p:tgtEl>
                                          <p:spTgt spid="168969">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689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68969">
                                            <p:txEl>
                                              <p:pRg st="1" end="1"/>
                                            </p:txEl>
                                          </p:spTgt>
                                        </p:tgtEl>
                                        <p:attrNameLst>
                                          <p:attrName>style.visibility</p:attrName>
                                        </p:attrNameLst>
                                      </p:cBhvr>
                                      <p:to>
                                        <p:strVal val="visible"/>
                                      </p:to>
                                    </p:set>
                                    <p:anim calcmode="lin" valueType="num">
                                      <p:cBhvr additive="base">
                                        <p:cTn id="53" dur="500" fill="hold"/>
                                        <p:tgtEl>
                                          <p:spTgt spid="168969">
                                            <p:txEl>
                                              <p:pRg st="1" end="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89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68970"/>
                                        </p:tgtEl>
                                        <p:attrNameLst>
                                          <p:attrName>style.visibility</p:attrName>
                                        </p:attrNameLst>
                                      </p:cBhvr>
                                      <p:to>
                                        <p:strVal val="visible"/>
                                      </p:to>
                                    </p:set>
                                    <p:anim calcmode="lin" valueType="num">
                                      <p:cBhvr additive="base">
                                        <p:cTn id="59" dur="500" fill="hold"/>
                                        <p:tgtEl>
                                          <p:spTgt spid="168970"/>
                                        </p:tgtEl>
                                        <p:attrNameLst>
                                          <p:attrName>ppt_x</p:attrName>
                                        </p:attrNameLst>
                                      </p:cBhvr>
                                      <p:tavLst>
                                        <p:tav tm="0">
                                          <p:val>
                                            <p:strVal val="0-#ppt_w/2"/>
                                          </p:val>
                                        </p:tav>
                                        <p:tav tm="100000">
                                          <p:val>
                                            <p:strVal val="#ppt_x"/>
                                          </p:val>
                                        </p:tav>
                                      </p:tavLst>
                                    </p:anim>
                                    <p:anim calcmode="lin" valueType="num">
                                      <p:cBhvr additive="base">
                                        <p:cTn id="60" dur="500" fill="hold"/>
                                        <p:tgtEl>
                                          <p:spTgt spid="1689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p:bldP spid="168970" grpId="0"/>
      <p:bldP spid="168971" grpId="0"/>
      <p:bldP spid="168972" grpId="0" animBg="1"/>
      <p:bldP spid="1689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5"/>
          <p:cNvSpPr>
            <a:spLocks noGrp="1" noChangeArrowheads="1"/>
          </p:cNvSpPr>
          <p:nvPr>
            <p:ph type="sldNum" sz="quarter" idx="10"/>
          </p:nvPr>
        </p:nvSpPr>
        <p:spPr>
          <a:noFill/>
        </p:spPr>
        <p:txBody>
          <a:bodyPr/>
          <a:lstStyle/>
          <a:p>
            <a:fld id="{6BCE9EFB-9562-4C86-B1C1-5B4F4EEE3FD4}" type="slidenum">
              <a:rPr lang="ko-KR" altLang="en-US" smtClean="0"/>
              <a:pPr/>
              <a:t>28</a:t>
            </a:fld>
            <a:endParaRPr lang="en-US" altLang="ko-KR" smtClean="0"/>
          </a:p>
        </p:txBody>
      </p:sp>
      <p:sp>
        <p:nvSpPr>
          <p:cNvPr id="34819"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788AA1B4-EC24-4572-97A2-686704588A24}" type="slidenum">
              <a:rPr lang="ko-KR" altLang="en-US" sz="1600">
                <a:solidFill>
                  <a:schemeClr val="accent2"/>
                </a:solidFill>
                <a:latin typeface="Verdana" pitchFamily="34" charset="0"/>
                <a:ea typeface="Gulim" pitchFamily="34" charset="-127"/>
              </a:rPr>
              <a:pPr algn="r">
                <a:lnSpc>
                  <a:spcPct val="100000"/>
                </a:lnSpc>
              </a:pPr>
              <a:t>28</a:t>
            </a:fld>
            <a:endParaRPr lang="en-US" altLang="ko-KR" sz="1600">
              <a:solidFill>
                <a:schemeClr val="accent2"/>
              </a:solidFill>
              <a:latin typeface="Verdana" pitchFamily="34" charset="0"/>
              <a:ea typeface="Gulim" pitchFamily="34" charset="-127"/>
            </a:endParaRPr>
          </a:p>
        </p:txBody>
      </p:sp>
      <p:sp>
        <p:nvSpPr>
          <p:cNvPr id="34820" name="Rectangle 2"/>
          <p:cNvSpPr>
            <a:spLocks noGrp="1" noChangeArrowheads="1"/>
          </p:cNvSpPr>
          <p:nvPr>
            <p:ph type="title" idx="4294967295"/>
          </p:nvPr>
        </p:nvSpPr>
        <p:spPr/>
        <p:txBody>
          <a:bodyPr/>
          <a:lstStyle/>
          <a:p>
            <a:r>
              <a:rPr lang="zh-CN" altLang="en-US" smtClean="0">
                <a:solidFill>
                  <a:srgbClr val="FFCC00"/>
                </a:solidFill>
                <a:latin typeface="Arial" charset="0"/>
                <a:ea typeface="黑体" pitchFamily="49" charset="-122"/>
              </a:rPr>
              <a:t>二进制与十六进制相互转换</a:t>
            </a:r>
          </a:p>
        </p:txBody>
      </p:sp>
      <p:sp>
        <p:nvSpPr>
          <p:cNvPr id="83971" name="Rectangle 3"/>
          <p:cNvSpPr>
            <a:spLocks noGrp="1" noChangeArrowheads="1"/>
          </p:cNvSpPr>
          <p:nvPr>
            <p:ph type="body" idx="4294967295"/>
          </p:nvPr>
        </p:nvSpPr>
        <p:spPr>
          <a:xfrm>
            <a:off x="900113" y="1698625"/>
            <a:ext cx="7710487" cy="909638"/>
          </a:xfrm>
        </p:spPr>
        <p:txBody>
          <a:bodyPr/>
          <a:lstStyle/>
          <a:p>
            <a:r>
              <a:rPr kumimoji="1" lang="zh-CN" altLang="en-US" sz="2400" smtClean="0"/>
              <a:t>因为</a:t>
            </a:r>
            <a:r>
              <a:rPr kumimoji="1" lang="en-US" altLang="zh-CN" sz="2400" smtClean="0"/>
              <a:t>2</a:t>
            </a:r>
            <a:r>
              <a:rPr kumimoji="1" lang="en-US" altLang="zh-CN" sz="2400" baseline="30000" smtClean="0"/>
              <a:t>4</a:t>
            </a:r>
            <a:r>
              <a:rPr kumimoji="1" lang="en-US" altLang="zh-CN" sz="2400" smtClean="0"/>
              <a:t>=16</a:t>
            </a:r>
            <a:r>
              <a:rPr kumimoji="1" lang="zh-CN" altLang="en-US" sz="2400" smtClean="0"/>
              <a:t>，所以</a:t>
            </a:r>
            <a:r>
              <a:rPr kumimoji="1" lang="en-US" altLang="zh-CN" sz="2400" smtClean="0"/>
              <a:t>4</a:t>
            </a:r>
            <a:r>
              <a:rPr kumimoji="1" lang="zh-CN" altLang="en-US" sz="2400" smtClean="0"/>
              <a:t>位二进制数对应</a:t>
            </a:r>
            <a:r>
              <a:rPr kumimoji="1" lang="en-US" altLang="zh-CN" sz="2400" smtClean="0"/>
              <a:t>1</a:t>
            </a:r>
            <a:r>
              <a:rPr kumimoji="1" lang="zh-CN" altLang="en-US" sz="2400" smtClean="0"/>
              <a:t>位十六进制数，而</a:t>
            </a:r>
            <a:r>
              <a:rPr kumimoji="1" lang="en-US" altLang="zh-CN" sz="2400" smtClean="0"/>
              <a:t>1</a:t>
            </a:r>
            <a:r>
              <a:rPr kumimoji="1" lang="zh-CN" altLang="en-US" sz="2400" smtClean="0"/>
              <a:t>位十六进制数对应为</a:t>
            </a:r>
            <a:r>
              <a:rPr kumimoji="1" lang="en-US" altLang="zh-CN" sz="2400" smtClean="0"/>
              <a:t>4</a:t>
            </a:r>
            <a:r>
              <a:rPr kumimoji="1" lang="zh-CN" altLang="en-US" sz="2400" smtClean="0"/>
              <a:t>位二进制数。</a:t>
            </a:r>
          </a:p>
        </p:txBody>
      </p:sp>
      <p:sp>
        <p:nvSpPr>
          <p:cNvPr id="83974" name="Rectangle 6"/>
          <p:cNvSpPr>
            <a:spLocks noChangeArrowheads="1"/>
          </p:cNvSpPr>
          <p:nvPr/>
        </p:nvSpPr>
        <p:spPr bwMode="black">
          <a:xfrm>
            <a:off x="935038" y="3357563"/>
            <a:ext cx="6359525" cy="463550"/>
          </a:xfrm>
          <a:prstGeom prst="rect">
            <a:avLst/>
          </a:prstGeom>
          <a:noFill/>
          <a:ln w="9525" algn="ctr">
            <a:noFill/>
            <a:miter lim="800000"/>
            <a:headEnd/>
            <a:tailEnd/>
          </a:ln>
        </p:spPr>
        <p:txBody>
          <a:bodyPr>
            <a:spAutoFit/>
          </a:bodyPr>
          <a:lstStyle/>
          <a:p>
            <a:pPr algn="l">
              <a:lnSpc>
                <a:spcPct val="110000"/>
              </a:lnSpc>
            </a:pPr>
            <a:r>
              <a:rPr kumimoji="1" lang="en-US" altLang="zh-CN">
                <a:solidFill>
                  <a:srgbClr val="FF0066"/>
                </a:solidFill>
                <a:latin typeface="宋体" pitchFamily="2" charset="-122"/>
              </a:rPr>
              <a:t>【</a:t>
            </a:r>
            <a:r>
              <a:rPr kumimoji="1" lang="zh-CN" altLang="en-US">
                <a:solidFill>
                  <a:srgbClr val="FF0066"/>
                </a:solidFill>
                <a:latin typeface="宋体" pitchFamily="2" charset="-122"/>
              </a:rPr>
              <a:t>例</a:t>
            </a:r>
            <a:r>
              <a:rPr kumimoji="1" lang="en-US" altLang="zh-CN">
                <a:solidFill>
                  <a:srgbClr val="FF0066"/>
                </a:solidFill>
                <a:latin typeface="Arial" charset="0"/>
                <a:cs typeface="Arial" charset="0"/>
              </a:rPr>
              <a:t>1.8</a:t>
            </a:r>
            <a:r>
              <a:rPr kumimoji="1" lang="en-US" altLang="zh-CN">
                <a:solidFill>
                  <a:srgbClr val="FF0066"/>
                </a:solidFill>
                <a:latin typeface="宋体" pitchFamily="2" charset="-122"/>
              </a:rPr>
              <a:t>】</a:t>
            </a:r>
            <a:r>
              <a:rPr kumimoji="1" lang="en-US" altLang="zh-CN">
                <a:latin typeface="Arial" charset="0"/>
              </a:rPr>
              <a:t>(</a:t>
            </a:r>
            <a:r>
              <a:rPr kumimoji="1" lang="en-US" altLang="zh-CN">
                <a:solidFill>
                  <a:srgbClr val="CC0066"/>
                </a:solidFill>
                <a:latin typeface="Arial" charset="0"/>
              </a:rPr>
              <a:t>1101 </a:t>
            </a:r>
            <a:r>
              <a:rPr kumimoji="1" lang="en-US" altLang="zh-CN">
                <a:latin typeface="Arial" charset="0"/>
              </a:rPr>
              <a:t>0011.</a:t>
            </a:r>
            <a:r>
              <a:rPr kumimoji="1" lang="en-US" altLang="zh-CN">
                <a:solidFill>
                  <a:srgbClr val="CC0066"/>
                </a:solidFill>
                <a:latin typeface="Arial" charset="0"/>
              </a:rPr>
              <a:t>1101 </a:t>
            </a:r>
            <a:r>
              <a:rPr kumimoji="1" lang="en-US" altLang="zh-CN">
                <a:solidFill>
                  <a:srgbClr val="FF0000"/>
                </a:solidFill>
                <a:latin typeface="Arial" charset="0"/>
              </a:rPr>
              <a:t>101</a:t>
            </a:r>
            <a:r>
              <a:rPr kumimoji="1" lang="en-US" altLang="zh-CN">
                <a:latin typeface="Arial" charset="0"/>
              </a:rPr>
              <a:t>)</a:t>
            </a:r>
            <a:r>
              <a:rPr kumimoji="1" lang="en-US" altLang="zh-CN" baseline="-25000">
                <a:latin typeface="Arial" charset="0"/>
              </a:rPr>
              <a:t>2</a:t>
            </a:r>
            <a:r>
              <a:rPr kumimoji="1" lang="en-US" altLang="zh-CN">
                <a:latin typeface="Arial" charset="0"/>
              </a:rPr>
              <a:t>=(D3.DA)</a:t>
            </a:r>
            <a:r>
              <a:rPr kumimoji="1" lang="en-US" altLang="zh-CN" baseline="-25000">
                <a:latin typeface="Arial" charset="0"/>
              </a:rPr>
              <a:t>16</a:t>
            </a:r>
          </a:p>
        </p:txBody>
      </p:sp>
      <p:sp>
        <p:nvSpPr>
          <p:cNvPr id="34823" name="Text Box 10"/>
          <p:cNvSpPr txBox="1">
            <a:spLocks noChangeArrowheads="1"/>
          </p:cNvSpPr>
          <p:nvPr/>
        </p:nvSpPr>
        <p:spPr bwMode="auto">
          <a:xfrm>
            <a:off x="900113" y="1268413"/>
            <a:ext cx="4643437" cy="43021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4. </a:t>
            </a:r>
            <a:r>
              <a:rPr kumimoji="1" lang="zh-CN" altLang="en-US" sz="2600">
                <a:solidFill>
                  <a:srgbClr val="990000"/>
                </a:solidFill>
                <a:latin typeface="华文新魏" pitchFamily="2" charset="-122"/>
                <a:ea typeface="华文新魏" pitchFamily="2" charset="-122"/>
              </a:rPr>
              <a:t>二进制与十六进制相互转换</a:t>
            </a:r>
          </a:p>
        </p:txBody>
      </p:sp>
      <p:sp>
        <p:nvSpPr>
          <p:cNvPr id="83980" name="Rectangle 12"/>
          <p:cNvSpPr>
            <a:spLocks noChangeArrowheads="1"/>
          </p:cNvSpPr>
          <p:nvPr/>
        </p:nvSpPr>
        <p:spPr bwMode="auto">
          <a:xfrm>
            <a:off x="900113" y="2608263"/>
            <a:ext cx="8243887" cy="792162"/>
          </a:xfrm>
          <a:prstGeom prst="rect">
            <a:avLst/>
          </a:prstGeom>
          <a:noFill/>
          <a:ln w="9525">
            <a:noFill/>
            <a:miter lim="800000"/>
            <a:headEnd/>
            <a:tailEnd/>
          </a:ln>
        </p:spPr>
        <p:txBody>
          <a:bodyPr/>
          <a:lstStyle/>
          <a:p>
            <a:pPr marL="342900" indent="-342900" algn="l" eaLnBrk="0" hangingPunct="0">
              <a:spcBef>
                <a:spcPct val="20000"/>
              </a:spcBef>
              <a:buClr>
                <a:schemeClr val="bg2"/>
              </a:buClr>
              <a:buFont typeface="Wingdings" pitchFamily="2" charset="2"/>
              <a:buChar char="v"/>
            </a:pPr>
            <a:r>
              <a:rPr kumimoji="1" lang="zh-CN" altLang="en-US" sz="2000">
                <a:solidFill>
                  <a:srgbClr val="990000"/>
                </a:solidFill>
                <a:latin typeface="Arial" charset="0"/>
              </a:rPr>
              <a:t>将二进制数转换为十六进制数</a:t>
            </a:r>
          </a:p>
          <a:p>
            <a:pPr marL="742950" lvl="1" indent="-285750" algn="l" eaLnBrk="0" hangingPunct="0">
              <a:spcBef>
                <a:spcPct val="20000"/>
              </a:spcBef>
              <a:buClr>
                <a:srgbClr val="006666"/>
              </a:buClr>
              <a:buSzPct val="110000"/>
              <a:buFont typeface="Wingdings" pitchFamily="2" charset="2"/>
              <a:buChar char="w"/>
            </a:pPr>
            <a:r>
              <a:rPr kumimoji="1" lang="zh-CN" altLang="en-US" sz="2000">
                <a:solidFill>
                  <a:schemeClr val="tx1"/>
                </a:solidFill>
                <a:latin typeface="Arial" charset="0"/>
              </a:rPr>
              <a:t>每</a:t>
            </a:r>
            <a:r>
              <a:rPr kumimoji="1" lang="en-US" altLang="zh-CN" sz="2000">
                <a:solidFill>
                  <a:srgbClr val="CC0066"/>
                </a:solidFill>
                <a:latin typeface="Arial" charset="0"/>
              </a:rPr>
              <a:t>4</a:t>
            </a:r>
            <a:r>
              <a:rPr kumimoji="1" lang="zh-CN" altLang="en-US" sz="2000">
                <a:solidFill>
                  <a:schemeClr val="tx1"/>
                </a:solidFill>
                <a:latin typeface="Arial" charset="0"/>
              </a:rPr>
              <a:t>位二进制数为一组，用等值的</a:t>
            </a:r>
            <a:r>
              <a:rPr kumimoji="1" lang="en-US" altLang="zh-CN" sz="2000">
                <a:solidFill>
                  <a:schemeClr val="tx1"/>
                </a:solidFill>
                <a:latin typeface="Arial" charset="0"/>
              </a:rPr>
              <a:t>1</a:t>
            </a:r>
            <a:r>
              <a:rPr kumimoji="1" lang="zh-CN" altLang="en-US" sz="2000">
                <a:solidFill>
                  <a:schemeClr val="tx1"/>
                </a:solidFill>
                <a:latin typeface="Arial" charset="0"/>
              </a:rPr>
              <a:t>位十六进制数代替。</a:t>
            </a:r>
          </a:p>
        </p:txBody>
      </p:sp>
      <p:sp>
        <p:nvSpPr>
          <p:cNvPr id="83981" name="Rectangle 13"/>
          <p:cNvSpPr>
            <a:spLocks noChangeArrowheads="1"/>
          </p:cNvSpPr>
          <p:nvPr/>
        </p:nvSpPr>
        <p:spPr bwMode="auto">
          <a:xfrm>
            <a:off x="865188" y="4689475"/>
            <a:ext cx="8243887" cy="792163"/>
          </a:xfrm>
          <a:prstGeom prst="rect">
            <a:avLst/>
          </a:prstGeom>
          <a:noFill/>
          <a:ln w="9525">
            <a:noFill/>
            <a:miter lim="800000"/>
            <a:headEnd/>
            <a:tailEnd/>
          </a:ln>
        </p:spPr>
        <p:txBody>
          <a:bodyPr/>
          <a:lstStyle/>
          <a:p>
            <a:pPr marL="342900" indent="-342900" algn="l" eaLnBrk="0" hangingPunct="0">
              <a:spcBef>
                <a:spcPct val="20000"/>
              </a:spcBef>
              <a:buClr>
                <a:schemeClr val="bg2"/>
              </a:buClr>
              <a:buFont typeface="Wingdings" pitchFamily="2" charset="2"/>
              <a:buChar char="v"/>
            </a:pPr>
            <a:r>
              <a:rPr kumimoji="1" lang="zh-CN" altLang="en-US" sz="2000">
                <a:solidFill>
                  <a:srgbClr val="990000"/>
                </a:solidFill>
                <a:latin typeface="Arial" charset="0"/>
              </a:rPr>
              <a:t>将十六进制数转换为二进制数</a:t>
            </a:r>
          </a:p>
          <a:p>
            <a:pPr marL="742950" lvl="1" indent="-285750" algn="l" eaLnBrk="0" hangingPunct="0">
              <a:spcBef>
                <a:spcPct val="20000"/>
              </a:spcBef>
              <a:buClr>
                <a:srgbClr val="006666"/>
              </a:buClr>
              <a:buSzPct val="110000"/>
              <a:buFont typeface="Wingdings" pitchFamily="2" charset="2"/>
              <a:buChar char="w"/>
            </a:pPr>
            <a:r>
              <a:rPr kumimoji="1" lang="zh-CN" altLang="en-US" sz="2000">
                <a:solidFill>
                  <a:schemeClr val="tx1"/>
                </a:solidFill>
                <a:latin typeface="Arial" charset="0"/>
              </a:rPr>
              <a:t>将十六进制数的每一位用等值的</a:t>
            </a:r>
            <a:r>
              <a:rPr kumimoji="1" lang="en-US" altLang="zh-CN" sz="2000">
                <a:solidFill>
                  <a:schemeClr val="tx1"/>
                </a:solidFill>
                <a:latin typeface="Arial" charset="0"/>
              </a:rPr>
              <a:t>4</a:t>
            </a:r>
            <a:r>
              <a:rPr kumimoji="1" lang="zh-CN" altLang="en-US" sz="2000">
                <a:solidFill>
                  <a:schemeClr val="tx1"/>
                </a:solidFill>
                <a:latin typeface="Arial" charset="0"/>
              </a:rPr>
              <a:t>位二进制数代替。</a:t>
            </a:r>
          </a:p>
        </p:txBody>
      </p:sp>
      <p:sp>
        <p:nvSpPr>
          <p:cNvPr id="83982" name="Rectangle 14"/>
          <p:cNvSpPr>
            <a:spLocks noChangeArrowheads="1"/>
          </p:cNvSpPr>
          <p:nvPr/>
        </p:nvSpPr>
        <p:spPr bwMode="black">
          <a:xfrm>
            <a:off x="1152525" y="5445125"/>
            <a:ext cx="6804025" cy="498475"/>
          </a:xfrm>
          <a:prstGeom prst="rect">
            <a:avLst/>
          </a:prstGeom>
          <a:noFill/>
          <a:ln w="9525" algn="ctr">
            <a:noFill/>
            <a:miter lim="800000"/>
            <a:headEnd/>
            <a:tailEnd/>
          </a:ln>
        </p:spPr>
        <p:txBody>
          <a:bodyPr>
            <a:spAutoFit/>
          </a:bodyPr>
          <a:lstStyle/>
          <a:p>
            <a:pPr algn="l">
              <a:lnSpc>
                <a:spcPct val="110000"/>
              </a:lnSpc>
            </a:pPr>
            <a:r>
              <a:rPr kumimoji="1" lang="en-US" altLang="zh-CN">
                <a:solidFill>
                  <a:srgbClr val="FF0066"/>
                </a:solidFill>
                <a:latin typeface="宋体" pitchFamily="2" charset="-122"/>
              </a:rPr>
              <a:t>【</a:t>
            </a:r>
            <a:r>
              <a:rPr kumimoji="1" lang="zh-CN" altLang="en-US">
                <a:solidFill>
                  <a:srgbClr val="FF0066"/>
                </a:solidFill>
                <a:latin typeface="宋体" pitchFamily="2" charset="-122"/>
              </a:rPr>
              <a:t>例</a:t>
            </a:r>
            <a:r>
              <a:rPr kumimoji="1" lang="en-US" altLang="zh-CN">
                <a:solidFill>
                  <a:srgbClr val="FF0066"/>
                </a:solidFill>
                <a:latin typeface="Arial" charset="0"/>
                <a:cs typeface="Arial" charset="0"/>
              </a:rPr>
              <a:t>1.9</a:t>
            </a:r>
            <a:r>
              <a:rPr kumimoji="1" lang="en-US" altLang="zh-CN">
                <a:solidFill>
                  <a:srgbClr val="FF0066"/>
                </a:solidFill>
                <a:latin typeface="宋体" pitchFamily="2" charset="-122"/>
              </a:rPr>
              <a:t>】</a:t>
            </a:r>
            <a:r>
              <a:rPr kumimoji="1" lang="en-US" altLang="zh-CN">
                <a:latin typeface="Arial" charset="0"/>
              </a:rPr>
              <a:t>(17C.5F)</a:t>
            </a:r>
            <a:r>
              <a:rPr kumimoji="1" lang="en-US" altLang="zh-CN" baseline="-25000">
                <a:latin typeface="Arial" charset="0"/>
              </a:rPr>
              <a:t>16</a:t>
            </a:r>
            <a:r>
              <a:rPr kumimoji="1" lang="en-US" altLang="zh-CN">
                <a:latin typeface="Arial" charset="0"/>
              </a:rPr>
              <a:t>=(1 0111 1100.0101 1111)</a:t>
            </a:r>
            <a:r>
              <a:rPr kumimoji="1" lang="en-US" altLang="zh-CN" baseline="-25000">
                <a:latin typeface="Arial" charset="0"/>
              </a:rPr>
              <a:t>2</a:t>
            </a:r>
          </a:p>
        </p:txBody>
      </p:sp>
      <p:sp>
        <p:nvSpPr>
          <p:cNvPr id="83983" name="Rectangle 15"/>
          <p:cNvSpPr>
            <a:spLocks noChangeArrowheads="1"/>
          </p:cNvSpPr>
          <p:nvPr/>
        </p:nvSpPr>
        <p:spPr bwMode="black">
          <a:xfrm>
            <a:off x="1752600" y="3851275"/>
            <a:ext cx="6167438" cy="466725"/>
          </a:xfrm>
          <a:prstGeom prst="rect">
            <a:avLst/>
          </a:prstGeom>
          <a:noFill/>
          <a:ln w="9525" algn="ctr">
            <a:noFill/>
            <a:miter lim="800000"/>
            <a:headEnd/>
            <a:tailEnd/>
          </a:ln>
        </p:spPr>
        <p:txBody>
          <a:bodyPr>
            <a:spAutoFit/>
          </a:bodyPr>
          <a:lstStyle/>
          <a:p>
            <a:pPr algn="l">
              <a:lnSpc>
                <a:spcPct val="110000"/>
              </a:lnSpc>
            </a:pPr>
            <a:r>
              <a:rPr kumimoji="1" lang="en-US" altLang="zh-CN">
                <a:latin typeface="Arial" charset="0"/>
              </a:rPr>
              <a:t>        (   D      3   .   D    </a:t>
            </a:r>
            <a:r>
              <a:rPr kumimoji="1" lang="en-US" altLang="zh-CN">
                <a:solidFill>
                  <a:srgbClr val="FF0000"/>
                </a:solidFill>
                <a:latin typeface="Arial" charset="0"/>
              </a:rPr>
              <a:t>A</a:t>
            </a:r>
            <a:r>
              <a:rPr kumimoji="1" lang="en-US" altLang="zh-CN">
                <a:latin typeface="Arial" charset="0"/>
              </a:rPr>
              <a:t>  )</a:t>
            </a:r>
            <a:r>
              <a:rPr kumimoji="1" lang="en-US" altLang="zh-CN" baseline="-25000">
                <a:latin typeface="Arial" charset="0"/>
              </a:rPr>
              <a:t>16</a:t>
            </a:r>
          </a:p>
        </p:txBody>
      </p:sp>
      <p:sp>
        <p:nvSpPr>
          <p:cNvPr id="83984" name="Oval 16"/>
          <p:cNvSpPr>
            <a:spLocks noChangeArrowheads="1"/>
          </p:cNvSpPr>
          <p:nvPr/>
        </p:nvSpPr>
        <p:spPr bwMode="black">
          <a:xfrm>
            <a:off x="4859338" y="3851275"/>
            <a:ext cx="288925" cy="493713"/>
          </a:xfrm>
          <a:prstGeom prst="ellipse">
            <a:avLst/>
          </a:prstGeom>
          <a:noFill/>
          <a:ln w="28575" algn="ctr">
            <a:solidFill>
              <a:srgbClr val="FF0000"/>
            </a:solidFill>
            <a:round/>
            <a:headEnd/>
            <a:tailEnd/>
          </a:ln>
        </p:spPr>
        <p:txBody>
          <a:bodyPr wrap="none" anchor="ctr"/>
          <a:lstStyle/>
          <a:p>
            <a:endParaRPr lang="zh-CN" altLang="en-US"/>
          </a:p>
        </p:txBody>
      </p:sp>
      <p:sp>
        <p:nvSpPr>
          <p:cNvPr id="83985" name="AutoShape 17"/>
          <p:cNvSpPr>
            <a:spLocks noChangeArrowheads="1"/>
          </p:cNvSpPr>
          <p:nvPr/>
        </p:nvSpPr>
        <p:spPr bwMode="auto">
          <a:xfrm>
            <a:off x="5903913" y="3789363"/>
            <a:ext cx="2052637" cy="1260475"/>
          </a:xfrm>
          <a:prstGeom prst="wedgeRoundRectCallout">
            <a:avLst>
              <a:gd name="adj1" fmla="val -94792"/>
              <a:gd name="adj2" fmla="val -59250"/>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solidFill>
                  <a:srgbClr val="000000"/>
                </a:solidFill>
                <a:latin typeface="Arial" charset="0"/>
                <a:ea typeface="楷体_GB2312" pitchFamily="49" charset="-122"/>
              </a:rPr>
              <a:t>当小数部分最后剩下的数不足</a:t>
            </a:r>
            <a:r>
              <a:rPr kumimoji="1" lang="en-US" altLang="zh-CN" sz="1800">
                <a:solidFill>
                  <a:srgbClr val="000000"/>
                </a:solidFill>
                <a:latin typeface="Arial" charset="0"/>
                <a:ea typeface="楷体_GB2312" pitchFamily="49" charset="-122"/>
              </a:rPr>
              <a:t>4</a:t>
            </a:r>
            <a:r>
              <a:rPr kumimoji="1" lang="zh-CN" altLang="en-US" sz="1800">
                <a:solidFill>
                  <a:srgbClr val="000000"/>
                </a:solidFill>
                <a:latin typeface="Arial" charset="0"/>
                <a:ea typeface="楷体_GB2312" pitchFamily="49" charset="-122"/>
              </a:rPr>
              <a:t>位时，其右边补</a:t>
            </a:r>
            <a:r>
              <a:rPr kumimoji="1" lang="en-US" altLang="zh-CN" sz="1800">
                <a:solidFill>
                  <a:srgbClr val="000000"/>
                </a:solidFill>
                <a:latin typeface="Arial" charset="0"/>
                <a:ea typeface="楷体_GB2312" pitchFamily="49" charset="-122"/>
              </a:rPr>
              <a:t>0</a:t>
            </a:r>
            <a:r>
              <a:rPr kumimoji="1" lang="zh-CN" altLang="en-US" sz="1800">
                <a:solidFill>
                  <a:srgbClr val="000000"/>
                </a:solidFill>
                <a:latin typeface="Arial" charset="0"/>
                <a:ea typeface="楷体_GB2312" pitchFamily="49" charset="-122"/>
              </a:rPr>
              <a:t>，补齐</a:t>
            </a:r>
            <a:r>
              <a:rPr kumimoji="1" lang="en-US" altLang="zh-CN" sz="1800">
                <a:solidFill>
                  <a:srgbClr val="000000"/>
                </a:solidFill>
                <a:latin typeface="Arial" charset="0"/>
                <a:ea typeface="楷体_GB2312" pitchFamily="49" charset="-122"/>
              </a:rPr>
              <a:t>4</a:t>
            </a:r>
            <a:r>
              <a:rPr kumimoji="1" lang="zh-CN" altLang="en-US" sz="1800">
                <a:solidFill>
                  <a:srgbClr val="000000"/>
                </a:solidFill>
                <a:latin typeface="Arial" charset="0"/>
                <a:ea typeface="楷体_GB2312" pitchFamily="49" charset="-122"/>
              </a:rPr>
              <a:t>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3980">
                                            <p:txEl>
                                              <p:pRg st="0" end="0"/>
                                            </p:txEl>
                                          </p:spTgt>
                                        </p:tgtEl>
                                        <p:attrNameLst>
                                          <p:attrName>style.visibility</p:attrName>
                                        </p:attrNameLst>
                                      </p:cBhvr>
                                      <p:to>
                                        <p:strVal val="visible"/>
                                      </p:to>
                                    </p:set>
                                    <p:anim calcmode="lin" valueType="num">
                                      <p:cBhvr additive="base">
                                        <p:cTn id="13" dur="500" fill="hold"/>
                                        <p:tgtEl>
                                          <p:spTgt spid="8398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3980">
                                            <p:txEl>
                                              <p:pRg st="1" end="1"/>
                                            </p:txEl>
                                          </p:spTgt>
                                        </p:tgtEl>
                                        <p:attrNameLst>
                                          <p:attrName>style.visibility</p:attrName>
                                        </p:attrNameLst>
                                      </p:cBhvr>
                                      <p:to>
                                        <p:strVal val="visible"/>
                                      </p:to>
                                    </p:set>
                                    <p:anim calcmode="lin" valueType="num">
                                      <p:cBhvr additive="base">
                                        <p:cTn id="19" dur="500" fill="hold"/>
                                        <p:tgtEl>
                                          <p:spTgt spid="8398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4"/>
                                        </p:tgtEl>
                                        <p:attrNameLst>
                                          <p:attrName>style.visibility</p:attrName>
                                        </p:attrNameLst>
                                      </p:cBhvr>
                                      <p:to>
                                        <p:strVal val="visible"/>
                                      </p:to>
                                    </p:set>
                                    <p:anim calcmode="lin" valueType="num">
                                      <p:cBhvr additive="base">
                                        <p:cTn id="25" dur="500" fill="hold"/>
                                        <p:tgtEl>
                                          <p:spTgt spid="83974"/>
                                        </p:tgtEl>
                                        <p:attrNameLst>
                                          <p:attrName>ppt_x</p:attrName>
                                        </p:attrNameLst>
                                      </p:cBhvr>
                                      <p:tavLst>
                                        <p:tav tm="0">
                                          <p:val>
                                            <p:strVal val="0-#ppt_w/2"/>
                                          </p:val>
                                        </p:tav>
                                        <p:tav tm="100000">
                                          <p:val>
                                            <p:strVal val="#ppt_x"/>
                                          </p:val>
                                        </p:tav>
                                      </p:tavLst>
                                    </p:anim>
                                    <p:anim calcmode="lin" valueType="num">
                                      <p:cBhvr additive="base">
                                        <p:cTn id="26"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3983"/>
                                        </p:tgtEl>
                                        <p:attrNameLst>
                                          <p:attrName>style.visibility</p:attrName>
                                        </p:attrNameLst>
                                      </p:cBhvr>
                                      <p:to>
                                        <p:strVal val="visible"/>
                                      </p:to>
                                    </p:set>
                                    <p:animEffect transition="in" filter="dissolve">
                                      <p:cBhvr>
                                        <p:cTn id="31" dur="500"/>
                                        <p:tgtEl>
                                          <p:spTgt spid="8398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3985"/>
                                        </p:tgtEl>
                                        <p:attrNameLst>
                                          <p:attrName>style.visibility</p:attrName>
                                        </p:attrNameLst>
                                      </p:cBhvr>
                                      <p:to>
                                        <p:strVal val="visible"/>
                                      </p:to>
                                    </p:set>
                                    <p:animEffect transition="in" filter="dissolve">
                                      <p:cBhvr>
                                        <p:cTn id="36" dur="500"/>
                                        <p:tgtEl>
                                          <p:spTgt spid="83985"/>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83984"/>
                                        </p:tgtEl>
                                        <p:attrNameLst>
                                          <p:attrName>style.visibility</p:attrName>
                                        </p:attrNameLst>
                                      </p:cBhvr>
                                      <p:to>
                                        <p:strVal val="visible"/>
                                      </p:to>
                                    </p:set>
                                    <p:anim calcmode="lin" valueType="num">
                                      <p:cBhvr>
                                        <p:cTn id="41" dur="500" fill="hold"/>
                                        <p:tgtEl>
                                          <p:spTgt spid="83984"/>
                                        </p:tgtEl>
                                        <p:attrNameLst>
                                          <p:attrName>ppt_w</p:attrName>
                                        </p:attrNameLst>
                                      </p:cBhvr>
                                      <p:tavLst>
                                        <p:tav tm="0">
                                          <p:val>
                                            <p:fltVal val="0"/>
                                          </p:val>
                                        </p:tav>
                                        <p:tav tm="100000">
                                          <p:val>
                                            <p:strVal val="#ppt_w"/>
                                          </p:val>
                                        </p:tav>
                                      </p:tavLst>
                                    </p:anim>
                                    <p:anim calcmode="lin" valueType="num">
                                      <p:cBhvr>
                                        <p:cTn id="42" dur="500" fill="hold"/>
                                        <p:tgtEl>
                                          <p:spTgt spid="8398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83981">
                                            <p:txEl>
                                              <p:pRg st="0" end="0"/>
                                            </p:txEl>
                                          </p:spTgt>
                                        </p:tgtEl>
                                        <p:attrNameLst>
                                          <p:attrName>style.visibility</p:attrName>
                                        </p:attrNameLst>
                                      </p:cBhvr>
                                      <p:to>
                                        <p:strVal val="visible"/>
                                      </p:to>
                                    </p:set>
                                    <p:anim calcmode="lin" valueType="num">
                                      <p:cBhvr additive="base">
                                        <p:cTn id="47" dur="500" fill="hold"/>
                                        <p:tgtEl>
                                          <p:spTgt spid="83981">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39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83981">
                                            <p:txEl>
                                              <p:pRg st="1" end="1"/>
                                            </p:txEl>
                                          </p:spTgt>
                                        </p:tgtEl>
                                        <p:attrNameLst>
                                          <p:attrName>style.visibility</p:attrName>
                                        </p:attrNameLst>
                                      </p:cBhvr>
                                      <p:to>
                                        <p:strVal val="visible"/>
                                      </p:to>
                                    </p:set>
                                    <p:anim calcmode="lin" valueType="num">
                                      <p:cBhvr additive="base">
                                        <p:cTn id="53" dur="500" fill="hold"/>
                                        <p:tgtEl>
                                          <p:spTgt spid="83981">
                                            <p:txEl>
                                              <p:pRg st="1" end="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39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83982"/>
                                        </p:tgtEl>
                                        <p:attrNameLst>
                                          <p:attrName>style.visibility</p:attrName>
                                        </p:attrNameLst>
                                      </p:cBhvr>
                                      <p:to>
                                        <p:strVal val="visible"/>
                                      </p:to>
                                    </p:set>
                                    <p:anim calcmode="lin" valueType="num">
                                      <p:cBhvr additive="base">
                                        <p:cTn id="59" dur="500" fill="hold"/>
                                        <p:tgtEl>
                                          <p:spTgt spid="83982"/>
                                        </p:tgtEl>
                                        <p:attrNameLst>
                                          <p:attrName>ppt_x</p:attrName>
                                        </p:attrNameLst>
                                      </p:cBhvr>
                                      <p:tavLst>
                                        <p:tav tm="0">
                                          <p:val>
                                            <p:strVal val="0-#ppt_w/2"/>
                                          </p:val>
                                        </p:tav>
                                        <p:tav tm="100000">
                                          <p:val>
                                            <p:strVal val="#ppt_x"/>
                                          </p:val>
                                        </p:tav>
                                      </p:tavLst>
                                    </p:anim>
                                    <p:anim calcmode="lin" valueType="num">
                                      <p:cBhvr additive="base">
                                        <p:cTn id="60" dur="500" fill="hold"/>
                                        <p:tgtEl>
                                          <p:spTgt spid="839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p:bldP spid="83982" grpId="0"/>
      <p:bldP spid="83983" grpId="0"/>
      <p:bldP spid="83984" grpId="0" animBg="1"/>
      <p:bldP spid="83985"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5"/>
          <p:cNvSpPr>
            <a:spLocks noGrp="1" noChangeArrowheads="1"/>
          </p:cNvSpPr>
          <p:nvPr>
            <p:ph type="sldNum" sz="quarter" idx="10"/>
          </p:nvPr>
        </p:nvSpPr>
        <p:spPr>
          <a:noFill/>
        </p:spPr>
        <p:txBody>
          <a:bodyPr/>
          <a:lstStyle/>
          <a:p>
            <a:fld id="{A1392864-B137-4444-813E-E25779C44BD7}" type="slidenum">
              <a:rPr lang="ko-KR" altLang="en-US" smtClean="0"/>
              <a:pPr/>
              <a:t>29</a:t>
            </a:fld>
            <a:endParaRPr lang="en-US" altLang="ko-KR" smtClean="0"/>
          </a:p>
        </p:txBody>
      </p:sp>
      <p:sp>
        <p:nvSpPr>
          <p:cNvPr id="35843" name="灯片编号占位符 4"/>
          <p:cNvSpPr txBox="1">
            <a:spLocks noGrp="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85DDB029-6042-4443-8329-4C629CB9F2EC}" type="slidenum">
              <a:rPr lang="ko-KR" altLang="en-US" sz="1600">
                <a:solidFill>
                  <a:schemeClr val="accent2"/>
                </a:solidFill>
                <a:latin typeface="Verdana" pitchFamily="34" charset="0"/>
                <a:ea typeface="Gulim" pitchFamily="34" charset="-127"/>
              </a:rPr>
              <a:pPr algn="r">
                <a:lnSpc>
                  <a:spcPct val="100000"/>
                </a:lnSpc>
              </a:pPr>
              <a:t>29</a:t>
            </a:fld>
            <a:endParaRPr lang="en-US" altLang="ko-KR" sz="1600">
              <a:solidFill>
                <a:schemeClr val="accent2"/>
              </a:solidFill>
              <a:latin typeface="Verdana" pitchFamily="34" charset="0"/>
              <a:ea typeface="Gulim" pitchFamily="34" charset="-127"/>
            </a:endParaRPr>
          </a:p>
        </p:txBody>
      </p:sp>
      <p:sp>
        <p:nvSpPr>
          <p:cNvPr id="35844" name="Rectangle 2"/>
          <p:cNvSpPr>
            <a:spLocks noGrp="1" noChangeArrowheads="1"/>
          </p:cNvSpPr>
          <p:nvPr>
            <p:ph type="title" idx="4294967295"/>
          </p:nvPr>
        </p:nvSpPr>
        <p:spPr/>
        <p:txBody>
          <a:bodyPr/>
          <a:lstStyle/>
          <a:p>
            <a:r>
              <a:rPr lang="en-US" altLang="zh-CN" smtClean="0">
                <a:solidFill>
                  <a:srgbClr val="FFCC00"/>
                </a:solidFill>
                <a:latin typeface="Arial" charset="0"/>
                <a:ea typeface="黑体" pitchFamily="49" charset="-122"/>
              </a:rPr>
              <a:t>1.2.3  </a:t>
            </a:r>
            <a:r>
              <a:rPr lang="zh-CN" altLang="en-US" smtClean="0">
                <a:solidFill>
                  <a:srgbClr val="FFCC00"/>
                </a:solidFill>
                <a:latin typeface="Arial" charset="0"/>
                <a:ea typeface="黑体" pitchFamily="49" charset="-122"/>
              </a:rPr>
              <a:t>二进制算术运算</a:t>
            </a:r>
          </a:p>
        </p:txBody>
      </p:sp>
      <p:sp>
        <p:nvSpPr>
          <p:cNvPr id="35845" name="Rectangle 3"/>
          <p:cNvSpPr>
            <a:spLocks noGrp="1" noChangeArrowheads="1"/>
          </p:cNvSpPr>
          <p:nvPr>
            <p:ph type="body" sz="half" idx="4294967295"/>
          </p:nvPr>
        </p:nvSpPr>
        <p:spPr>
          <a:xfrm>
            <a:off x="914400" y="1016000"/>
            <a:ext cx="7329488" cy="1079500"/>
          </a:xfrm>
        </p:spPr>
        <p:txBody>
          <a:bodyPr/>
          <a:lstStyle/>
          <a:p>
            <a:pPr marL="365125" indent="-365125">
              <a:lnSpc>
                <a:spcPct val="110000"/>
              </a:lnSpc>
              <a:spcBef>
                <a:spcPct val="0"/>
              </a:spcBef>
            </a:pPr>
            <a:r>
              <a:rPr kumimoji="1" lang="zh-CN" altLang="en-US" sz="2200" smtClean="0"/>
              <a:t>当两个二进制数码表示两个数量大小时，它们之间可以进行数值运算，称为</a:t>
            </a:r>
            <a:r>
              <a:rPr kumimoji="1" lang="zh-CN" altLang="en-US" sz="2200" smtClean="0">
                <a:solidFill>
                  <a:srgbClr val="FF0000"/>
                </a:solidFill>
              </a:rPr>
              <a:t>算术运算</a:t>
            </a:r>
            <a:r>
              <a:rPr kumimoji="1" lang="zh-CN" altLang="en-US" sz="2200" smtClean="0">
                <a:solidFill>
                  <a:schemeClr val="tx2"/>
                </a:solidFill>
              </a:rPr>
              <a:t>。</a:t>
            </a:r>
          </a:p>
          <a:p>
            <a:pPr marL="365125" indent="-365125">
              <a:lnSpc>
                <a:spcPct val="110000"/>
              </a:lnSpc>
              <a:spcBef>
                <a:spcPct val="0"/>
              </a:spcBef>
            </a:pPr>
            <a:r>
              <a:rPr kumimoji="1" lang="zh-CN" altLang="en-US" sz="2200" smtClean="0"/>
              <a:t>运算规则：“逢二进一”或“借一当二”</a:t>
            </a:r>
          </a:p>
        </p:txBody>
      </p:sp>
      <p:sp>
        <p:nvSpPr>
          <p:cNvPr id="253966" name="Rectangle 14"/>
          <p:cNvSpPr>
            <a:spLocks noChangeArrowheads="1"/>
          </p:cNvSpPr>
          <p:nvPr/>
        </p:nvSpPr>
        <p:spPr bwMode="black">
          <a:xfrm>
            <a:off x="900113" y="2312988"/>
            <a:ext cx="6642100" cy="396875"/>
          </a:xfrm>
          <a:prstGeom prst="rect">
            <a:avLst/>
          </a:prstGeom>
          <a:noFill/>
          <a:ln w="9525" algn="ctr">
            <a:noFill/>
            <a:miter lim="800000"/>
            <a:headEnd/>
            <a:tailEnd/>
          </a:ln>
        </p:spPr>
        <p:txBody>
          <a:bodyPr>
            <a:spAutoFit/>
          </a:bodyPr>
          <a:lstStyle/>
          <a:p>
            <a:pPr algn="l"/>
            <a:r>
              <a:rPr lang="en-US" altLang="zh-CN" sz="2200">
                <a:solidFill>
                  <a:srgbClr val="FF0066"/>
                </a:solidFill>
                <a:latin typeface="Arial" charset="0"/>
              </a:rPr>
              <a:t>【</a:t>
            </a:r>
            <a:r>
              <a:rPr lang="zh-CN" altLang="en-US" sz="2200">
                <a:solidFill>
                  <a:srgbClr val="FF0066"/>
                </a:solidFill>
                <a:latin typeface="Arial" charset="0"/>
              </a:rPr>
              <a:t>例</a:t>
            </a:r>
            <a:r>
              <a:rPr kumimoji="1" lang="en-US" altLang="zh-CN" sz="2000">
                <a:solidFill>
                  <a:srgbClr val="FF0066"/>
                </a:solidFill>
                <a:latin typeface="Arial" charset="0"/>
                <a:cs typeface="Arial" charset="0"/>
              </a:rPr>
              <a:t>1.10</a:t>
            </a:r>
            <a:r>
              <a:rPr lang="en-US" altLang="zh-CN" sz="2200">
                <a:solidFill>
                  <a:srgbClr val="FF0066"/>
                </a:solidFill>
                <a:latin typeface="Arial" charset="0"/>
              </a:rPr>
              <a:t>】</a:t>
            </a:r>
            <a:r>
              <a:rPr kumimoji="1" lang="zh-CN" altLang="en-US" sz="2200">
                <a:solidFill>
                  <a:schemeClr val="tx1"/>
                </a:solidFill>
                <a:latin typeface="Arial" charset="0"/>
              </a:rPr>
              <a:t>两个二进制数</a:t>
            </a:r>
            <a:r>
              <a:rPr kumimoji="1" lang="en-US" altLang="zh-CN" sz="2200">
                <a:solidFill>
                  <a:schemeClr val="tx1"/>
                </a:solidFill>
                <a:latin typeface="Arial" charset="0"/>
              </a:rPr>
              <a:t>1001</a:t>
            </a:r>
            <a:r>
              <a:rPr kumimoji="1" lang="zh-CN" altLang="en-US" sz="2200">
                <a:solidFill>
                  <a:schemeClr val="tx1"/>
                </a:solidFill>
                <a:latin typeface="Arial" charset="0"/>
              </a:rPr>
              <a:t>和</a:t>
            </a:r>
            <a:r>
              <a:rPr kumimoji="1" lang="en-US" altLang="zh-CN" sz="2200">
                <a:solidFill>
                  <a:schemeClr val="tx1"/>
                </a:solidFill>
                <a:latin typeface="Arial" charset="0"/>
              </a:rPr>
              <a:t>0101</a:t>
            </a:r>
            <a:r>
              <a:rPr kumimoji="1" lang="zh-CN" altLang="en-US" sz="2200">
                <a:solidFill>
                  <a:schemeClr val="tx1"/>
                </a:solidFill>
                <a:latin typeface="Arial" charset="0"/>
              </a:rPr>
              <a:t>的算术运算</a:t>
            </a:r>
            <a:endParaRPr lang="zh-CN" altLang="en-US" sz="2200">
              <a:solidFill>
                <a:schemeClr val="tx1"/>
              </a:solidFill>
              <a:latin typeface="Arial" charset="0"/>
            </a:endParaRPr>
          </a:p>
        </p:txBody>
      </p:sp>
      <p:sp>
        <p:nvSpPr>
          <p:cNvPr id="253967" name="Text Box 15"/>
          <p:cNvSpPr txBox="1">
            <a:spLocks noChangeArrowheads="1"/>
          </p:cNvSpPr>
          <p:nvPr/>
        </p:nvSpPr>
        <p:spPr bwMode="auto">
          <a:xfrm>
            <a:off x="142875" y="2636838"/>
            <a:ext cx="1873250" cy="1431925"/>
          </a:xfrm>
          <a:prstGeom prst="rect">
            <a:avLst/>
          </a:prstGeom>
          <a:noFill/>
          <a:ln w="9525">
            <a:noFill/>
            <a:miter lim="800000"/>
            <a:headEnd/>
            <a:tailEnd/>
          </a:ln>
        </p:spPr>
        <p:txBody>
          <a:bodyPr>
            <a:spAutoFit/>
          </a:bodyPr>
          <a:lstStyle/>
          <a:p>
            <a:pPr algn="l">
              <a:lnSpc>
                <a:spcPct val="110000"/>
              </a:lnSpc>
            </a:pPr>
            <a:r>
              <a:rPr lang="zh-CN" altLang="en-US" sz="2000">
                <a:solidFill>
                  <a:schemeClr val="tx1"/>
                </a:solidFill>
                <a:latin typeface="Arial" charset="0"/>
              </a:rPr>
              <a:t>    </a:t>
            </a:r>
            <a:r>
              <a:rPr kumimoji="1" lang="zh-CN" altLang="en-US" sz="2000">
                <a:solidFill>
                  <a:srgbClr val="990000"/>
                </a:solidFill>
                <a:latin typeface="Arial" charset="0"/>
                <a:ea typeface="楷体_GB2312" pitchFamily="49" charset="-122"/>
              </a:rPr>
              <a:t>加法运算</a:t>
            </a:r>
            <a:endParaRPr kumimoji="1" lang="en-US" altLang="zh-CN" sz="2000">
              <a:solidFill>
                <a:srgbClr val="990000"/>
              </a:solidFill>
              <a:latin typeface="Arial" charset="0"/>
              <a:ea typeface="楷体_GB2312" pitchFamily="49" charset="-122"/>
            </a:endParaRPr>
          </a:p>
          <a:p>
            <a:pPr algn="l">
              <a:lnSpc>
                <a:spcPct val="110000"/>
              </a:lnSpc>
            </a:pPr>
            <a:r>
              <a:rPr lang="en-US" altLang="zh-CN" sz="2000">
                <a:solidFill>
                  <a:schemeClr val="tx1"/>
                </a:solidFill>
                <a:latin typeface="Arial" charset="0"/>
              </a:rPr>
              <a:t>      1001</a:t>
            </a:r>
          </a:p>
          <a:p>
            <a:pPr algn="l">
              <a:lnSpc>
                <a:spcPct val="110000"/>
              </a:lnSpc>
            </a:pPr>
            <a:r>
              <a:rPr lang="en-US" altLang="zh-CN" sz="2000">
                <a:solidFill>
                  <a:schemeClr val="tx1"/>
                </a:solidFill>
                <a:latin typeface="Arial" charset="0"/>
              </a:rPr>
              <a:t>   + 0101</a:t>
            </a:r>
          </a:p>
          <a:p>
            <a:pPr algn="l">
              <a:lnSpc>
                <a:spcPct val="110000"/>
              </a:lnSpc>
            </a:pPr>
            <a:r>
              <a:rPr lang="en-US" altLang="zh-CN" sz="2000">
                <a:solidFill>
                  <a:schemeClr val="tx1"/>
                </a:solidFill>
                <a:latin typeface="Arial" charset="0"/>
              </a:rPr>
              <a:t>   </a:t>
            </a:r>
            <a:r>
              <a:rPr lang="en-US" altLang="zh-CN" sz="2000">
                <a:solidFill>
                  <a:srgbClr val="CC0066"/>
                </a:solidFill>
                <a:latin typeface="Arial" charset="0"/>
              </a:rPr>
              <a:t>   </a:t>
            </a:r>
            <a:r>
              <a:rPr lang="en-US" altLang="zh-CN" sz="2000">
                <a:solidFill>
                  <a:schemeClr val="tx1"/>
                </a:solidFill>
                <a:latin typeface="Arial" charset="0"/>
              </a:rPr>
              <a:t>1110</a:t>
            </a:r>
            <a:endParaRPr lang="zh-CN" altLang="en-US"/>
          </a:p>
        </p:txBody>
      </p:sp>
      <p:sp>
        <p:nvSpPr>
          <p:cNvPr id="253968" name="Line 16"/>
          <p:cNvSpPr>
            <a:spLocks noChangeShapeType="1"/>
          </p:cNvSpPr>
          <p:nvPr/>
        </p:nvSpPr>
        <p:spPr bwMode="auto">
          <a:xfrm>
            <a:off x="357188" y="3681413"/>
            <a:ext cx="1143000" cy="0"/>
          </a:xfrm>
          <a:prstGeom prst="line">
            <a:avLst/>
          </a:prstGeom>
          <a:noFill/>
          <a:ln w="9525">
            <a:solidFill>
              <a:schemeClr val="tx2"/>
            </a:solidFill>
            <a:round/>
            <a:headEnd/>
            <a:tailEnd/>
          </a:ln>
        </p:spPr>
        <p:txBody>
          <a:bodyPr/>
          <a:lstStyle/>
          <a:p>
            <a:endParaRPr lang="zh-CN" altLang="en-US"/>
          </a:p>
        </p:txBody>
      </p:sp>
      <p:sp>
        <p:nvSpPr>
          <p:cNvPr id="253969" name="Text Box 17"/>
          <p:cNvSpPr txBox="1">
            <a:spLocks noChangeArrowheads="1"/>
          </p:cNvSpPr>
          <p:nvPr/>
        </p:nvSpPr>
        <p:spPr bwMode="auto">
          <a:xfrm>
            <a:off x="142875" y="4041775"/>
            <a:ext cx="1609725" cy="1431925"/>
          </a:xfrm>
          <a:prstGeom prst="rect">
            <a:avLst/>
          </a:prstGeom>
          <a:noFill/>
          <a:ln w="9525">
            <a:noFill/>
            <a:miter lim="800000"/>
            <a:headEnd/>
            <a:tailEnd/>
          </a:ln>
        </p:spPr>
        <p:txBody>
          <a:bodyPr>
            <a:spAutoFit/>
          </a:bodyPr>
          <a:lstStyle/>
          <a:p>
            <a:pPr algn="l">
              <a:lnSpc>
                <a:spcPct val="110000"/>
              </a:lnSpc>
            </a:pPr>
            <a:r>
              <a:rPr lang="zh-CN" altLang="en-US" sz="2000">
                <a:solidFill>
                  <a:schemeClr val="tx1"/>
                </a:solidFill>
                <a:latin typeface="Arial" charset="0"/>
              </a:rPr>
              <a:t>   </a:t>
            </a:r>
            <a:r>
              <a:rPr kumimoji="1" lang="zh-CN" altLang="en-US" sz="2000">
                <a:solidFill>
                  <a:srgbClr val="990000"/>
                </a:solidFill>
                <a:latin typeface="Arial" charset="0"/>
                <a:ea typeface="楷体_GB2312" pitchFamily="49" charset="-122"/>
              </a:rPr>
              <a:t>减法运算</a:t>
            </a:r>
            <a:endParaRPr kumimoji="1" lang="en-US" altLang="zh-CN" sz="2000">
              <a:solidFill>
                <a:srgbClr val="990000"/>
              </a:solidFill>
              <a:latin typeface="Arial" charset="0"/>
              <a:ea typeface="楷体_GB2312" pitchFamily="49" charset="-122"/>
            </a:endParaRPr>
          </a:p>
          <a:p>
            <a:pPr algn="l">
              <a:lnSpc>
                <a:spcPct val="110000"/>
              </a:lnSpc>
            </a:pPr>
            <a:r>
              <a:rPr lang="en-US" altLang="zh-CN" sz="2000">
                <a:solidFill>
                  <a:schemeClr val="tx1"/>
                </a:solidFill>
                <a:latin typeface="Arial" charset="0"/>
              </a:rPr>
              <a:t>      1001</a:t>
            </a:r>
          </a:p>
          <a:p>
            <a:pPr algn="l">
              <a:lnSpc>
                <a:spcPct val="110000"/>
              </a:lnSpc>
            </a:pPr>
            <a:r>
              <a:rPr lang="en-US" altLang="zh-CN" sz="2000">
                <a:solidFill>
                  <a:schemeClr val="tx1"/>
                </a:solidFill>
                <a:latin typeface="Arial" charset="0"/>
              </a:rPr>
              <a:t>   -  0101</a:t>
            </a:r>
          </a:p>
          <a:p>
            <a:pPr algn="l">
              <a:lnSpc>
                <a:spcPct val="110000"/>
              </a:lnSpc>
            </a:pPr>
            <a:r>
              <a:rPr lang="en-US" altLang="zh-CN" sz="2000">
                <a:solidFill>
                  <a:schemeClr val="tx1"/>
                </a:solidFill>
                <a:latin typeface="Arial" charset="0"/>
              </a:rPr>
              <a:t>   </a:t>
            </a:r>
            <a:r>
              <a:rPr lang="en-US" altLang="zh-CN" sz="2000">
                <a:solidFill>
                  <a:srgbClr val="CC0066"/>
                </a:solidFill>
                <a:latin typeface="Arial" charset="0"/>
              </a:rPr>
              <a:t>   </a:t>
            </a:r>
            <a:r>
              <a:rPr lang="en-US" altLang="zh-CN" sz="2000">
                <a:solidFill>
                  <a:schemeClr val="tx1"/>
                </a:solidFill>
                <a:latin typeface="Arial" charset="0"/>
              </a:rPr>
              <a:t>0100</a:t>
            </a:r>
            <a:endParaRPr lang="zh-CN" altLang="en-US"/>
          </a:p>
        </p:txBody>
      </p:sp>
      <p:sp>
        <p:nvSpPr>
          <p:cNvPr id="253970" name="Line 18"/>
          <p:cNvSpPr>
            <a:spLocks noChangeShapeType="1"/>
          </p:cNvSpPr>
          <p:nvPr/>
        </p:nvSpPr>
        <p:spPr bwMode="auto">
          <a:xfrm>
            <a:off x="357188" y="5086350"/>
            <a:ext cx="1143000" cy="0"/>
          </a:xfrm>
          <a:prstGeom prst="line">
            <a:avLst/>
          </a:prstGeom>
          <a:noFill/>
          <a:ln w="9525">
            <a:solidFill>
              <a:schemeClr val="tx2"/>
            </a:solidFill>
            <a:round/>
            <a:headEnd/>
            <a:tailEnd/>
          </a:ln>
        </p:spPr>
        <p:txBody>
          <a:bodyPr/>
          <a:lstStyle/>
          <a:p>
            <a:endParaRPr lang="zh-CN" altLang="en-US"/>
          </a:p>
        </p:txBody>
      </p:sp>
      <p:sp>
        <p:nvSpPr>
          <p:cNvPr id="253971" name="Text Box 19"/>
          <p:cNvSpPr txBox="1">
            <a:spLocks noChangeArrowheads="1"/>
          </p:cNvSpPr>
          <p:nvPr/>
        </p:nvSpPr>
        <p:spPr bwMode="auto">
          <a:xfrm>
            <a:off x="1871663" y="2636838"/>
            <a:ext cx="1873250" cy="2771775"/>
          </a:xfrm>
          <a:prstGeom prst="rect">
            <a:avLst/>
          </a:prstGeom>
          <a:noFill/>
          <a:ln w="9525">
            <a:noFill/>
            <a:miter lim="800000"/>
            <a:headEnd/>
            <a:tailEnd/>
          </a:ln>
        </p:spPr>
        <p:txBody>
          <a:bodyPr>
            <a:spAutoFit/>
          </a:bodyPr>
          <a:lstStyle/>
          <a:p>
            <a:pPr algn="l">
              <a:lnSpc>
                <a:spcPct val="110000"/>
              </a:lnSpc>
            </a:pPr>
            <a:r>
              <a:rPr lang="zh-CN" altLang="en-US" sz="2000">
                <a:solidFill>
                  <a:schemeClr val="tx1"/>
                </a:solidFill>
                <a:latin typeface="Arial" charset="0"/>
              </a:rPr>
              <a:t>    </a:t>
            </a:r>
            <a:r>
              <a:rPr kumimoji="1" lang="zh-CN" altLang="en-US" sz="2000">
                <a:solidFill>
                  <a:srgbClr val="990000"/>
                </a:solidFill>
                <a:latin typeface="Arial" charset="0"/>
                <a:ea typeface="楷体_GB2312" pitchFamily="49" charset="-122"/>
              </a:rPr>
              <a:t>乘法运算</a:t>
            </a:r>
            <a:endParaRPr kumimoji="1" lang="en-US" altLang="zh-CN" sz="2000">
              <a:solidFill>
                <a:srgbClr val="990000"/>
              </a:solidFill>
              <a:latin typeface="Arial" charset="0"/>
              <a:ea typeface="楷体_GB2312" pitchFamily="49" charset="-122"/>
            </a:endParaRPr>
          </a:p>
          <a:p>
            <a:pPr algn="l">
              <a:lnSpc>
                <a:spcPct val="110000"/>
              </a:lnSpc>
            </a:pPr>
            <a:r>
              <a:rPr lang="en-US" altLang="zh-CN" sz="2000">
                <a:solidFill>
                  <a:schemeClr val="tx1"/>
                </a:solidFill>
                <a:latin typeface="Arial" charset="0"/>
              </a:rPr>
              <a:t>      1001</a:t>
            </a:r>
          </a:p>
          <a:p>
            <a:pPr algn="l">
              <a:lnSpc>
                <a:spcPct val="110000"/>
              </a:lnSpc>
            </a:pPr>
            <a:r>
              <a:rPr lang="en-US" altLang="zh-CN" sz="2000">
                <a:solidFill>
                  <a:schemeClr val="tx1"/>
                </a:solidFill>
                <a:latin typeface="Arial" charset="0"/>
              </a:rPr>
              <a:t> × 0101</a:t>
            </a:r>
          </a:p>
          <a:p>
            <a:pPr algn="l">
              <a:lnSpc>
                <a:spcPct val="110000"/>
              </a:lnSpc>
            </a:pPr>
            <a:r>
              <a:rPr lang="en-US" altLang="zh-CN" sz="2000">
                <a:solidFill>
                  <a:schemeClr val="tx1"/>
                </a:solidFill>
                <a:latin typeface="Arial" charset="0"/>
              </a:rPr>
              <a:t>   </a:t>
            </a:r>
            <a:r>
              <a:rPr lang="en-US" altLang="zh-CN" sz="2000">
                <a:solidFill>
                  <a:srgbClr val="CC0066"/>
                </a:solidFill>
                <a:latin typeface="Arial" charset="0"/>
              </a:rPr>
              <a:t>   </a:t>
            </a:r>
            <a:r>
              <a:rPr lang="en-US" altLang="zh-CN" sz="2000">
                <a:solidFill>
                  <a:schemeClr val="tx1"/>
                </a:solidFill>
                <a:latin typeface="Arial" charset="0"/>
              </a:rPr>
              <a:t>1001</a:t>
            </a:r>
          </a:p>
          <a:p>
            <a:pPr algn="l">
              <a:lnSpc>
                <a:spcPct val="110000"/>
              </a:lnSpc>
            </a:pPr>
            <a:r>
              <a:rPr lang="en-US" altLang="zh-CN" sz="2000">
                <a:solidFill>
                  <a:schemeClr val="tx1"/>
                </a:solidFill>
                <a:latin typeface="Arial" charset="0"/>
              </a:rPr>
              <a:t>    0000</a:t>
            </a:r>
          </a:p>
          <a:p>
            <a:pPr algn="l">
              <a:lnSpc>
                <a:spcPct val="110000"/>
              </a:lnSpc>
            </a:pPr>
            <a:r>
              <a:rPr lang="en-US" altLang="zh-CN" sz="2000">
                <a:solidFill>
                  <a:schemeClr val="tx1"/>
                </a:solidFill>
                <a:latin typeface="Arial" charset="0"/>
              </a:rPr>
              <a:t>  1001</a:t>
            </a:r>
          </a:p>
          <a:p>
            <a:pPr algn="l">
              <a:lnSpc>
                <a:spcPct val="110000"/>
              </a:lnSpc>
            </a:pPr>
            <a:r>
              <a:rPr lang="en-US" altLang="zh-CN" sz="2000">
                <a:solidFill>
                  <a:schemeClr val="tx1"/>
                </a:solidFill>
                <a:latin typeface="Arial" charset="0"/>
              </a:rPr>
              <a:t>0000</a:t>
            </a:r>
          </a:p>
          <a:p>
            <a:pPr algn="l">
              <a:lnSpc>
                <a:spcPct val="110000"/>
              </a:lnSpc>
            </a:pPr>
            <a:r>
              <a:rPr lang="en-US" altLang="zh-CN" sz="2000">
                <a:solidFill>
                  <a:schemeClr val="tx1"/>
                </a:solidFill>
                <a:latin typeface="Arial" charset="0"/>
              </a:rPr>
              <a:t>0101101</a:t>
            </a:r>
          </a:p>
        </p:txBody>
      </p:sp>
      <p:sp>
        <p:nvSpPr>
          <p:cNvPr id="253972" name="Line 20"/>
          <p:cNvSpPr>
            <a:spLocks noChangeShapeType="1"/>
          </p:cNvSpPr>
          <p:nvPr/>
        </p:nvSpPr>
        <p:spPr bwMode="auto">
          <a:xfrm>
            <a:off x="1992313" y="3698875"/>
            <a:ext cx="1143000" cy="0"/>
          </a:xfrm>
          <a:prstGeom prst="line">
            <a:avLst/>
          </a:prstGeom>
          <a:noFill/>
          <a:ln w="9525">
            <a:solidFill>
              <a:schemeClr val="tx2"/>
            </a:solidFill>
            <a:round/>
            <a:headEnd/>
            <a:tailEnd/>
          </a:ln>
        </p:spPr>
        <p:txBody>
          <a:bodyPr/>
          <a:lstStyle/>
          <a:p>
            <a:endParaRPr lang="zh-CN" altLang="en-US"/>
          </a:p>
        </p:txBody>
      </p:sp>
      <p:sp>
        <p:nvSpPr>
          <p:cNvPr id="253973" name="Line 21"/>
          <p:cNvSpPr>
            <a:spLocks noChangeShapeType="1"/>
          </p:cNvSpPr>
          <p:nvPr/>
        </p:nvSpPr>
        <p:spPr bwMode="auto">
          <a:xfrm>
            <a:off x="1871663" y="5013325"/>
            <a:ext cx="1143000" cy="0"/>
          </a:xfrm>
          <a:prstGeom prst="line">
            <a:avLst/>
          </a:prstGeom>
          <a:noFill/>
          <a:ln w="9525">
            <a:solidFill>
              <a:schemeClr val="tx2"/>
            </a:solidFill>
            <a:round/>
            <a:headEnd/>
            <a:tailEnd/>
          </a:ln>
        </p:spPr>
        <p:txBody>
          <a:bodyPr/>
          <a:lstStyle/>
          <a:p>
            <a:endParaRPr lang="zh-CN" altLang="en-US"/>
          </a:p>
        </p:txBody>
      </p:sp>
      <p:sp>
        <p:nvSpPr>
          <p:cNvPr id="253974" name="Text Box 22"/>
          <p:cNvSpPr txBox="1">
            <a:spLocks noChangeArrowheads="1"/>
          </p:cNvSpPr>
          <p:nvPr/>
        </p:nvSpPr>
        <p:spPr bwMode="auto">
          <a:xfrm>
            <a:off x="5040313" y="2636838"/>
            <a:ext cx="2386012" cy="3106737"/>
          </a:xfrm>
          <a:prstGeom prst="rect">
            <a:avLst/>
          </a:prstGeom>
          <a:noFill/>
          <a:ln w="9525">
            <a:noFill/>
            <a:miter lim="800000"/>
            <a:headEnd/>
            <a:tailEnd/>
          </a:ln>
        </p:spPr>
        <p:txBody>
          <a:bodyPr>
            <a:spAutoFit/>
          </a:bodyPr>
          <a:lstStyle/>
          <a:p>
            <a:pPr algn="l">
              <a:lnSpc>
                <a:spcPct val="110000"/>
              </a:lnSpc>
            </a:pPr>
            <a:r>
              <a:rPr lang="zh-CN" altLang="en-US" sz="2000">
                <a:solidFill>
                  <a:schemeClr val="tx1"/>
                </a:solidFill>
                <a:latin typeface="Arial" charset="0"/>
              </a:rPr>
              <a:t>      </a:t>
            </a:r>
            <a:r>
              <a:rPr kumimoji="1" lang="zh-CN" altLang="en-US" sz="2000">
                <a:solidFill>
                  <a:srgbClr val="990000"/>
                </a:solidFill>
                <a:latin typeface="Arial" charset="0"/>
                <a:ea typeface="楷体_GB2312" pitchFamily="49" charset="-122"/>
              </a:rPr>
              <a:t>除法运算</a:t>
            </a:r>
          </a:p>
          <a:p>
            <a:pPr algn="l">
              <a:lnSpc>
                <a:spcPct val="110000"/>
              </a:lnSpc>
            </a:pPr>
            <a:r>
              <a:rPr kumimoji="1" lang="en-US" altLang="zh-CN" sz="2000">
                <a:solidFill>
                  <a:srgbClr val="990000"/>
                </a:solidFill>
                <a:latin typeface="Arial" charset="0"/>
                <a:ea typeface="楷体_GB2312" pitchFamily="49" charset="-122"/>
              </a:rPr>
              <a:t>                   </a:t>
            </a:r>
            <a:r>
              <a:rPr lang="en-US" altLang="zh-CN" sz="2000">
                <a:solidFill>
                  <a:schemeClr val="tx1"/>
                </a:solidFill>
                <a:latin typeface="Arial" charset="0"/>
              </a:rPr>
              <a:t>1.11…</a:t>
            </a:r>
          </a:p>
          <a:p>
            <a:pPr algn="l">
              <a:lnSpc>
                <a:spcPct val="110000"/>
              </a:lnSpc>
            </a:pPr>
            <a:r>
              <a:rPr lang="en-US" altLang="zh-CN" sz="2000">
                <a:solidFill>
                  <a:schemeClr val="tx1"/>
                </a:solidFill>
                <a:latin typeface="Arial" charset="0"/>
              </a:rPr>
              <a:t> 0101</a:t>
            </a:r>
            <a:r>
              <a:rPr lang="zh-CN" altLang="en-US" sz="2000">
                <a:solidFill>
                  <a:schemeClr val="tx1"/>
                </a:solidFill>
                <a:latin typeface="Arial" charset="0"/>
              </a:rPr>
              <a:t>）</a:t>
            </a:r>
            <a:r>
              <a:rPr lang="en-US" altLang="zh-CN" sz="2000">
                <a:solidFill>
                  <a:schemeClr val="tx1"/>
                </a:solidFill>
                <a:latin typeface="Arial" charset="0"/>
              </a:rPr>
              <a:t>1001</a:t>
            </a:r>
          </a:p>
          <a:p>
            <a:pPr algn="l">
              <a:lnSpc>
                <a:spcPct val="110000"/>
              </a:lnSpc>
            </a:pPr>
            <a:r>
              <a:rPr lang="en-US" altLang="zh-CN" sz="2000">
                <a:solidFill>
                  <a:schemeClr val="tx1"/>
                </a:solidFill>
                <a:latin typeface="Arial" charset="0"/>
              </a:rPr>
              <a:t>             0101</a:t>
            </a:r>
          </a:p>
          <a:p>
            <a:pPr algn="l">
              <a:lnSpc>
                <a:spcPct val="110000"/>
              </a:lnSpc>
            </a:pPr>
            <a:r>
              <a:rPr lang="en-US" altLang="zh-CN" sz="2000">
                <a:solidFill>
                  <a:schemeClr val="tx1"/>
                </a:solidFill>
                <a:latin typeface="Arial" charset="0"/>
              </a:rPr>
              <a:t>               100</a:t>
            </a:r>
            <a:r>
              <a:rPr kumimoji="1" lang="en-US" altLang="zh-CN" sz="2000">
                <a:solidFill>
                  <a:srgbClr val="CC0066"/>
                </a:solidFill>
                <a:latin typeface="Arial" charset="0"/>
              </a:rPr>
              <a:t>0</a:t>
            </a:r>
          </a:p>
          <a:p>
            <a:pPr algn="l">
              <a:lnSpc>
                <a:spcPct val="110000"/>
              </a:lnSpc>
            </a:pPr>
            <a:r>
              <a:rPr lang="en-US" altLang="zh-CN" sz="2000">
                <a:solidFill>
                  <a:schemeClr val="tx1"/>
                </a:solidFill>
                <a:latin typeface="Arial" charset="0"/>
              </a:rPr>
              <a:t>               0101</a:t>
            </a:r>
          </a:p>
          <a:p>
            <a:pPr algn="l">
              <a:lnSpc>
                <a:spcPct val="110000"/>
              </a:lnSpc>
            </a:pPr>
            <a:r>
              <a:rPr lang="en-US" altLang="zh-CN" sz="2000">
                <a:solidFill>
                  <a:schemeClr val="tx1"/>
                </a:solidFill>
                <a:latin typeface="Arial" charset="0"/>
              </a:rPr>
              <a:t>                 011</a:t>
            </a:r>
            <a:r>
              <a:rPr kumimoji="1" lang="en-US" altLang="zh-CN" sz="2000">
                <a:solidFill>
                  <a:srgbClr val="CC0066"/>
                </a:solidFill>
                <a:latin typeface="Arial" charset="0"/>
              </a:rPr>
              <a:t>0</a:t>
            </a:r>
            <a:endParaRPr lang="en-US" altLang="zh-CN" sz="2000">
              <a:solidFill>
                <a:schemeClr val="tx1"/>
              </a:solidFill>
              <a:latin typeface="Arial" charset="0"/>
            </a:endParaRPr>
          </a:p>
          <a:p>
            <a:pPr algn="l">
              <a:lnSpc>
                <a:spcPct val="110000"/>
              </a:lnSpc>
            </a:pPr>
            <a:r>
              <a:rPr lang="en-US" altLang="zh-CN" sz="2000">
                <a:solidFill>
                  <a:schemeClr val="tx1"/>
                </a:solidFill>
                <a:latin typeface="Arial" charset="0"/>
              </a:rPr>
              <a:t>                 0101</a:t>
            </a:r>
          </a:p>
          <a:p>
            <a:pPr algn="l">
              <a:lnSpc>
                <a:spcPct val="110000"/>
              </a:lnSpc>
            </a:pPr>
            <a:r>
              <a:rPr lang="en-US" altLang="zh-CN" sz="2000">
                <a:solidFill>
                  <a:schemeClr val="tx1"/>
                </a:solidFill>
                <a:latin typeface="Arial" charset="0"/>
              </a:rPr>
              <a:t>                   001</a:t>
            </a:r>
            <a:r>
              <a:rPr kumimoji="1" lang="en-US" altLang="zh-CN" sz="2000">
                <a:solidFill>
                  <a:srgbClr val="CC0066"/>
                </a:solidFill>
                <a:latin typeface="Arial" charset="0"/>
              </a:rPr>
              <a:t>0</a:t>
            </a:r>
          </a:p>
        </p:txBody>
      </p:sp>
      <p:sp>
        <p:nvSpPr>
          <p:cNvPr id="253975" name="Line 23"/>
          <p:cNvSpPr>
            <a:spLocks noChangeShapeType="1"/>
          </p:cNvSpPr>
          <p:nvPr/>
        </p:nvSpPr>
        <p:spPr bwMode="auto">
          <a:xfrm>
            <a:off x="5815013" y="3403600"/>
            <a:ext cx="1430337" cy="0"/>
          </a:xfrm>
          <a:prstGeom prst="line">
            <a:avLst/>
          </a:prstGeom>
          <a:noFill/>
          <a:ln w="9525">
            <a:solidFill>
              <a:schemeClr val="tx2"/>
            </a:solidFill>
            <a:round/>
            <a:headEnd/>
            <a:tailEnd/>
          </a:ln>
        </p:spPr>
        <p:txBody>
          <a:bodyPr/>
          <a:lstStyle/>
          <a:p>
            <a:endParaRPr lang="zh-CN" altLang="en-US"/>
          </a:p>
        </p:txBody>
      </p:sp>
      <p:sp>
        <p:nvSpPr>
          <p:cNvPr id="253976" name="Line 24"/>
          <p:cNvSpPr>
            <a:spLocks noChangeShapeType="1"/>
          </p:cNvSpPr>
          <p:nvPr/>
        </p:nvSpPr>
        <p:spPr bwMode="auto">
          <a:xfrm>
            <a:off x="5851525" y="4033838"/>
            <a:ext cx="1143000" cy="0"/>
          </a:xfrm>
          <a:prstGeom prst="line">
            <a:avLst/>
          </a:prstGeom>
          <a:noFill/>
          <a:ln w="9525">
            <a:solidFill>
              <a:schemeClr val="tx2"/>
            </a:solidFill>
            <a:round/>
            <a:headEnd/>
            <a:tailEnd/>
          </a:ln>
        </p:spPr>
        <p:txBody>
          <a:bodyPr/>
          <a:lstStyle/>
          <a:p>
            <a:endParaRPr lang="zh-CN" altLang="en-US"/>
          </a:p>
        </p:txBody>
      </p:sp>
      <p:sp>
        <p:nvSpPr>
          <p:cNvPr id="253977" name="Line 25"/>
          <p:cNvSpPr>
            <a:spLocks noChangeShapeType="1"/>
          </p:cNvSpPr>
          <p:nvPr/>
        </p:nvSpPr>
        <p:spPr bwMode="auto">
          <a:xfrm>
            <a:off x="6030913" y="4699000"/>
            <a:ext cx="1143000" cy="0"/>
          </a:xfrm>
          <a:prstGeom prst="line">
            <a:avLst/>
          </a:prstGeom>
          <a:noFill/>
          <a:ln w="9525">
            <a:solidFill>
              <a:schemeClr val="tx2"/>
            </a:solidFill>
            <a:round/>
            <a:headEnd/>
            <a:tailEnd/>
          </a:ln>
        </p:spPr>
        <p:txBody>
          <a:bodyPr/>
          <a:lstStyle/>
          <a:p>
            <a:endParaRPr lang="zh-CN" altLang="en-US"/>
          </a:p>
        </p:txBody>
      </p:sp>
      <p:sp>
        <p:nvSpPr>
          <p:cNvPr id="253978" name="Line 26"/>
          <p:cNvSpPr>
            <a:spLocks noChangeShapeType="1"/>
          </p:cNvSpPr>
          <p:nvPr/>
        </p:nvSpPr>
        <p:spPr bwMode="auto">
          <a:xfrm>
            <a:off x="6138863" y="5348288"/>
            <a:ext cx="1143000" cy="0"/>
          </a:xfrm>
          <a:prstGeom prst="line">
            <a:avLst/>
          </a:prstGeom>
          <a:noFill/>
          <a:ln w="9525">
            <a:solidFill>
              <a:schemeClr val="tx2"/>
            </a:solidFill>
            <a:round/>
            <a:headEnd/>
            <a:tailEnd/>
          </a:ln>
        </p:spPr>
        <p:txBody>
          <a:bodyPr/>
          <a:lstStyle/>
          <a:p>
            <a:endParaRPr lang="zh-CN" altLang="en-US"/>
          </a:p>
        </p:txBody>
      </p:sp>
      <p:sp>
        <p:nvSpPr>
          <p:cNvPr id="253981" name="Text Box 29"/>
          <p:cNvSpPr txBox="1">
            <a:spLocks noChangeArrowheads="1"/>
          </p:cNvSpPr>
          <p:nvPr/>
        </p:nvSpPr>
        <p:spPr bwMode="auto">
          <a:xfrm>
            <a:off x="3276600" y="2781300"/>
            <a:ext cx="1763713" cy="2301875"/>
          </a:xfrm>
          <a:prstGeom prst="rect">
            <a:avLst/>
          </a:prstGeom>
          <a:solidFill>
            <a:srgbClr val="CCFFFF"/>
          </a:solidFill>
          <a:ln w="12700">
            <a:solidFill>
              <a:srgbClr val="FF6600"/>
            </a:solidFill>
            <a:miter lim="800000"/>
            <a:headEnd/>
            <a:tailEnd/>
          </a:ln>
        </p:spPr>
        <p:txBody>
          <a:bodyPr>
            <a:spAutoFit/>
          </a:bodyPr>
          <a:lstStyle/>
          <a:p>
            <a:pPr algn="l">
              <a:lnSpc>
                <a:spcPct val="100000"/>
              </a:lnSpc>
              <a:spcBef>
                <a:spcPct val="50000"/>
              </a:spcBef>
            </a:pPr>
            <a:r>
              <a:rPr kumimoji="1" lang="zh-CN" altLang="en-US" sz="1800">
                <a:latin typeface="楷体_GB2312" pitchFamily="49" charset="-122"/>
                <a:ea typeface="楷体_GB2312" pitchFamily="49" charset="-122"/>
              </a:rPr>
              <a:t>二进制数的乘法运算可通过</a:t>
            </a:r>
            <a:r>
              <a:rPr kumimoji="1" lang="zh-CN" altLang="en-US" sz="1800">
                <a:latin typeface="Arial" charset="0"/>
                <a:ea typeface="楷体_GB2312" pitchFamily="49" charset="-122"/>
              </a:rPr>
              <a:t>“</a:t>
            </a:r>
            <a:r>
              <a:rPr kumimoji="1" lang="zh-CN" altLang="en-US" sz="1800">
                <a:latin typeface="楷体_GB2312" pitchFamily="49" charset="-122"/>
                <a:ea typeface="楷体_GB2312" pitchFamily="49" charset="-122"/>
              </a:rPr>
              <a:t>被乘数（或零）</a:t>
            </a:r>
            <a:r>
              <a:rPr kumimoji="1" lang="zh-CN" altLang="en-US" sz="1800">
                <a:solidFill>
                  <a:srgbClr val="990033"/>
                </a:solidFill>
                <a:latin typeface="楷体_GB2312" pitchFamily="49" charset="-122"/>
                <a:ea typeface="楷体_GB2312" pitchFamily="49" charset="-122"/>
              </a:rPr>
              <a:t>左移</a:t>
            </a:r>
            <a:r>
              <a:rPr kumimoji="1" lang="en-US" altLang="zh-CN" sz="1800">
                <a:latin typeface="楷体_GB2312" pitchFamily="49" charset="-122"/>
                <a:ea typeface="楷体_GB2312" pitchFamily="49" charset="-122"/>
              </a:rPr>
              <a:t>1</a:t>
            </a:r>
            <a:r>
              <a:rPr kumimoji="1" lang="zh-CN" altLang="en-US" sz="1800">
                <a:latin typeface="楷体_GB2312" pitchFamily="49" charset="-122"/>
                <a:ea typeface="楷体_GB2312" pitchFamily="49" charset="-122"/>
              </a:rPr>
              <a:t>位</a:t>
            </a:r>
            <a:r>
              <a:rPr kumimoji="1" lang="zh-CN" altLang="en-US" sz="1800">
                <a:latin typeface="Arial" charset="0"/>
                <a:ea typeface="楷体_GB2312" pitchFamily="49" charset="-122"/>
              </a:rPr>
              <a:t>”</a:t>
            </a:r>
            <a:r>
              <a:rPr kumimoji="1" lang="zh-CN" altLang="en-US" sz="1800">
                <a:latin typeface="楷体_GB2312" pitchFamily="49" charset="-122"/>
                <a:ea typeface="楷体_GB2312" pitchFamily="49" charset="-122"/>
              </a:rPr>
              <a:t>和</a:t>
            </a:r>
            <a:r>
              <a:rPr kumimoji="1" lang="zh-CN" altLang="en-US" sz="1800">
                <a:latin typeface="Arial" charset="0"/>
                <a:ea typeface="楷体_GB2312" pitchFamily="49" charset="-122"/>
              </a:rPr>
              <a:t>“</a:t>
            </a:r>
            <a:r>
              <a:rPr kumimoji="1" lang="zh-CN" altLang="en-US" sz="1800">
                <a:latin typeface="楷体_GB2312" pitchFamily="49" charset="-122"/>
                <a:ea typeface="楷体_GB2312" pitchFamily="49" charset="-122"/>
              </a:rPr>
              <a:t>被乘数（或零）与部分积</a:t>
            </a:r>
            <a:r>
              <a:rPr kumimoji="1" lang="zh-CN" altLang="en-US" sz="1800">
                <a:solidFill>
                  <a:srgbClr val="990033"/>
                </a:solidFill>
                <a:latin typeface="楷体_GB2312" pitchFamily="49" charset="-122"/>
                <a:ea typeface="楷体_GB2312" pitchFamily="49" charset="-122"/>
              </a:rPr>
              <a:t>相加</a:t>
            </a:r>
            <a:r>
              <a:rPr kumimoji="1" lang="zh-CN" altLang="en-US" sz="1800">
                <a:ea typeface="楷体_GB2312" pitchFamily="49" charset="-122"/>
              </a:rPr>
              <a:t>”</a:t>
            </a:r>
            <a:r>
              <a:rPr kumimoji="1" lang="zh-CN" altLang="en-US" sz="1800">
                <a:latin typeface="楷体_GB2312" pitchFamily="49" charset="-122"/>
                <a:ea typeface="楷体_GB2312" pitchFamily="49" charset="-122"/>
              </a:rPr>
              <a:t>两种操作完成</a:t>
            </a:r>
            <a:endParaRPr kumimoji="1" lang="en-US" altLang="zh-CN" sz="1800">
              <a:latin typeface="楷体_GB2312" pitchFamily="49" charset="-122"/>
              <a:ea typeface="楷体_GB2312" pitchFamily="49" charset="-122"/>
            </a:endParaRPr>
          </a:p>
        </p:txBody>
      </p:sp>
      <p:sp>
        <p:nvSpPr>
          <p:cNvPr id="253983" name="Text Box 31"/>
          <p:cNvSpPr txBox="1">
            <a:spLocks noChangeArrowheads="1"/>
          </p:cNvSpPr>
          <p:nvPr/>
        </p:nvSpPr>
        <p:spPr bwMode="auto">
          <a:xfrm>
            <a:off x="7421563" y="2781300"/>
            <a:ext cx="1644650" cy="2027238"/>
          </a:xfrm>
          <a:prstGeom prst="rect">
            <a:avLst/>
          </a:prstGeom>
          <a:solidFill>
            <a:srgbClr val="CCFFFF"/>
          </a:solidFill>
          <a:ln w="12700">
            <a:solidFill>
              <a:srgbClr val="FF6600"/>
            </a:solidFill>
            <a:miter lim="800000"/>
            <a:headEnd/>
            <a:tailEnd/>
          </a:ln>
        </p:spPr>
        <p:txBody>
          <a:bodyPr>
            <a:spAutoFit/>
          </a:bodyPr>
          <a:lstStyle/>
          <a:p>
            <a:pPr algn="l">
              <a:lnSpc>
                <a:spcPct val="100000"/>
              </a:lnSpc>
              <a:spcBef>
                <a:spcPct val="50000"/>
              </a:spcBef>
            </a:pPr>
            <a:r>
              <a:rPr kumimoji="1" lang="zh-CN" altLang="en-US" sz="1800">
                <a:latin typeface="楷体_GB2312" pitchFamily="49" charset="-122"/>
                <a:ea typeface="楷体_GB2312" pitchFamily="49" charset="-122"/>
              </a:rPr>
              <a:t>二进制数的除法运算可通过</a:t>
            </a:r>
            <a:r>
              <a:rPr kumimoji="1" lang="zh-CN" altLang="en-US" sz="1800">
                <a:latin typeface="Arial" charset="0"/>
                <a:ea typeface="楷体_GB2312" pitchFamily="49" charset="-122"/>
              </a:rPr>
              <a:t>“</a:t>
            </a:r>
            <a:r>
              <a:rPr kumimoji="1" lang="zh-CN" altLang="en-US" sz="1800">
                <a:latin typeface="楷体_GB2312" pitchFamily="49" charset="-122"/>
                <a:ea typeface="楷体_GB2312" pitchFamily="49" charset="-122"/>
              </a:rPr>
              <a:t>除数</a:t>
            </a:r>
            <a:r>
              <a:rPr kumimoji="1" lang="zh-CN" altLang="en-US" sz="1800">
                <a:solidFill>
                  <a:srgbClr val="990033"/>
                </a:solidFill>
                <a:latin typeface="楷体_GB2312" pitchFamily="49" charset="-122"/>
                <a:ea typeface="楷体_GB2312" pitchFamily="49" charset="-122"/>
              </a:rPr>
              <a:t>右移</a:t>
            </a:r>
            <a:r>
              <a:rPr kumimoji="1" lang="en-US" altLang="zh-CN" sz="1800">
                <a:latin typeface="楷体_GB2312" pitchFamily="49" charset="-122"/>
                <a:ea typeface="楷体_GB2312" pitchFamily="49" charset="-122"/>
              </a:rPr>
              <a:t>1</a:t>
            </a:r>
            <a:r>
              <a:rPr kumimoji="1" lang="zh-CN" altLang="en-US" sz="1800">
                <a:latin typeface="楷体_GB2312" pitchFamily="49" charset="-122"/>
                <a:ea typeface="楷体_GB2312" pitchFamily="49" charset="-122"/>
              </a:rPr>
              <a:t>位</a:t>
            </a:r>
            <a:r>
              <a:rPr kumimoji="1" lang="zh-CN" altLang="en-US" sz="1800">
                <a:latin typeface="Arial" charset="0"/>
                <a:ea typeface="楷体_GB2312" pitchFamily="49" charset="-122"/>
              </a:rPr>
              <a:t>”</a:t>
            </a:r>
            <a:r>
              <a:rPr kumimoji="1" lang="zh-CN" altLang="en-US" sz="1800">
                <a:latin typeface="楷体_GB2312" pitchFamily="49" charset="-122"/>
                <a:ea typeface="楷体_GB2312" pitchFamily="49" charset="-122"/>
              </a:rPr>
              <a:t>和</a:t>
            </a:r>
            <a:r>
              <a:rPr kumimoji="1" lang="zh-CN" altLang="en-US" sz="1800">
                <a:latin typeface="Arial" charset="0"/>
                <a:ea typeface="楷体_GB2312" pitchFamily="49" charset="-122"/>
              </a:rPr>
              <a:t>“</a:t>
            </a:r>
            <a:r>
              <a:rPr kumimoji="1" lang="zh-CN" altLang="en-US" sz="1800">
                <a:latin typeface="楷体_GB2312" pitchFamily="49" charset="-122"/>
                <a:ea typeface="楷体_GB2312" pitchFamily="49" charset="-122"/>
              </a:rPr>
              <a:t>从被除数（或余数）中</a:t>
            </a:r>
            <a:r>
              <a:rPr kumimoji="1" lang="zh-CN" altLang="en-US" sz="1800">
                <a:solidFill>
                  <a:srgbClr val="990033"/>
                </a:solidFill>
                <a:latin typeface="楷体_GB2312" pitchFamily="49" charset="-122"/>
                <a:ea typeface="楷体_GB2312" pitchFamily="49" charset="-122"/>
              </a:rPr>
              <a:t>减</a:t>
            </a:r>
            <a:r>
              <a:rPr kumimoji="1" lang="zh-CN" altLang="en-US" sz="1800">
                <a:latin typeface="楷体_GB2312" pitchFamily="49" charset="-122"/>
                <a:ea typeface="楷体_GB2312" pitchFamily="49" charset="-122"/>
              </a:rPr>
              <a:t>去除数</a:t>
            </a:r>
            <a:r>
              <a:rPr kumimoji="1" lang="zh-CN" altLang="en-US" sz="1800">
                <a:ea typeface="楷体_GB2312" pitchFamily="49" charset="-122"/>
              </a:rPr>
              <a:t>”</a:t>
            </a:r>
            <a:r>
              <a:rPr kumimoji="1" lang="zh-CN" altLang="en-US" sz="1800">
                <a:latin typeface="楷体_GB2312" pitchFamily="49" charset="-122"/>
                <a:ea typeface="楷体_GB2312" pitchFamily="49" charset="-122"/>
              </a:rPr>
              <a:t>两种操作完成</a:t>
            </a:r>
            <a:endParaRPr kumimoji="1" lang="en-US" altLang="zh-CN" sz="1800">
              <a:latin typeface="Arial" charset="0"/>
            </a:endParaRPr>
          </a:p>
        </p:txBody>
      </p:sp>
      <p:sp>
        <p:nvSpPr>
          <p:cNvPr id="253984" name="AutoShape 32"/>
          <p:cNvSpPr>
            <a:spLocks noChangeArrowheads="1"/>
          </p:cNvSpPr>
          <p:nvPr/>
        </p:nvSpPr>
        <p:spPr bwMode="black">
          <a:xfrm>
            <a:off x="357188" y="5184775"/>
            <a:ext cx="8253412" cy="1916113"/>
          </a:xfrm>
          <a:prstGeom prst="horizontalScroll">
            <a:avLst>
              <a:gd name="adj" fmla="val 12500"/>
            </a:avLst>
          </a:prstGeom>
          <a:solidFill>
            <a:srgbClr val="FFFFBD"/>
          </a:solidFill>
          <a:ln w="22225">
            <a:solidFill>
              <a:srgbClr val="CC6600"/>
            </a:solidFill>
            <a:round/>
            <a:headEnd/>
            <a:tailEnd/>
          </a:ln>
        </p:spPr>
        <p:txBody>
          <a:bodyPr anchor="ctr"/>
          <a:lstStyle/>
          <a:p>
            <a:pPr marL="265113" indent="-265113" algn="l">
              <a:lnSpc>
                <a:spcPct val="110000"/>
              </a:lnSpc>
              <a:buClr>
                <a:schemeClr val="bg2"/>
              </a:buClr>
              <a:buFont typeface="Wingdings" pitchFamily="2" charset="2"/>
              <a:buChar char="v"/>
            </a:pPr>
            <a:r>
              <a:rPr lang="zh-CN" altLang="en-US" sz="2200">
                <a:solidFill>
                  <a:schemeClr val="tx1"/>
                </a:solidFill>
                <a:latin typeface="楷体_GB2312" pitchFamily="49" charset="-122"/>
                <a:ea typeface="楷体_GB2312" pitchFamily="49" charset="-122"/>
              </a:rPr>
              <a:t>若再设法将减法操作转化为某种形式的加法操作，则加、减、乘、除运算全部可用“</a:t>
            </a:r>
            <a:r>
              <a:rPr kumimoji="1" lang="zh-CN" altLang="en-US" sz="2200">
                <a:solidFill>
                  <a:srgbClr val="CC0066"/>
                </a:solidFill>
                <a:latin typeface="楷体_GB2312" pitchFamily="49" charset="-122"/>
                <a:ea typeface="楷体_GB2312" pitchFamily="49" charset="-122"/>
              </a:rPr>
              <a:t>移位</a:t>
            </a:r>
            <a:r>
              <a:rPr lang="zh-CN" altLang="en-US" sz="2200">
                <a:solidFill>
                  <a:schemeClr val="tx1"/>
                </a:solidFill>
                <a:latin typeface="楷体_GB2312" pitchFamily="49" charset="-122"/>
                <a:ea typeface="楷体_GB2312" pitchFamily="49" charset="-122"/>
              </a:rPr>
              <a:t>”和“</a:t>
            </a:r>
            <a:r>
              <a:rPr kumimoji="1" lang="zh-CN" altLang="en-US" sz="2200">
                <a:solidFill>
                  <a:srgbClr val="CC0066"/>
                </a:solidFill>
                <a:latin typeface="楷体_GB2312" pitchFamily="49" charset="-122"/>
                <a:ea typeface="楷体_GB2312" pitchFamily="49" charset="-122"/>
              </a:rPr>
              <a:t>相加</a:t>
            </a:r>
            <a:r>
              <a:rPr lang="zh-CN" altLang="en-US" sz="2200">
                <a:solidFill>
                  <a:schemeClr val="tx1"/>
                </a:solidFill>
                <a:latin typeface="楷体_GB2312" pitchFamily="49" charset="-122"/>
                <a:ea typeface="楷体_GB2312" pitchFamily="49" charset="-122"/>
              </a:rPr>
              <a:t>”两种操作实现</a:t>
            </a:r>
          </a:p>
          <a:p>
            <a:pPr marL="265113" indent="-265113" algn="l">
              <a:lnSpc>
                <a:spcPct val="110000"/>
              </a:lnSpc>
              <a:buClr>
                <a:schemeClr val="bg2"/>
              </a:buClr>
              <a:buFont typeface="Wingdings" pitchFamily="2" charset="2"/>
              <a:buChar char="v"/>
            </a:pPr>
            <a:r>
              <a:rPr lang="zh-CN" altLang="en-US" sz="2200">
                <a:solidFill>
                  <a:schemeClr val="tx1"/>
                </a:solidFill>
                <a:latin typeface="楷体_GB2312" pitchFamily="49" charset="-122"/>
                <a:ea typeface="楷体_GB2312" pitchFamily="49" charset="-122"/>
              </a:rPr>
              <a:t>将大大简化运算电路的结构</a:t>
            </a:r>
            <a:r>
              <a:rPr lang="en-US" altLang="zh-CN" sz="2200">
                <a:solidFill>
                  <a:schemeClr val="tx1"/>
                </a:solidFill>
                <a:ea typeface="楷体_GB2312" pitchFamily="49" charset="-122"/>
              </a:rPr>
              <a:t>——</a:t>
            </a:r>
            <a:r>
              <a:rPr lang="zh-CN" altLang="en-US" sz="2200">
                <a:solidFill>
                  <a:schemeClr val="tx1"/>
                </a:solidFill>
                <a:latin typeface="楷体_GB2312" pitchFamily="49" charset="-122"/>
                <a:ea typeface="楷体_GB2312" pitchFamily="49" charset="-122"/>
              </a:rPr>
              <a:t>数字电路中普遍采用二进制算术运算的重要原因之一。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66"/>
                                        </p:tgtEl>
                                        <p:attrNameLst>
                                          <p:attrName>style.visibility</p:attrName>
                                        </p:attrNameLst>
                                      </p:cBhvr>
                                      <p:to>
                                        <p:strVal val="visible"/>
                                      </p:to>
                                    </p:set>
                                    <p:anim calcmode="lin" valueType="num">
                                      <p:cBhvr additive="base">
                                        <p:cTn id="7" dur="500" fill="hold"/>
                                        <p:tgtEl>
                                          <p:spTgt spid="253966"/>
                                        </p:tgtEl>
                                        <p:attrNameLst>
                                          <p:attrName>ppt_x</p:attrName>
                                        </p:attrNameLst>
                                      </p:cBhvr>
                                      <p:tavLst>
                                        <p:tav tm="0">
                                          <p:val>
                                            <p:strVal val="0-#ppt_w/2"/>
                                          </p:val>
                                        </p:tav>
                                        <p:tav tm="100000">
                                          <p:val>
                                            <p:strVal val="#ppt_x"/>
                                          </p:val>
                                        </p:tav>
                                      </p:tavLst>
                                    </p:anim>
                                    <p:anim calcmode="lin" valueType="num">
                                      <p:cBhvr additive="base">
                                        <p:cTn id="8" dur="500" fill="hold"/>
                                        <p:tgtEl>
                                          <p:spTgt spid="2539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3967"/>
                                        </p:tgtEl>
                                        <p:attrNameLst>
                                          <p:attrName>style.visibility</p:attrName>
                                        </p:attrNameLst>
                                      </p:cBhvr>
                                      <p:to>
                                        <p:strVal val="visible"/>
                                      </p:to>
                                    </p:set>
                                    <p:animEffect transition="in" filter="blinds(horizontal)">
                                      <p:cBhvr>
                                        <p:cTn id="13" dur="500"/>
                                        <p:tgtEl>
                                          <p:spTgt spid="253967"/>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253968"/>
                                        </p:tgtEl>
                                        <p:attrNameLst>
                                          <p:attrName>style.visibility</p:attrName>
                                        </p:attrNameLst>
                                      </p:cBhvr>
                                      <p:to>
                                        <p:strVal val="visible"/>
                                      </p:to>
                                    </p:set>
                                    <p:anim calcmode="lin" valueType="num">
                                      <p:cBhvr additive="base">
                                        <p:cTn id="16" dur="500" fill="hold"/>
                                        <p:tgtEl>
                                          <p:spTgt spid="253968"/>
                                        </p:tgtEl>
                                        <p:attrNameLst>
                                          <p:attrName>ppt_x</p:attrName>
                                        </p:attrNameLst>
                                      </p:cBhvr>
                                      <p:tavLst>
                                        <p:tav tm="0">
                                          <p:val>
                                            <p:strVal val="0-#ppt_w/2"/>
                                          </p:val>
                                        </p:tav>
                                        <p:tav tm="100000">
                                          <p:val>
                                            <p:strVal val="#ppt_x"/>
                                          </p:val>
                                        </p:tav>
                                      </p:tavLst>
                                    </p:anim>
                                    <p:anim calcmode="lin" valueType="num">
                                      <p:cBhvr additive="base">
                                        <p:cTn id="17" dur="500" fill="hold"/>
                                        <p:tgtEl>
                                          <p:spTgt spid="25396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3969"/>
                                        </p:tgtEl>
                                        <p:attrNameLst>
                                          <p:attrName>style.visibility</p:attrName>
                                        </p:attrNameLst>
                                      </p:cBhvr>
                                      <p:to>
                                        <p:strVal val="visible"/>
                                      </p:to>
                                    </p:set>
                                    <p:animEffect transition="in" filter="blinds(horizontal)">
                                      <p:cBhvr>
                                        <p:cTn id="22" dur="500"/>
                                        <p:tgtEl>
                                          <p:spTgt spid="253969"/>
                                        </p:tgtEl>
                                      </p:cBhvr>
                                    </p:animEffect>
                                  </p:childTnLst>
                                </p:cTn>
                              </p:par>
                              <p:par>
                                <p:cTn id="23" presetID="2" presetClass="entr" presetSubtype="8" fill="hold" grpId="0" nodeType="withEffect">
                                  <p:stCondLst>
                                    <p:cond delay="0"/>
                                  </p:stCondLst>
                                  <p:childTnLst>
                                    <p:set>
                                      <p:cBhvr>
                                        <p:cTn id="24" dur="1" fill="hold">
                                          <p:stCondLst>
                                            <p:cond delay="0"/>
                                          </p:stCondLst>
                                        </p:cTn>
                                        <p:tgtEl>
                                          <p:spTgt spid="253970"/>
                                        </p:tgtEl>
                                        <p:attrNameLst>
                                          <p:attrName>style.visibility</p:attrName>
                                        </p:attrNameLst>
                                      </p:cBhvr>
                                      <p:to>
                                        <p:strVal val="visible"/>
                                      </p:to>
                                    </p:set>
                                    <p:anim calcmode="lin" valueType="num">
                                      <p:cBhvr additive="base">
                                        <p:cTn id="25" dur="500" fill="hold"/>
                                        <p:tgtEl>
                                          <p:spTgt spid="253970"/>
                                        </p:tgtEl>
                                        <p:attrNameLst>
                                          <p:attrName>ppt_x</p:attrName>
                                        </p:attrNameLst>
                                      </p:cBhvr>
                                      <p:tavLst>
                                        <p:tav tm="0">
                                          <p:val>
                                            <p:strVal val="0-#ppt_w/2"/>
                                          </p:val>
                                        </p:tav>
                                        <p:tav tm="100000">
                                          <p:val>
                                            <p:strVal val="#ppt_x"/>
                                          </p:val>
                                        </p:tav>
                                      </p:tavLst>
                                    </p:anim>
                                    <p:anim calcmode="lin" valueType="num">
                                      <p:cBhvr additive="base">
                                        <p:cTn id="26" dur="500" fill="hold"/>
                                        <p:tgtEl>
                                          <p:spTgt spid="2539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53971"/>
                                        </p:tgtEl>
                                        <p:attrNameLst>
                                          <p:attrName>style.visibility</p:attrName>
                                        </p:attrNameLst>
                                      </p:cBhvr>
                                      <p:to>
                                        <p:strVal val="visible"/>
                                      </p:to>
                                    </p:set>
                                    <p:animEffect transition="in" filter="blinds(horizontal)">
                                      <p:cBhvr>
                                        <p:cTn id="31" dur="500"/>
                                        <p:tgtEl>
                                          <p:spTgt spid="253971"/>
                                        </p:tgtEl>
                                      </p:cBhvr>
                                    </p:animEffect>
                                  </p:childTnLst>
                                </p:cTn>
                              </p:par>
                              <p:par>
                                <p:cTn id="32" presetID="2" presetClass="entr" presetSubtype="8" fill="hold" grpId="0" nodeType="withEffect">
                                  <p:stCondLst>
                                    <p:cond delay="0"/>
                                  </p:stCondLst>
                                  <p:childTnLst>
                                    <p:set>
                                      <p:cBhvr>
                                        <p:cTn id="33" dur="1" fill="hold">
                                          <p:stCondLst>
                                            <p:cond delay="0"/>
                                          </p:stCondLst>
                                        </p:cTn>
                                        <p:tgtEl>
                                          <p:spTgt spid="253972"/>
                                        </p:tgtEl>
                                        <p:attrNameLst>
                                          <p:attrName>style.visibility</p:attrName>
                                        </p:attrNameLst>
                                      </p:cBhvr>
                                      <p:to>
                                        <p:strVal val="visible"/>
                                      </p:to>
                                    </p:set>
                                    <p:anim calcmode="lin" valueType="num">
                                      <p:cBhvr additive="base">
                                        <p:cTn id="34" dur="500" fill="hold"/>
                                        <p:tgtEl>
                                          <p:spTgt spid="253972"/>
                                        </p:tgtEl>
                                        <p:attrNameLst>
                                          <p:attrName>ppt_x</p:attrName>
                                        </p:attrNameLst>
                                      </p:cBhvr>
                                      <p:tavLst>
                                        <p:tav tm="0">
                                          <p:val>
                                            <p:strVal val="0-#ppt_w/2"/>
                                          </p:val>
                                        </p:tav>
                                        <p:tav tm="100000">
                                          <p:val>
                                            <p:strVal val="#ppt_x"/>
                                          </p:val>
                                        </p:tav>
                                      </p:tavLst>
                                    </p:anim>
                                    <p:anim calcmode="lin" valueType="num">
                                      <p:cBhvr additive="base">
                                        <p:cTn id="35" dur="500" fill="hold"/>
                                        <p:tgtEl>
                                          <p:spTgt spid="253972"/>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253973"/>
                                        </p:tgtEl>
                                        <p:attrNameLst>
                                          <p:attrName>style.visibility</p:attrName>
                                        </p:attrNameLst>
                                      </p:cBhvr>
                                      <p:to>
                                        <p:strVal val="visible"/>
                                      </p:to>
                                    </p:set>
                                    <p:anim calcmode="lin" valueType="num">
                                      <p:cBhvr additive="base">
                                        <p:cTn id="38" dur="500" fill="hold"/>
                                        <p:tgtEl>
                                          <p:spTgt spid="253973"/>
                                        </p:tgtEl>
                                        <p:attrNameLst>
                                          <p:attrName>ppt_x</p:attrName>
                                        </p:attrNameLst>
                                      </p:cBhvr>
                                      <p:tavLst>
                                        <p:tav tm="0">
                                          <p:val>
                                            <p:strVal val="0-#ppt_w/2"/>
                                          </p:val>
                                        </p:tav>
                                        <p:tav tm="100000">
                                          <p:val>
                                            <p:strVal val="#ppt_x"/>
                                          </p:val>
                                        </p:tav>
                                      </p:tavLst>
                                    </p:anim>
                                    <p:anim calcmode="lin" valueType="num">
                                      <p:cBhvr additive="base">
                                        <p:cTn id="39" dur="500" fill="hold"/>
                                        <p:tgtEl>
                                          <p:spTgt spid="25397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53981"/>
                                        </p:tgtEl>
                                        <p:attrNameLst>
                                          <p:attrName>style.visibility</p:attrName>
                                        </p:attrNameLst>
                                      </p:cBhvr>
                                      <p:to>
                                        <p:strVal val="visible"/>
                                      </p:to>
                                    </p:set>
                                    <p:animEffect transition="in" filter="blinds(horizontal)">
                                      <p:cBhvr>
                                        <p:cTn id="44" dur="500"/>
                                        <p:tgtEl>
                                          <p:spTgt spid="253981"/>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53974"/>
                                        </p:tgtEl>
                                        <p:attrNameLst>
                                          <p:attrName>style.visibility</p:attrName>
                                        </p:attrNameLst>
                                      </p:cBhvr>
                                      <p:to>
                                        <p:strVal val="visible"/>
                                      </p:to>
                                    </p:set>
                                    <p:animEffect transition="in" filter="blinds(horizontal)">
                                      <p:cBhvr>
                                        <p:cTn id="49" dur="500"/>
                                        <p:tgtEl>
                                          <p:spTgt spid="253974"/>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253975"/>
                                        </p:tgtEl>
                                        <p:attrNameLst>
                                          <p:attrName>style.visibility</p:attrName>
                                        </p:attrNameLst>
                                      </p:cBhvr>
                                      <p:to>
                                        <p:strVal val="visible"/>
                                      </p:to>
                                    </p:set>
                                    <p:anim calcmode="lin" valueType="num">
                                      <p:cBhvr additive="base">
                                        <p:cTn id="52" dur="500" fill="hold"/>
                                        <p:tgtEl>
                                          <p:spTgt spid="253975"/>
                                        </p:tgtEl>
                                        <p:attrNameLst>
                                          <p:attrName>ppt_x</p:attrName>
                                        </p:attrNameLst>
                                      </p:cBhvr>
                                      <p:tavLst>
                                        <p:tav tm="0">
                                          <p:val>
                                            <p:strVal val="1+#ppt_w/2"/>
                                          </p:val>
                                        </p:tav>
                                        <p:tav tm="100000">
                                          <p:val>
                                            <p:strVal val="#ppt_x"/>
                                          </p:val>
                                        </p:tav>
                                      </p:tavLst>
                                    </p:anim>
                                    <p:anim calcmode="lin" valueType="num">
                                      <p:cBhvr additive="base">
                                        <p:cTn id="53" dur="500" fill="hold"/>
                                        <p:tgtEl>
                                          <p:spTgt spid="253975"/>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253976"/>
                                        </p:tgtEl>
                                        <p:attrNameLst>
                                          <p:attrName>style.visibility</p:attrName>
                                        </p:attrNameLst>
                                      </p:cBhvr>
                                      <p:to>
                                        <p:strVal val="visible"/>
                                      </p:to>
                                    </p:set>
                                    <p:anim calcmode="lin" valueType="num">
                                      <p:cBhvr additive="base">
                                        <p:cTn id="56" dur="500" fill="hold"/>
                                        <p:tgtEl>
                                          <p:spTgt spid="253976"/>
                                        </p:tgtEl>
                                        <p:attrNameLst>
                                          <p:attrName>ppt_x</p:attrName>
                                        </p:attrNameLst>
                                      </p:cBhvr>
                                      <p:tavLst>
                                        <p:tav tm="0">
                                          <p:val>
                                            <p:strVal val="1+#ppt_w/2"/>
                                          </p:val>
                                        </p:tav>
                                        <p:tav tm="100000">
                                          <p:val>
                                            <p:strVal val="#ppt_x"/>
                                          </p:val>
                                        </p:tav>
                                      </p:tavLst>
                                    </p:anim>
                                    <p:anim calcmode="lin" valueType="num">
                                      <p:cBhvr additive="base">
                                        <p:cTn id="57" dur="500" fill="hold"/>
                                        <p:tgtEl>
                                          <p:spTgt spid="25397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253977"/>
                                        </p:tgtEl>
                                        <p:attrNameLst>
                                          <p:attrName>style.visibility</p:attrName>
                                        </p:attrNameLst>
                                      </p:cBhvr>
                                      <p:to>
                                        <p:strVal val="visible"/>
                                      </p:to>
                                    </p:set>
                                    <p:anim calcmode="lin" valueType="num">
                                      <p:cBhvr additive="base">
                                        <p:cTn id="60" dur="500" fill="hold"/>
                                        <p:tgtEl>
                                          <p:spTgt spid="253977"/>
                                        </p:tgtEl>
                                        <p:attrNameLst>
                                          <p:attrName>ppt_x</p:attrName>
                                        </p:attrNameLst>
                                      </p:cBhvr>
                                      <p:tavLst>
                                        <p:tav tm="0">
                                          <p:val>
                                            <p:strVal val="1+#ppt_w/2"/>
                                          </p:val>
                                        </p:tav>
                                        <p:tav tm="100000">
                                          <p:val>
                                            <p:strVal val="#ppt_x"/>
                                          </p:val>
                                        </p:tav>
                                      </p:tavLst>
                                    </p:anim>
                                    <p:anim calcmode="lin" valueType="num">
                                      <p:cBhvr additive="base">
                                        <p:cTn id="61" dur="500" fill="hold"/>
                                        <p:tgtEl>
                                          <p:spTgt spid="253977"/>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53978"/>
                                        </p:tgtEl>
                                        <p:attrNameLst>
                                          <p:attrName>style.visibility</p:attrName>
                                        </p:attrNameLst>
                                      </p:cBhvr>
                                      <p:to>
                                        <p:strVal val="visible"/>
                                      </p:to>
                                    </p:set>
                                    <p:anim calcmode="lin" valueType="num">
                                      <p:cBhvr additive="base">
                                        <p:cTn id="64" dur="500" fill="hold"/>
                                        <p:tgtEl>
                                          <p:spTgt spid="253978"/>
                                        </p:tgtEl>
                                        <p:attrNameLst>
                                          <p:attrName>ppt_x</p:attrName>
                                        </p:attrNameLst>
                                      </p:cBhvr>
                                      <p:tavLst>
                                        <p:tav tm="0">
                                          <p:val>
                                            <p:strVal val="1+#ppt_w/2"/>
                                          </p:val>
                                        </p:tav>
                                        <p:tav tm="100000">
                                          <p:val>
                                            <p:strVal val="#ppt_x"/>
                                          </p:val>
                                        </p:tav>
                                      </p:tavLst>
                                    </p:anim>
                                    <p:anim calcmode="lin" valueType="num">
                                      <p:cBhvr additive="base">
                                        <p:cTn id="65" dur="500" fill="hold"/>
                                        <p:tgtEl>
                                          <p:spTgt spid="253978"/>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53983"/>
                                        </p:tgtEl>
                                        <p:attrNameLst>
                                          <p:attrName>style.visibility</p:attrName>
                                        </p:attrNameLst>
                                      </p:cBhvr>
                                      <p:to>
                                        <p:strVal val="visible"/>
                                      </p:to>
                                    </p:set>
                                    <p:animEffect transition="in" filter="blinds(horizontal)">
                                      <p:cBhvr>
                                        <p:cTn id="70" dur="500"/>
                                        <p:tgtEl>
                                          <p:spTgt spid="253983"/>
                                        </p:tgtEl>
                                      </p:cBhvr>
                                    </p:animEffec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grpId="0" nodeType="clickEffect">
                                  <p:stCondLst>
                                    <p:cond delay="0"/>
                                  </p:stCondLst>
                                  <p:childTnLst>
                                    <p:set>
                                      <p:cBhvr>
                                        <p:cTn id="74" dur="1" fill="hold">
                                          <p:stCondLst>
                                            <p:cond delay="0"/>
                                          </p:stCondLst>
                                        </p:cTn>
                                        <p:tgtEl>
                                          <p:spTgt spid="253984"/>
                                        </p:tgtEl>
                                        <p:attrNameLst>
                                          <p:attrName>style.visibility</p:attrName>
                                        </p:attrNameLst>
                                      </p:cBhvr>
                                      <p:to>
                                        <p:strVal val="visible"/>
                                      </p:to>
                                    </p:set>
                                    <p:anim calcmode="lin" valueType="num">
                                      <p:cBhvr>
                                        <p:cTn id="75" dur="500" fill="hold"/>
                                        <p:tgtEl>
                                          <p:spTgt spid="253984"/>
                                        </p:tgtEl>
                                        <p:attrNameLst>
                                          <p:attrName>ppt_w</p:attrName>
                                        </p:attrNameLst>
                                      </p:cBhvr>
                                      <p:tavLst>
                                        <p:tav tm="0">
                                          <p:val>
                                            <p:strVal val="#ppt_w*0.70"/>
                                          </p:val>
                                        </p:tav>
                                        <p:tav tm="100000">
                                          <p:val>
                                            <p:strVal val="#ppt_w"/>
                                          </p:val>
                                        </p:tav>
                                      </p:tavLst>
                                    </p:anim>
                                    <p:anim calcmode="lin" valueType="num">
                                      <p:cBhvr>
                                        <p:cTn id="76" dur="500" fill="hold"/>
                                        <p:tgtEl>
                                          <p:spTgt spid="253984"/>
                                        </p:tgtEl>
                                        <p:attrNameLst>
                                          <p:attrName>ppt_h</p:attrName>
                                        </p:attrNameLst>
                                      </p:cBhvr>
                                      <p:tavLst>
                                        <p:tav tm="0">
                                          <p:val>
                                            <p:strVal val="#ppt_h"/>
                                          </p:val>
                                        </p:tav>
                                        <p:tav tm="100000">
                                          <p:val>
                                            <p:strVal val="#ppt_h"/>
                                          </p:val>
                                        </p:tav>
                                      </p:tavLst>
                                    </p:anim>
                                    <p:animEffect transition="in" filter="fade">
                                      <p:cBhvr>
                                        <p:cTn id="77" dur="500"/>
                                        <p:tgtEl>
                                          <p:spTgt spid="253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6" grpId="0"/>
      <p:bldP spid="253967" grpId="0"/>
      <p:bldP spid="253968" grpId="0" animBg="1"/>
      <p:bldP spid="253969" grpId="0"/>
      <p:bldP spid="253970" grpId="0" animBg="1"/>
      <p:bldP spid="253971" grpId="0"/>
      <p:bldP spid="253972" grpId="0" animBg="1"/>
      <p:bldP spid="253973" grpId="0" animBg="1"/>
      <p:bldP spid="253974" grpId="0"/>
      <p:bldP spid="253975" grpId="0" animBg="1"/>
      <p:bldP spid="253976" grpId="0" animBg="1"/>
      <p:bldP spid="253977" grpId="0" animBg="1"/>
      <p:bldP spid="253978" grpId="0" animBg="1"/>
      <p:bldP spid="253981" grpId="0" animBg="1"/>
      <p:bldP spid="253983" grpId="0" animBg="1"/>
      <p:bldP spid="25398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5"/>
          <p:cNvSpPr>
            <a:spLocks noGrp="1" noChangeArrowheads="1"/>
          </p:cNvSpPr>
          <p:nvPr>
            <p:ph type="sldNum" sz="quarter" idx="10"/>
          </p:nvPr>
        </p:nvSpPr>
        <p:spPr>
          <a:noFill/>
        </p:spPr>
        <p:txBody>
          <a:bodyPr/>
          <a:lstStyle/>
          <a:p>
            <a:fld id="{3A1ED1F5-0BB3-4E99-B2C1-237CEFF19B84}" type="slidenum">
              <a:rPr lang="ko-KR" altLang="en-US" smtClean="0"/>
              <a:pPr/>
              <a:t>3</a:t>
            </a:fld>
            <a:endParaRPr lang="en-US" altLang="ko-KR" smtClean="0"/>
          </a:p>
        </p:txBody>
      </p:sp>
      <p:sp>
        <p:nvSpPr>
          <p:cNvPr id="67586" name="Rectangle 2"/>
          <p:cNvSpPr>
            <a:spLocks noGrp="1" noChangeArrowheads="1"/>
          </p:cNvSpPr>
          <p:nvPr>
            <p:ph type="title"/>
          </p:nvPr>
        </p:nvSpPr>
        <p:spPr>
          <a:xfrm>
            <a:off x="1835150" y="296863"/>
            <a:ext cx="7115175" cy="609600"/>
          </a:xfrm>
        </p:spPr>
        <p:txBody>
          <a:bodyPr/>
          <a:lstStyle/>
          <a:p>
            <a:r>
              <a:rPr lang="zh-CN" altLang="en-US" sz="3200" smtClean="0">
                <a:latin typeface="Arial" charset="0"/>
                <a:ea typeface="黑体" pitchFamily="49" charset="-122"/>
              </a:rPr>
              <a:t>本　章　重　点</a:t>
            </a:r>
            <a:endParaRPr lang="en-US" altLang="zh-CN" sz="3200" smtClean="0">
              <a:latin typeface="Arial" charset="0"/>
              <a:ea typeface="黑体" pitchFamily="49" charset="-122"/>
            </a:endParaRPr>
          </a:p>
        </p:txBody>
      </p:sp>
      <p:sp>
        <p:nvSpPr>
          <p:cNvPr id="67587" name="Rectangle 3"/>
          <p:cNvSpPr>
            <a:spLocks noGrp="1" noChangeArrowheads="1"/>
          </p:cNvSpPr>
          <p:nvPr>
            <p:ph type="body" idx="1"/>
          </p:nvPr>
        </p:nvSpPr>
        <p:spPr>
          <a:xfrm>
            <a:off x="1258888" y="2024063"/>
            <a:ext cx="6805612" cy="1981200"/>
          </a:xfrm>
          <a:solidFill>
            <a:srgbClr val="CCECFF"/>
          </a:solidFill>
          <a:effectLst>
            <a:prstShdw prst="shdw13" dist="53882" dir="13500000">
              <a:srgbClr val="808080"/>
            </a:prstShdw>
          </a:effectLst>
        </p:spPr>
        <p:txBody>
          <a:bodyPr/>
          <a:lstStyle/>
          <a:p>
            <a:pPr marL="442913" indent="-442913">
              <a:buFont typeface="Wingdings" pitchFamily="2" charset="2"/>
              <a:buNone/>
            </a:pPr>
            <a:r>
              <a:rPr lang="zh-CN" altLang="en-US" sz="1000" smtClean="0">
                <a:ea typeface="黑体" pitchFamily="49" charset="-122"/>
              </a:rPr>
              <a:t> </a:t>
            </a:r>
          </a:p>
          <a:p>
            <a:pPr marL="442913" indent="-442913"/>
            <a:r>
              <a:rPr lang="zh-CN" altLang="en-US" smtClean="0">
                <a:solidFill>
                  <a:srgbClr val="996600"/>
                </a:solidFill>
                <a:ea typeface="黑体" pitchFamily="49" charset="-122"/>
              </a:rPr>
              <a:t>数制的表示方法及其转换方法；</a:t>
            </a:r>
          </a:p>
          <a:p>
            <a:pPr marL="442913" indent="-442913"/>
            <a:r>
              <a:rPr lang="zh-CN" altLang="en-US" smtClean="0">
                <a:solidFill>
                  <a:srgbClr val="996600"/>
                </a:solidFill>
                <a:ea typeface="黑体" pitchFamily="49" charset="-122"/>
              </a:rPr>
              <a:t>原码、反码和补码的表示形式和性质；</a:t>
            </a:r>
          </a:p>
          <a:p>
            <a:pPr marL="442913" indent="-442913"/>
            <a:r>
              <a:rPr lang="zh-CN" altLang="en-US" smtClean="0">
                <a:solidFill>
                  <a:srgbClr val="996600"/>
                </a:solidFill>
                <a:ea typeface="黑体" pitchFamily="49" charset="-122"/>
              </a:rPr>
              <a:t>十进制数的二进制编码。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ppt_x"/>
                                          </p:val>
                                        </p:tav>
                                        <p:tav tm="100000">
                                          <p:val>
                                            <p:strVal val="#ppt_x"/>
                                          </p:val>
                                        </p:tav>
                                      </p:tavLst>
                                    </p:anim>
                                    <p:anim calcmode="lin" valueType="num">
                                      <p:cBhvr additive="base">
                                        <p:cTn id="8" dur="500" fill="hold"/>
                                        <p:tgtEl>
                                          <p:spTgt spid="6758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dissolve">
                                      <p:cBhvr>
                                        <p:cTn id="12"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5"/>
          <p:cNvSpPr>
            <a:spLocks noGrp="1" noChangeArrowheads="1"/>
          </p:cNvSpPr>
          <p:nvPr>
            <p:ph type="sldNum" sz="quarter" idx="10"/>
          </p:nvPr>
        </p:nvSpPr>
        <p:spPr>
          <a:noFill/>
        </p:spPr>
        <p:txBody>
          <a:bodyPr/>
          <a:lstStyle/>
          <a:p>
            <a:fld id="{B97DA00B-930E-42DB-AD9D-48578B8AC239}" type="slidenum">
              <a:rPr lang="ko-KR" altLang="en-US" smtClean="0"/>
              <a:pPr/>
              <a:t>30</a:t>
            </a:fld>
            <a:endParaRPr lang="en-US" altLang="ko-KR" smtClean="0"/>
          </a:p>
        </p:txBody>
      </p:sp>
      <p:sp>
        <p:nvSpPr>
          <p:cNvPr id="86018" name="Rectangle 2"/>
          <p:cNvSpPr>
            <a:spLocks noGrp="1" noChangeArrowheads="1"/>
          </p:cNvSpPr>
          <p:nvPr>
            <p:ph type="title"/>
          </p:nvPr>
        </p:nvSpPr>
        <p:spPr>
          <a:xfrm>
            <a:off x="1763713" y="298450"/>
            <a:ext cx="4600575" cy="609600"/>
          </a:xfrm>
        </p:spPr>
        <p:txBody>
          <a:bodyPr/>
          <a:lstStyle/>
          <a:p>
            <a:r>
              <a:rPr lang="en-US" altLang="zh-CN" sz="3200" smtClean="0">
                <a:latin typeface="Arial" charset="0"/>
                <a:ea typeface="华文楷体" pitchFamily="2" charset="-122"/>
              </a:rPr>
              <a:t>1.3</a:t>
            </a:r>
            <a:r>
              <a:rPr lang="en-US" altLang="zh-CN" sz="3200" smtClean="0">
                <a:latin typeface="华文楷体" pitchFamily="2" charset="-122"/>
                <a:ea typeface="华文楷体" pitchFamily="2" charset="-122"/>
              </a:rPr>
              <a:t>  </a:t>
            </a:r>
            <a:r>
              <a:rPr lang="zh-CN" altLang="en-US" sz="3200" smtClean="0">
                <a:latin typeface="黑体" pitchFamily="49" charset="-122"/>
                <a:ea typeface="黑体" pitchFamily="49" charset="-122"/>
              </a:rPr>
              <a:t>编码</a:t>
            </a:r>
            <a:r>
              <a:rPr lang="zh-CN" altLang="en-US" smtClean="0">
                <a:latin typeface="黑体" pitchFamily="49" charset="-122"/>
                <a:ea typeface="黑体" pitchFamily="49" charset="-122"/>
              </a:rPr>
              <a:t> </a:t>
            </a:r>
          </a:p>
        </p:txBody>
      </p:sp>
      <p:sp>
        <p:nvSpPr>
          <p:cNvPr id="86019" name="Rectangle 3"/>
          <p:cNvSpPr>
            <a:spLocks noGrp="1" noChangeArrowheads="1"/>
          </p:cNvSpPr>
          <p:nvPr>
            <p:ph type="body" idx="1"/>
          </p:nvPr>
        </p:nvSpPr>
        <p:spPr>
          <a:xfrm>
            <a:off x="2122488" y="2997200"/>
            <a:ext cx="5113337" cy="2447925"/>
          </a:xfrm>
        </p:spPr>
        <p:txBody>
          <a:bodyPr/>
          <a:lstStyle/>
          <a:p>
            <a:pPr marL="722313" indent="-722313">
              <a:buFont typeface="Wingdings" pitchFamily="2" charset="2"/>
              <a:buNone/>
            </a:pPr>
            <a:r>
              <a:rPr lang="en-US" altLang="zh-CN" smtClean="0">
                <a:solidFill>
                  <a:srgbClr val="A50021"/>
                </a:solidFill>
                <a:ea typeface="黑体" pitchFamily="49" charset="-122"/>
              </a:rPr>
              <a:t>1.3.1  </a:t>
            </a:r>
            <a:r>
              <a:rPr lang="zh-CN" altLang="en-US" smtClean="0">
                <a:solidFill>
                  <a:srgbClr val="A50021"/>
                </a:solidFill>
                <a:ea typeface="黑体" pitchFamily="49" charset="-122"/>
              </a:rPr>
              <a:t>带符号的二进制数的编码</a:t>
            </a:r>
          </a:p>
          <a:p>
            <a:pPr marL="722313" indent="-722313">
              <a:buFont typeface="Wingdings" pitchFamily="2" charset="2"/>
              <a:buNone/>
            </a:pPr>
            <a:r>
              <a:rPr lang="en-US" altLang="zh-CN" smtClean="0">
                <a:solidFill>
                  <a:srgbClr val="A50021"/>
                </a:solidFill>
                <a:ea typeface="黑体" pitchFamily="49" charset="-122"/>
              </a:rPr>
              <a:t>1.3.2</a:t>
            </a:r>
            <a:r>
              <a:rPr lang="zh-CN" altLang="en-US" smtClean="0">
                <a:solidFill>
                  <a:srgbClr val="A50021"/>
                </a:solidFill>
                <a:ea typeface="黑体" pitchFamily="49" charset="-122"/>
              </a:rPr>
              <a:t>  </a:t>
            </a:r>
            <a:r>
              <a:rPr lang="en-US" altLang="zh-CN" smtClean="0">
                <a:solidFill>
                  <a:srgbClr val="A50021"/>
                </a:solidFill>
                <a:ea typeface="黑体" pitchFamily="49" charset="-122"/>
              </a:rPr>
              <a:t> </a:t>
            </a:r>
            <a:r>
              <a:rPr lang="zh-CN" altLang="en-US" smtClean="0">
                <a:solidFill>
                  <a:srgbClr val="A50021"/>
                </a:solidFill>
                <a:ea typeface="黑体" pitchFamily="49" charset="-122"/>
              </a:rPr>
              <a:t>二</a:t>
            </a:r>
            <a:r>
              <a:rPr lang="en-US" altLang="zh-CN" smtClean="0">
                <a:solidFill>
                  <a:srgbClr val="A50021"/>
                </a:solidFill>
                <a:ea typeface="黑体" pitchFamily="49" charset="-122"/>
              </a:rPr>
              <a:t>-</a:t>
            </a:r>
            <a:r>
              <a:rPr lang="zh-CN" altLang="en-US" smtClean="0">
                <a:solidFill>
                  <a:srgbClr val="A50021"/>
                </a:solidFill>
                <a:ea typeface="黑体" pitchFamily="49" charset="-122"/>
              </a:rPr>
              <a:t>十进制编码</a:t>
            </a:r>
          </a:p>
          <a:p>
            <a:pPr marL="722313" indent="-722313">
              <a:buFont typeface="Wingdings" pitchFamily="2" charset="2"/>
              <a:buNone/>
            </a:pPr>
            <a:r>
              <a:rPr lang="en-US" altLang="zh-CN" smtClean="0">
                <a:solidFill>
                  <a:srgbClr val="A50021"/>
                </a:solidFill>
                <a:ea typeface="黑体" pitchFamily="49" charset="-122"/>
              </a:rPr>
              <a:t>1.3.3  </a:t>
            </a:r>
            <a:r>
              <a:rPr lang="zh-CN" altLang="en-US" smtClean="0">
                <a:solidFill>
                  <a:srgbClr val="A50021"/>
                </a:solidFill>
                <a:ea typeface="黑体" pitchFamily="49" charset="-122"/>
              </a:rPr>
              <a:t>格雷码</a:t>
            </a:r>
          </a:p>
          <a:p>
            <a:pPr marL="722313" indent="-722313">
              <a:buFont typeface="Wingdings" pitchFamily="2" charset="2"/>
              <a:buNone/>
            </a:pPr>
            <a:r>
              <a:rPr lang="en-US" altLang="zh-CN" smtClean="0">
                <a:solidFill>
                  <a:srgbClr val="A50021"/>
                </a:solidFill>
                <a:ea typeface="黑体" pitchFamily="49" charset="-122"/>
              </a:rPr>
              <a:t>1.3.4  </a:t>
            </a:r>
            <a:r>
              <a:rPr lang="zh-CN" altLang="en-US" smtClean="0">
                <a:solidFill>
                  <a:srgbClr val="A50021"/>
                </a:solidFill>
                <a:ea typeface="黑体" pitchFamily="49" charset="-122"/>
              </a:rPr>
              <a:t>字符编码</a:t>
            </a:r>
          </a:p>
          <a:p>
            <a:pPr marL="722313" indent="-722313">
              <a:buFont typeface="Wingdings" pitchFamily="2" charset="2"/>
              <a:buNone/>
            </a:pPr>
            <a:endParaRPr lang="zh-CN" altLang="en-US" smtClean="0">
              <a:solidFill>
                <a:srgbClr val="A50021"/>
              </a:solidFill>
              <a:ea typeface="黑体" pitchFamily="49" charset="-122"/>
            </a:endParaRPr>
          </a:p>
        </p:txBody>
      </p:sp>
      <p:sp>
        <p:nvSpPr>
          <p:cNvPr id="86020" name="Oval 4"/>
          <p:cNvSpPr>
            <a:spLocks noChangeArrowheads="1"/>
          </p:cNvSpPr>
          <p:nvPr/>
        </p:nvSpPr>
        <p:spPr bwMode="auto">
          <a:xfrm>
            <a:off x="2124075" y="1716088"/>
            <a:ext cx="5076825"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gn="ctr">
              <a:lnSpc>
                <a:spcPct val="100000"/>
              </a:lnSpc>
              <a:defRPr/>
            </a:pPr>
            <a:r>
              <a:rPr lang="zh-CN" altLang="en-US" sz="4400">
                <a:solidFill>
                  <a:srgbClr val="FFCC00"/>
                </a:solidFill>
                <a:effectLst>
                  <a:outerShdw blurRad="38100" dist="38100" dir="2700000" algn="tl">
                    <a:srgbClr val="000000"/>
                  </a:outerShdw>
                </a:effectLst>
                <a:latin typeface="Arial" charset="0"/>
                <a:ea typeface="隶书" pitchFamily="49" charset="-122"/>
              </a:rPr>
              <a:t>内容概要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additive="base">
                                        <p:cTn id="7" dur="500" fill="hold"/>
                                        <p:tgtEl>
                                          <p:spTgt spid="86018"/>
                                        </p:tgtEl>
                                        <p:attrNameLst>
                                          <p:attrName>ppt_x</p:attrName>
                                        </p:attrNameLst>
                                      </p:cBhvr>
                                      <p:tavLst>
                                        <p:tav tm="0">
                                          <p:val>
                                            <p:strVal val="#ppt_x"/>
                                          </p:val>
                                        </p:tav>
                                        <p:tav tm="100000">
                                          <p:val>
                                            <p:strVal val="#ppt_x"/>
                                          </p:val>
                                        </p:tav>
                                      </p:tavLst>
                                    </p:anim>
                                    <p:anim calcmode="lin" valueType="num">
                                      <p:cBhvr additive="base">
                                        <p:cTn id="8" dur="500" fill="hold"/>
                                        <p:tgtEl>
                                          <p:spTgt spid="860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6020"/>
                                        </p:tgtEl>
                                        <p:attrNameLst>
                                          <p:attrName>style.visibility</p:attrName>
                                        </p:attrNameLst>
                                      </p:cBhvr>
                                      <p:to>
                                        <p:strVal val="visible"/>
                                      </p:to>
                                    </p:set>
                                    <p:animEffect transition="in" filter="dissolve">
                                      <p:cBhvr>
                                        <p:cTn id="12" dur="500"/>
                                        <p:tgtEl>
                                          <p:spTgt spid="86020"/>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86019"/>
                                        </p:tgtEl>
                                        <p:attrNameLst>
                                          <p:attrName>style.visibility</p:attrName>
                                        </p:attrNameLst>
                                      </p:cBhvr>
                                      <p:to>
                                        <p:strVal val="visible"/>
                                      </p:to>
                                    </p:set>
                                    <p:anim calcmode="lin" valueType="num">
                                      <p:cBhvr additive="base">
                                        <p:cTn id="16" dur="500" fill="hold"/>
                                        <p:tgtEl>
                                          <p:spTgt spid="86019"/>
                                        </p:tgtEl>
                                        <p:attrNameLst>
                                          <p:attrName>ppt_x</p:attrName>
                                        </p:attrNameLst>
                                      </p:cBhvr>
                                      <p:tavLst>
                                        <p:tav tm="0">
                                          <p:val>
                                            <p:strVal val="#ppt_x"/>
                                          </p:val>
                                        </p:tav>
                                        <p:tav tm="100000">
                                          <p:val>
                                            <p:strVal val="#ppt_x"/>
                                          </p:val>
                                        </p:tav>
                                      </p:tavLst>
                                    </p:anim>
                                    <p:anim calcmode="lin" valueType="num">
                                      <p:cBhvr additive="base">
                                        <p:cTn id="17" dur="500" fill="hold"/>
                                        <p:tgtEl>
                                          <p:spTgt spid="8601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19" grpId="0" autoUpdateAnimBg="0"/>
      <p:bldP spid="86020"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5"/>
          <p:cNvSpPr>
            <a:spLocks noGrp="1" noChangeArrowheads="1"/>
          </p:cNvSpPr>
          <p:nvPr>
            <p:ph type="sldNum" sz="quarter" idx="10"/>
          </p:nvPr>
        </p:nvSpPr>
        <p:spPr>
          <a:noFill/>
        </p:spPr>
        <p:txBody>
          <a:bodyPr/>
          <a:lstStyle/>
          <a:p>
            <a:fld id="{A34B45F7-580F-4BFC-94D1-D4DBA142CF6C}" type="slidenum">
              <a:rPr lang="ko-KR" altLang="en-US" smtClean="0"/>
              <a:pPr/>
              <a:t>31</a:t>
            </a:fld>
            <a:endParaRPr lang="en-US" altLang="ko-KR" smtClean="0"/>
          </a:p>
        </p:txBody>
      </p:sp>
      <p:sp>
        <p:nvSpPr>
          <p:cNvPr id="37891" name="Rectangle 2"/>
          <p:cNvSpPr>
            <a:spLocks noGrp="1" noChangeArrowheads="1"/>
          </p:cNvSpPr>
          <p:nvPr>
            <p:ph type="title"/>
          </p:nvPr>
        </p:nvSpPr>
        <p:spPr>
          <a:xfrm>
            <a:off x="1763713" y="298450"/>
            <a:ext cx="6408737" cy="609600"/>
          </a:xfrm>
        </p:spPr>
        <p:txBody>
          <a:bodyPr/>
          <a:lstStyle/>
          <a:p>
            <a:r>
              <a:rPr lang="zh-CN" altLang="en-US" smtClean="0">
                <a:solidFill>
                  <a:srgbClr val="FFCC00"/>
                </a:solidFill>
                <a:latin typeface="Arial" charset="0"/>
                <a:ea typeface="黑体" pitchFamily="49" charset="-122"/>
              </a:rPr>
              <a:t>什么是编码</a:t>
            </a:r>
          </a:p>
        </p:txBody>
      </p:sp>
      <p:sp>
        <p:nvSpPr>
          <p:cNvPr id="121889" name="Rectangle 33"/>
          <p:cNvSpPr>
            <a:spLocks noGrp="1" noChangeArrowheads="1"/>
          </p:cNvSpPr>
          <p:nvPr>
            <p:ph type="body" idx="1"/>
          </p:nvPr>
        </p:nvSpPr>
        <p:spPr>
          <a:xfrm>
            <a:off x="476250" y="1520825"/>
            <a:ext cx="8496300" cy="4500563"/>
          </a:xfrm>
        </p:spPr>
        <p:txBody>
          <a:bodyPr/>
          <a:lstStyle/>
          <a:p>
            <a:pPr>
              <a:lnSpc>
                <a:spcPct val="120000"/>
              </a:lnSpc>
            </a:pPr>
            <a:r>
              <a:rPr kumimoji="1" lang="zh-CN" altLang="en-US" smtClean="0"/>
              <a:t>不同的数码不仅可以用来表示</a:t>
            </a:r>
            <a:r>
              <a:rPr kumimoji="1" lang="zh-CN" altLang="en-US" smtClean="0">
                <a:solidFill>
                  <a:srgbClr val="CC0066"/>
                </a:solidFill>
              </a:rPr>
              <a:t>数量</a:t>
            </a:r>
            <a:r>
              <a:rPr kumimoji="1" lang="zh-CN" altLang="en-US" smtClean="0"/>
              <a:t>的不同</a:t>
            </a:r>
            <a:r>
              <a:rPr kumimoji="1" lang="zh-CN" altLang="en-US" smtClean="0">
                <a:solidFill>
                  <a:srgbClr val="CC0066"/>
                </a:solidFill>
              </a:rPr>
              <a:t>大小</a:t>
            </a:r>
            <a:r>
              <a:rPr kumimoji="1" lang="zh-CN" altLang="en-US" smtClean="0"/>
              <a:t>，而且可用来表示不同的</a:t>
            </a:r>
            <a:r>
              <a:rPr kumimoji="1" lang="zh-CN" altLang="en-US" smtClean="0">
                <a:solidFill>
                  <a:srgbClr val="CC0066"/>
                </a:solidFill>
              </a:rPr>
              <a:t>事物</a:t>
            </a:r>
            <a:r>
              <a:rPr kumimoji="1" lang="zh-CN" altLang="en-US" smtClean="0"/>
              <a:t>或事物的不同</a:t>
            </a:r>
            <a:r>
              <a:rPr kumimoji="1" lang="zh-CN" altLang="en-US" smtClean="0">
                <a:solidFill>
                  <a:srgbClr val="CC0066"/>
                </a:solidFill>
              </a:rPr>
              <a:t>状态</a:t>
            </a:r>
            <a:r>
              <a:rPr kumimoji="1" lang="zh-CN" altLang="en-US" smtClean="0"/>
              <a:t>，这时这些数码称为</a:t>
            </a:r>
            <a:r>
              <a:rPr kumimoji="1" lang="zh-CN" altLang="en-US" smtClean="0">
                <a:solidFill>
                  <a:srgbClr val="FF0000"/>
                </a:solidFill>
              </a:rPr>
              <a:t>代码</a:t>
            </a:r>
            <a:r>
              <a:rPr kumimoji="1" lang="zh-CN" altLang="en-US" smtClean="0"/>
              <a:t>。</a:t>
            </a:r>
          </a:p>
          <a:p>
            <a:pPr>
              <a:lnSpc>
                <a:spcPct val="120000"/>
              </a:lnSpc>
            </a:pPr>
            <a:r>
              <a:rPr kumimoji="1" lang="zh-CN" altLang="en-US" smtClean="0"/>
              <a:t>在数字电路和计算机中，主要使用二进制符号“</a:t>
            </a:r>
            <a:r>
              <a:rPr kumimoji="1" lang="en-US" altLang="zh-CN" smtClean="0"/>
              <a:t>0”</a:t>
            </a:r>
            <a:r>
              <a:rPr kumimoji="1" lang="zh-CN" altLang="en-US" smtClean="0"/>
              <a:t>和“</a:t>
            </a:r>
            <a:r>
              <a:rPr kumimoji="1" lang="en-US" altLang="zh-CN" smtClean="0"/>
              <a:t>1”</a:t>
            </a:r>
            <a:r>
              <a:rPr kumimoji="1" lang="zh-CN" altLang="en-US" smtClean="0"/>
              <a:t>。二进制符号不仅可以表示二进制数，也可表示十进制数、英文字母和一些特殊符号（如标点符号、控制符等）。用二进制符号表示特定信息的过程叫做二进制</a:t>
            </a:r>
            <a:r>
              <a:rPr kumimoji="1" lang="zh-CN" altLang="en-US" smtClean="0">
                <a:solidFill>
                  <a:srgbClr val="FF0000"/>
                </a:solidFill>
              </a:rPr>
              <a:t>编码</a:t>
            </a:r>
            <a:r>
              <a:rPr kumimoji="1" lang="zh-CN" altLang="en-US"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89">
                                            <p:txEl>
                                              <p:pRg st="0" end="0"/>
                                            </p:txEl>
                                          </p:spTgt>
                                        </p:tgtEl>
                                        <p:attrNameLst>
                                          <p:attrName>style.visibility</p:attrName>
                                        </p:attrNameLst>
                                      </p:cBhvr>
                                      <p:to>
                                        <p:strVal val="visible"/>
                                      </p:to>
                                    </p:set>
                                    <p:anim calcmode="lin" valueType="num">
                                      <p:cBhvr additive="base">
                                        <p:cTn id="7" dur="500" fill="hold"/>
                                        <p:tgtEl>
                                          <p:spTgt spid="1218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89">
                                            <p:txEl>
                                              <p:pRg st="1" end="1"/>
                                            </p:txEl>
                                          </p:spTgt>
                                        </p:tgtEl>
                                        <p:attrNameLst>
                                          <p:attrName>style.visibility</p:attrName>
                                        </p:attrNameLst>
                                      </p:cBhvr>
                                      <p:to>
                                        <p:strVal val="visible"/>
                                      </p:to>
                                    </p:set>
                                    <p:anim calcmode="lin" valueType="num">
                                      <p:cBhvr additive="base">
                                        <p:cTn id="13" dur="500" fill="hold"/>
                                        <p:tgtEl>
                                          <p:spTgt spid="1218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88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5"/>
          <p:cNvSpPr>
            <a:spLocks noGrp="1" noChangeArrowheads="1"/>
          </p:cNvSpPr>
          <p:nvPr>
            <p:ph type="sldNum" sz="quarter" idx="10"/>
          </p:nvPr>
        </p:nvSpPr>
        <p:spPr>
          <a:noFill/>
        </p:spPr>
        <p:txBody>
          <a:bodyPr/>
          <a:lstStyle/>
          <a:p>
            <a:fld id="{24BC40B7-AD8D-4F6C-9A83-63B240CD15A4}" type="slidenum">
              <a:rPr lang="ko-KR" altLang="en-US" smtClean="0"/>
              <a:pPr/>
              <a:t>32</a:t>
            </a:fld>
            <a:endParaRPr lang="en-US" altLang="ko-KR" smtClean="0"/>
          </a:p>
        </p:txBody>
      </p:sp>
      <p:sp>
        <p:nvSpPr>
          <p:cNvPr id="38915" name="Rectangle 2"/>
          <p:cNvSpPr>
            <a:spLocks noGrp="1" noChangeArrowheads="1"/>
          </p:cNvSpPr>
          <p:nvPr>
            <p:ph type="title"/>
          </p:nvPr>
        </p:nvSpPr>
        <p:spPr>
          <a:xfrm>
            <a:off x="1763713" y="298450"/>
            <a:ext cx="6408737" cy="609600"/>
          </a:xfrm>
        </p:spPr>
        <p:txBody>
          <a:bodyPr/>
          <a:lstStyle/>
          <a:p>
            <a:r>
              <a:rPr lang="en-US" altLang="zh-CN" smtClean="0">
                <a:solidFill>
                  <a:srgbClr val="FFCC00"/>
                </a:solidFill>
                <a:latin typeface="Arial" charset="0"/>
                <a:ea typeface="黑体" pitchFamily="49" charset="-122"/>
              </a:rPr>
              <a:t>1.3.1  </a:t>
            </a:r>
            <a:r>
              <a:rPr lang="zh-CN" altLang="en-US" smtClean="0">
                <a:solidFill>
                  <a:srgbClr val="FFCC00"/>
                </a:solidFill>
                <a:latin typeface="Arial" charset="0"/>
                <a:ea typeface="黑体" pitchFamily="49" charset="-122"/>
              </a:rPr>
              <a:t>带符号的二进制数的编码</a:t>
            </a:r>
          </a:p>
        </p:txBody>
      </p:sp>
      <p:sp>
        <p:nvSpPr>
          <p:cNvPr id="171011" name="Rectangle 3"/>
          <p:cNvSpPr>
            <a:spLocks noGrp="1" noChangeArrowheads="1"/>
          </p:cNvSpPr>
          <p:nvPr>
            <p:ph type="body" idx="1"/>
          </p:nvPr>
        </p:nvSpPr>
        <p:spPr>
          <a:xfrm>
            <a:off x="746125" y="3889375"/>
            <a:ext cx="8172450" cy="530225"/>
          </a:xfrm>
          <a:noFill/>
        </p:spPr>
        <p:txBody>
          <a:bodyPr/>
          <a:lstStyle/>
          <a:p>
            <a:pPr marL="365125" indent="-365125">
              <a:lnSpc>
                <a:spcPct val="90000"/>
              </a:lnSpc>
              <a:buFont typeface="Wingdings" pitchFamily="2" charset="2"/>
              <a:buNone/>
            </a:pPr>
            <a:r>
              <a:rPr lang="en-US" altLang="zh-CN" sz="2200" smtClean="0"/>
              <a:t>X</a:t>
            </a:r>
            <a:r>
              <a:rPr lang="en-US" altLang="zh-CN" sz="2200" baseline="-25000" smtClean="0"/>
              <a:t>1</a:t>
            </a:r>
            <a:r>
              <a:rPr lang="en-US" altLang="zh-CN" sz="2200" smtClean="0"/>
              <a:t>=</a:t>
            </a:r>
            <a:r>
              <a:rPr lang="en-US" altLang="zh-CN" sz="2200" smtClean="0">
                <a:solidFill>
                  <a:srgbClr val="CC0066"/>
                </a:solidFill>
              </a:rPr>
              <a:t>+</a:t>
            </a:r>
            <a:r>
              <a:rPr lang="en-US" altLang="zh-CN" sz="2200" smtClean="0"/>
              <a:t>0.1101011</a:t>
            </a:r>
            <a:r>
              <a:rPr lang="en-US" altLang="zh-CN" sz="2200" smtClean="0">
                <a:solidFill>
                  <a:srgbClr val="CC6600"/>
                </a:solidFill>
              </a:rPr>
              <a:t>(</a:t>
            </a:r>
            <a:r>
              <a:rPr lang="zh-CN" altLang="en-US" sz="2200" smtClean="0">
                <a:solidFill>
                  <a:srgbClr val="CC6600"/>
                </a:solidFill>
              </a:rPr>
              <a:t>真值</a:t>
            </a:r>
            <a:r>
              <a:rPr lang="en-US" altLang="zh-CN" sz="2200" smtClean="0">
                <a:solidFill>
                  <a:srgbClr val="CC6600"/>
                </a:solidFill>
              </a:rPr>
              <a:t>)</a:t>
            </a:r>
            <a:r>
              <a:rPr lang="en-US" altLang="zh-CN" sz="2200" smtClean="0"/>
              <a:t>	  	            X</a:t>
            </a:r>
            <a:r>
              <a:rPr lang="en-US" altLang="zh-CN" sz="2200" baseline="-25000" smtClean="0"/>
              <a:t>1</a:t>
            </a:r>
            <a:r>
              <a:rPr lang="en-US" altLang="zh-CN" sz="2200" smtClean="0"/>
              <a:t>=</a:t>
            </a:r>
            <a:r>
              <a:rPr lang="en-US" altLang="zh-CN" sz="2200" smtClean="0">
                <a:solidFill>
                  <a:srgbClr val="CC0066"/>
                </a:solidFill>
              </a:rPr>
              <a:t>0</a:t>
            </a:r>
            <a:r>
              <a:rPr lang="en-US" altLang="zh-CN" sz="2200" smtClean="0"/>
              <a:t>.1101011</a:t>
            </a:r>
            <a:r>
              <a:rPr lang="en-US" altLang="zh-CN" sz="2200" smtClean="0">
                <a:solidFill>
                  <a:srgbClr val="CC6600"/>
                </a:solidFill>
              </a:rPr>
              <a:t>(</a:t>
            </a:r>
            <a:r>
              <a:rPr lang="zh-CN" altLang="en-US" sz="2200" smtClean="0">
                <a:solidFill>
                  <a:srgbClr val="CC6600"/>
                </a:solidFill>
              </a:rPr>
              <a:t>机器数</a:t>
            </a:r>
            <a:r>
              <a:rPr lang="en-US" altLang="zh-CN" sz="2200" smtClean="0">
                <a:solidFill>
                  <a:srgbClr val="CC6600"/>
                </a:solidFill>
              </a:rPr>
              <a:t>)</a:t>
            </a:r>
            <a:endParaRPr lang="en-US" altLang="zh-CN" sz="2200" smtClean="0"/>
          </a:p>
        </p:txBody>
      </p:sp>
      <p:grpSp>
        <p:nvGrpSpPr>
          <p:cNvPr id="2" name="Group 4"/>
          <p:cNvGrpSpPr>
            <a:grpSpLocks/>
          </p:cNvGrpSpPr>
          <p:nvPr/>
        </p:nvGrpSpPr>
        <p:grpSpPr bwMode="auto">
          <a:xfrm>
            <a:off x="5976938" y="4256088"/>
            <a:ext cx="1476375" cy="684212"/>
            <a:chOff x="3696" y="1071"/>
            <a:chExt cx="930" cy="567"/>
          </a:xfrm>
        </p:grpSpPr>
        <p:sp>
          <p:nvSpPr>
            <p:cNvPr id="38929" name="Line 5"/>
            <p:cNvSpPr>
              <a:spLocks noChangeShapeType="1"/>
            </p:cNvSpPr>
            <p:nvPr/>
          </p:nvSpPr>
          <p:spPr bwMode="black">
            <a:xfrm>
              <a:off x="3696" y="1071"/>
              <a:ext cx="0" cy="567"/>
            </a:xfrm>
            <a:prstGeom prst="line">
              <a:avLst/>
            </a:prstGeom>
            <a:noFill/>
            <a:ln w="6350">
              <a:solidFill>
                <a:schemeClr val="tx1"/>
              </a:solidFill>
              <a:round/>
              <a:headEnd type="triangle" w="med" len="med"/>
              <a:tailEnd type="triangle" w="med" len="med"/>
            </a:ln>
          </p:spPr>
          <p:txBody>
            <a:bodyPr/>
            <a:lstStyle/>
            <a:p>
              <a:endParaRPr lang="zh-CN" altLang="en-US"/>
            </a:p>
          </p:txBody>
        </p:sp>
        <p:sp>
          <p:nvSpPr>
            <p:cNvPr id="38930" name="Line 6"/>
            <p:cNvSpPr>
              <a:spLocks noChangeShapeType="1"/>
            </p:cNvSpPr>
            <p:nvPr/>
          </p:nvSpPr>
          <p:spPr bwMode="black">
            <a:xfrm>
              <a:off x="3696" y="1344"/>
              <a:ext cx="363" cy="0"/>
            </a:xfrm>
            <a:prstGeom prst="line">
              <a:avLst/>
            </a:prstGeom>
            <a:noFill/>
            <a:ln w="6350">
              <a:solidFill>
                <a:schemeClr val="tx1"/>
              </a:solidFill>
              <a:round/>
              <a:headEnd/>
              <a:tailEnd/>
            </a:ln>
          </p:spPr>
          <p:txBody>
            <a:bodyPr/>
            <a:lstStyle/>
            <a:p>
              <a:endParaRPr lang="zh-CN" altLang="en-US"/>
            </a:p>
          </p:txBody>
        </p:sp>
        <p:sp>
          <p:nvSpPr>
            <p:cNvPr id="38931" name="Rectangle 7"/>
            <p:cNvSpPr>
              <a:spLocks noChangeArrowheads="1"/>
            </p:cNvSpPr>
            <p:nvPr/>
          </p:nvSpPr>
          <p:spPr bwMode="black">
            <a:xfrm>
              <a:off x="4014" y="1207"/>
              <a:ext cx="612" cy="295"/>
            </a:xfrm>
            <a:prstGeom prst="rect">
              <a:avLst/>
            </a:prstGeom>
            <a:noFill/>
            <a:ln w="9525" algn="ctr">
              <a:noFill/>
              <a:miter lim="800000"/>
              <a:headEnd/>
              <a:tailEnd/>
            </a:ln>
          </p:spPr>
          <p:txBody>
            <a:bodyPr wrap="none" anchor="ctr"/>
            <a:lstStyle/>
            <a:p>
              <a:pPr algn="ctr"/>
              <a:r>
                <a:rPr lang="zh-CN" altLang="en-US" sz="2200">
                  <a:solidFill>
                    <a:srgbClr val="CC0066"/>
                  </a:solidFill>
                </a:rPr>
                <a:t>符号位</a:t>
              </a:r>
            </a:p>
          </p:txBody>
        </p:sp>
      </p:grpSp>
      <p:sp>
        <p:nvSpPr>
          <p:cNvPr id="171016" name="AutoShape 8"/>
          <p:cNvSpPr>
            <a:spLocks noChangeArrowheads="1"/>
          </p:cNvSpPr>
          <p:nvPr/>
        </p:nvSpPr>
        <p:spPr bwMode="black">
          <a:xfrm>
            <a:off x="4211638" y="3933825"/>
            <a:ext cx="827087" cy="323850"/>
          </a:xfrm>
          <a:prstGeom prst="rightArrow">
            <a:avLst>
              <a:gd name="adj1" fmla="val 50000"/>
              <a:gd name="adj2" fmla="val 63848"/>
            </a:avLst>
          </a:prstGeom>
          <a:noFill/>
          <a:ln w="9525" algn="ctr">
            <a:solidFill>
              <a:srgbClr val="CC0066"/>
            </a:solidFill>
            <a:miter lim="800000"/>
            <a:headEnd/>
            <a:tailEnd/>
          </a:ln>
        </p:spPr>
        <p:txBody>
          <a:bodyPr wrap="none" anchor="ctr"/>
          <a:lstStyle/>
          <a:p>
            <a:pPr algn="ctr"/>
            <a:r>
              <a:rPr lang="zh-CN" altLang="en-US">
                <a:solidFill>
                  <a:srgbClr val="CC0066"/>
                </a:solidFill>
              </a:rPr>
              <a:t>    </a:t>
            </a:r>
          </a:p>
        </p:txBody>
      </p:sp>
      <p:sp>
        <p:nvSpPr>
          <p:cNvPr id="171017" name="AutoShape 9"/>
          <p:cNvSpPr>
            <a:spLocks noChangeArrowheads="1"/>
          </p:cNvSpPr>
          <p:nvPr/>
        </p:nvSpPr>
        <p:spPr bwMode="black">
          <a:xfrm>
            <a:off x="4211638" y="5051425"/>
            <a:ext cx="827087" cy="322263"/>
          </a:xfrm>
          <a:prstGeom prst="rightArrow">
            <a:avLst>
              <a:gd name="adj1" fmla="val 50000"/>
              <a:gd name="adj2" fmla="val 64162"/>
            </a:avLst>
          </a:prstGeom>
          <a:noFill/>
          <a:ln w="9525" algn="ctr">
            <a:solidFill>
              <a:srgbClr val="CC0066"/>
            </a:solidFill>
            <a:miter lim="800000"/>
            <a:headEnd/>
            <a:tailEnd/>
          </a:ln>
        </p:spPr>
        <p:txBody>
          <a:bodyPr wrap="none" anchor="ctr"/>
          <a:lstStyle/>
          <a:p>
            <a:endParaRPr lang="zh-CN" altLang="en-US"/>
          </a:p>
        </p:txBody>
      </p:sp>
      <p:grpSp>
        <p:nvGrpSpPr>
          <p:cNvPr id="3" name="Group 10"/>
          <p:cNvGrpSpPr>
            <a:grpSpLocks/>
          </p:cNvGrpSpPr>
          <p:nvPr/>
        </p:nvGrpSpPr>
        <p:grpSpPr bwMode="auto">
          <a:xfrm>
            <a:off x="1116013" y="2884488"/>
            <a:ext cx="1439862" cy="1012825"/>
            <a:chOff x="703" y="1686"/>
            <a:chExt cx="907" cy="908"/>
          </a:xfrm>
        </p:grpSpPr>
        <p:sp>
          <p:nvSpPr>
            <p:cNvPr id="38927" name="AutoShape 11"/>
            <p:cNvSpPr>
              <a:spLocks noChangeArrowheads="1"/>
            </p:cNvSpPr>
            <p:nvPr/>
          </p:nvSpPr>
          <p:spPr bwMode="black">
            <a:xfrm rot="10800000">
              <a:off x="986" y="1979"/>
              <a:ext cx="306" cy="615"/>
            </a:xfrm>
            <a:prstGeom prst="upArrow">
              <a:avLst>
                <a:gd name="adj1" fmla="val 50000"/>
                <a:gd name="adj2" fmla="val 50245"/>
              </a:avLst>
            </a:prstGeom>
            <a:solidFill>
              <a:srgbClr val="CC6600"/>
            </a:solidFill>
            <a:ln w="9525" algn="ctr">
              <a:solidFill>
                <a:srgbClr val="CC9900"/>
              </a:solidFill>
              <a:miter lim="800000"/>
              <a:headEnd/>
              <a:tailEnd/>
            </a:ln>
          </p:spPr>
          <p:txBody>
            <a:bodyPr wrap="none" anchor="ctr"/>
            <a:lstStyle/>
            <a:p>
              <a:endParaRPr lang="zh-CN" altLang="en-US"/>
            </a:p>
          </p:txBody>
        </p:sp>
        <p:sp>
          <p:nvSpPr>
            <p:cNvPr id="38928" name="Rectangle 12"/>
            <p:cNvSpPr>
              <a:spLocks noChangeArrowheads="1"/>
            </p:cNvSpPr>
            <p:nvPr/>
          </p:nvSpPr>
          <p:spPr bwMode="black">
            <a:xfrm>
              <a:off x="703" y="1686"/>
              <a:ext cx="907" cy="311"/>
            </a:xfrm>
            <a:prstGeom prst="rect">
              <a:avLst/>
            </a:prstGeom>
            <a:noFill/>
            <a:ln w="9525" algn="ctr">
              <a:noFill/>
              <a:miter lim="800000"/>
              <a:headEnd/>
              <a:tailEnd/>
            </a:ln>
          </p:spPr>
          <p:txBody>
            <a:bodyPr wrap="none" anchor="ctr"/>
            <a:lstStyle/>
            <a:p>
              <a:pPr algn="ctr"/>
              <a:r>
                <a:rPr lang="zh-CN" altLang="en-US" sz="2000">
                  <a:ea typeface="楷体_GB2312" pitchFamily="49" charset="-122"/>
                </a:rPr>
                <a:t>二进制数</a:t>
              </a:r>
            </a:p>
          </p:txBody>
        </p:sp>
      </p:grpSp>
      <p:grpSp>
        <p:nvGrpSpPr>
          <p:cNvPr id="4" name="Group 13"/>
          <p:cNvGrpSpPr>
            <a:grpSpLocks/>
          </p:cNvGrpSpPr>
          <p:nvPr/>
        </p:nvGrpSpPr>
        <p:grpSpPr bwMode="auto">
          <a:xfrm>
            <a:off x="5580063" y="2921000"/>
            <a:ext cx="2592387" cy="976313"/>
            <a:chOff x="3515" y="1665"/>
            <a:chExt cx="1452" cy="929"/>
          </a:xfrm>
        </p:grpSpPr>
        <p:sp>
          <p:nvSpPr>
            <p:cNvPr id="38925" name="AutoShape 14"/>
            <p:cNvSpPr>
              <a:spLocks noChangeArrowheads="1"/>
            </p:cNvSpPr>
            <p:nvPr/>
          </p:nvSpPr>
          <p:spPr bwMode="black">
            <a:xfrm rot="10800000">
              <a:off x="4048" y="1979"/>
              <a:ext cx="306" cy="615"/>
            </a:xfrm>
            <a:prstGeom prst="upArrow">
              <a:avLst>
                <a:gd name="adj1" fmla="val 50000"/>
                <a:gd name="adj2" fmla="val 50245"/>
              </a:avLst>
            </a:prstGeom>
            <a:solidFill>
              <a:srgbClr val="CC6600"/>
            </a:solidFill>
            <a:ln w="9525" algn="ctr">
              <a:solidFill>
                <a:srgbClr val="CC6600"/>
              </a:solidFill>
              <a:miter lim="800000"/>
              <a:headEnd/>
              <a:tailEnd/>
            </a:ln>
          </p:spPr>
          <p:txBody>
            <a:bodyPr wrap="none" anchor="ctr"/>
            <a:lstStyle/>
            <a:p>
              <a:endParaRPr lang="zh-CN" altLang="en-US"/>
            </a:p>
          </p:txBody>
        </p:sp>
        <p:sp>
          <p:nvSpPr>
            <p:cNvPr id="38926" name="Rectangle 15"/>
            <p:cNvSpPr>
              <a:spLocks noChangeArrowheads="1"/>
            </p:cNvSpPr>
            <p:nvPr/>
          </p:nvSpPr>
          <p:spPr bwMode="black">
            <a:xfrm>
              <a:off x="3515" y="1665"/>
              <a:ext cx="1452" cy="314"/>
            </a:xfrm>
            <a:prstGeom prst="rect">
              <a:avLst/>
            </a:prstGeom>
            <a:noFill/>
            <a:ln w="9525" algn="ctr">
              <a:noFill/>
              <a:miter lim="800000"/>
              <a:headEnd/>
              <a:tailEnd/>
            </a:ln>
          </p:spPr>
          <p:txBody>
            <a:bodyPr wrap="none" anchor="ctr"/>
            <a:lstStyle/>
            <a:p>
              <a:pPr algn="ctr"/>
              <a:r>
                <a:rPr lang="zh-CN" altLang="en-US" sz="2000">
                  <a:ea typeface="楷体_GB2312" pitchFamily="49" charset="-122"/>
                </a:rPr>
                <a:t>二进制数的编码</a:t>
              </a:r>
            </a:p>
          </p:txBody>
        </p:sp>
      </p:grpSp>
      <p:sp>
        <p:nvSpPr>
          <p:cNvPr id="171024" name="Text Box 16"/>
          <p:cNvSpPr txBox="1">
            <a:spLocks noChangeArrowheads="1"/>
          </p:cNvSpPr>
          <p:nvPr/>
        </p:nvSpPr>
        <p:spPr bwMode="auto">
          <a:xfrm>
            <a:off x="260350" y="5589588"/>
            <a:ext cx="8667750" cy="803275"/>
          </a:xfrm>
          <a:prstGeom prst="rect">
            <a:avLst/>
          </a:prstGeom>
          <a:noFill/>
          <a:ln w="38100">
            <a:noFill/>
            <a:miter lim="800000"/>
            <a:headEnd/>
            <a:tailEnd/>
          </a:ln>
        </p:spPr>
        <p:txBody>
          <a:bodyPr>
            <a:spAutoFit/>
          </a:bodyPr>
          <a:lstStyle/>
          <a:p>
            <a:pPr marL="361950" indent="-361950" algn="l">
              <a:lnSpc>
                <a:spcPct val="110000"/>
              </a:lnSpc>
              <a:buClr>
                <a:schemeClr val="bg2"/>
              </a:buClr>
              <a:buFont typeface="Wingdings" pitchFamily="2" charset="2"/>
              <a:buChar char="v"/>
            </a:pPr>
            <a:r>
              <a:rPr kumimoji="1" lang="zh-CN" altLang="en-US" sz="2000">
                <a:solidFill>
                  <a:schemeClr val="tx1"/>
                </a:solidFill>
                <a:ea typeface="楷体_GB2312" pitchFamily="49" charset="-122"/>
              </a:rPr>
              <a:t>在数字系统中，表示机器数的方法很多，常用的有</a:t>
            </a:r>
            <a:r>
              <a:rPr kumimoji="1" lang="zh-CN" altLang="en-US" sz="2000">
                <a:solidFill>
                  <a:srgbClr val="CC0066"/>
                </a:solidFill>
                <a:ea typeface="楷体_GB2312" pitchFamily="49" charset="-122"/>
              </a:rPr>
              <a:t>原码</a:t>
            </a:r>
            <a:r>
              <a:rPr kumimoji="1" lang="zh-CN" altLang="en-US" sz="2000">
                <a:solidFill>
                  <a:schemeClr val="tx1"/>
                </a:solidFill>
                <a:ea typeface="楷体_GB2312" pitchFamily="49" charset="-122"/>
              </a:rPr>
              <a:t>、</a:t>
            </a:r>
            <a:r>
              <a:rPr kumimoji="1" lang="zh-CN" altLang="en-US" sz="2000">
                <a:solidFill>
                  <a:srgbClr val="CC0066"/>
                </a:solidFill>
                <a:ea typeface="楷体_GB2312" pitchFamily="49" charset="-122"/>
              </a:rPr>
              <a:t>反码</a:t>
            </a:r>
            <a:r>
              <a:rPr kumimoji="1" lang="zh-CN" altLang="en-US" sz="2000">
                <a:solidFill>
                  <a:schemeClr val="tx1"/>
                </a:solidFill>
                <a:ea typeface="楷体_GB2312" pitchFamily="49" charset="-122"/>
              </a:rPr>
              <a:t>和</a:t>
            </a:r>
            <a:r>
              <a:rPr kumimoji="1" lang="zh-CN" altLang="en-US" sz="2000">
                <a:solidFill>
                  <a:srgbClr val="CC0066"/>
                </a:solidFill>
                <a:ea typeface="楷体_GB2312" pitchFamily="49" charset="-122"/>
              </a:rPr>
              <a:t>补码</a:t>
            </a:r>
            <a:r>
              <a:rPr kumimoji="1" lang="zh-CN" altLang="en-US" sz="2000">
                <a:solidFill>
                  <a:schemeClr val="tx1"/>
                </a:solidFill>
                <a:ea typeface="楷体_GB2312" pitchFamily="49" charset="-122"/>
              </a:rPr>
              <a:t>。</a:t>
            </a:r>
          </a:p>
          <a:p>
            <a:pPr marL="361950" indent="-361950" algn="l">
              <a:lnSpc>
                <a:spcPct val="110000"/>
              </a:lnSpc>
              <a:buClr>
                <a:schemeClr val="bg2"/>
              </a:buClr>
              <a:buFont typeface="Wingdings" pitchFamily="2" charset="2"/>
              <a:buChar char="v"/>
            </a:pPr>
            <a:r>
              <a:rPr lang="zh-CN" altLang="en-US" sz="2200">
                <a:solidFill>
                  <a:srgbClr val="990033"/>
                </a:solidFill>
                <a:latin typeface="Arial" charset="0"/>
                <a:ea typeface="楷体_GB2312" pitchFamily="49" charset="-122"/>
              </a:rPr>
              <a:t>绝大多数计算机中采用补码</a:t>
            </a:r>
            <a:r>
              <a:rPr lang="en-US" altLang="zh-CN" sz="2200">
                <a:solidFill>
                  <a:srgbClr val="990033"/>
                </a:solidFill>
                <a:latin typeface="Arial" charset="0"/>
                <a:ea typeface="楷体_GB2312" pitchFamily="49" charset="-122"/>
              </a:rPr>
              <a:t>——</a:t>
            </a:r>
            <a:r>
              <a:rPr lang="zh-CN" altLang="en-US" sz="2200">
                <a:solidFill>
                  <a:srgbClr val="990033"/>
                </a:solidFill>
                <a:latin typeface="Arial" charset="0"/>
                <a:ea typeface="楷体_GB2312" pitchFamily="49" charset="-122"/>
              </a:rPr>
              <a:t>为什么？</a:t>
            </a:r>
          </a:p>
        </p:txBody>
      </p:sp>
      <p:sp>
        <p:nvSpPr>
          <p:cNvPr id="171025" name="Text Box 17"/>
          <p:cNvSpPr txBox="1">
            <a:spLocks noChangeArrowheads="1"/>
          </p:cNvSpPr>
          <p:nvPr/>
        </p:nvSpPr>
        <p:spPr bwMode="auto">
          <a:xfrm>
            <a:off x="458788" y="1085850"/>
            <a:ext cx="8459787" cy="1784350"/>
          </a:xfrm>
          <a:prstGeom prst="rect">
            <a:avLst/>
          </a:prstGeom>
          <a:noFill/>
          <a:ln w="38100">
            <a:noFill/>
            <a:miter lim="800000"/>
            <a:headEnd/>
            <a:tailEnd/>
          </a:ln>
        </p:spPr>
        <p:txBody>
          <a:bodyPr>
            <a:spAutoFit/>
          </a:bodyPr>
          <a:lstStyle/>
          <a:p>
            <a:pPr marL="361950" indent="-361950" algn="l" eaLnBrk="0" hangingPunct="0">
              <a:lnSpc>
                <a:spcPct val="110000"/>
              </a:lnSpc>
              <a:buClr>
                <a:schemeClr val="bg2"/>
              </a:buClr>
              <a:buFont typeface="Wingdings" pitchFamily="2" charset="2"/>
              <a:buChar char="v"/>
            </a:pPr>
            <a:r>
              <a:rPr kumimoji="1" lang="zh-CN" altLang="en-US" sz="2000">
                <a:solidFill>
                  <a:schemeClr val="tx1"/>
                </a:solidFill>
                <a:latin typeface="Arial" charset="0"/>
              </a:rPr>
              <a:t>在算术运算中，用符号位“</a:t>
            </a:r>
            <a:r>
              <a:rPr kumimoji="1" lang="en-US" altLang="zh-CN" sz="2000">
                <a:solidFill>
                  <a:schemeClr val="tx1"/>
                </a:solidFill>
                <a:latin typeface="Arial" charset="0"/>
              </a:rPr>
              <a:t>+”</a:t>
            </a:r>
            <a:r>
              <a:rPr kumimoji="1" lang="zh-CN" altLang="en-US" sz="2000">
                <a:solidFill>
                  <a:schemeClr val="tx1"/>
                </a:solidFill>
                <a:latin typeface="Arial" charset="0"/>
              </a:rPr>
              <a:t>号表示正数，</a:t>
            </a:r>
            <a:r>
              <a:rPr kumimoji="1" lang="zh-CN" altLang="en-US" sz="2000">
                <a:solidFill>
                  <a:schemeClr val="tx1"/>
                </a:solidFill>
              </a:rPr>
              <a:t>用符号位“</a:t>
            </a:r>
            <a:r>
              <a:rPr kumimoji="1" lang="en-US" altLang="zh-CN" sz="2000">
                <a:solidFill>
                  <a:schemeClr val="tx1"/>
                </a:solidFill>
              </a:rPr>
              <a:t>-”</a:t>
            </a:r>
            <a:r>
              <a:rPr kumimoji="1" lang="zh-CN" altLang="en-US" sz="2000">
                <a:solidFill>
                  <a:schemeClr val="tx1"/>
                </a:solidFill>
              </a:rPr>
              <a:t>号表示负数。</a:t>
            </a:r>
          </a:p>
          <a:p>
            <a:pPr marL="361950" indent="-361950" algn="l" eaLnBrk="0" hangingPunct="0">
              <a:lnSpc>
                <a:spcPct val="110000"/>
              </a:lnSpc>
              <a:buClr>
                <a:schemeClr val="bg2"/>
              </a:buClr>
              <a:buFont typeface="Wingdings" pitchFamily="2" charset="2"/>
              <a:buChar char="v"/>
            </a:pPr>
            <a:r>
              <a:rPr kumimoji="1" lang="zh-CN" altLang="en-US" sz="2000">
                <a:solidFill>
                  <a:schemeClr val="tx1"/>
                </a:solidFill>
              </a:rPr>
              <a:t>在数字系统中，把数值最高位的前一位作为符号位，</a:t>
            </a:r>
            <a:r>
              <a:rPr kumimoji="1" lang="zh-CN" altLang="en-US" sz="2000">
                <a:solidFill>
                  <a:schemeClr val="tx1"/>
                </a:solidFill>
                <a:latin typeface="Arial" charset="0"/>
              </a:rPr>
              <a:t>用“</a:t>
            </a:r>
            <a:r>
              <a:rPr kumimoji="1" lang="en-US" altLang="zh-CN" sz="2000">
                <a:solidFill>
                  <a:schemeClr val="tx1"/>
                </a:solidFill>
                <a:latin typeface="Arial" charset="0"/>
              </a:rPr>
              <a:t>0”</a:t>
            </a:r>
            <a:r>
              <a:rPr kumimoji="1" lang="zh-CN" altLang="en-US" sz="2000">
                <a:solidFill>
                  <a:schemeClr val="tx1"/>
                </a:solidFill>
                <a:latin typeface="Arial" charset="0"/>
              </a:rPr>
              <a:t>表示“</a:t>
            </a:r>
            <a:r>
              <a:rPr kumimoji="1" lang="en-US" altLang="zh-CN" sz="2000">
                <a:solidFill>
                  <a:schemeClr val="tx1"/>
                </a:solidFill>
                <a:latin typeface="Arial" charset="0"/>
              </a:rPr>
              <a:t>+”</a:t>
            </a:r>
            <a:r>
              <a:rPr kumimoji="1" lang="zh-CN" altLang="en-US" sz="2000">
                <a:solidFill>
                  <a:schemeClr val="tx1"/>
                </a:solidFill>
                <a:latin typeface="Arial" charset="0"/>
              </a:rPr>
              <a:t>，用“</a:t>
            </a:r>
            <a:r>
              <a:rPr kumimoji="1" lang="en-US" altLang="zh-CN" sz="2000">
                <a:solidFill>
                  <a:schemeClr val="tx1"/>
                </a:solidFill>
                <a:latin typeface="Arial" charset="0"/>
              </a:rPr>
              <a:t>1”</a:t>
            </a:r>
            <a:r>
              <a:rPr kumimoji="1" lang="zh-CN" altLang="en-US" sz="2000">
                <a:solidFill>
                  <a:schemeClr val="tx1"/>
                </a:solidFill>
                <a:latin typeface="Arial" charset="0"/>
              </a:rPr>
              <a:t>表示“</a:t>
            </a:r>
            <a:r>
              <a:rPr kumimoji="1" lang="en-US" altLang="zh-CN" sz="2000">
                <a:solidFill>
                  <a:schemeClr val="tx1"/>
                </a:solidFill>
                <a:latin typeface="Arial" charset="0"/>
              </a:rPr>
              <a:t>-”</a:t>
            </a:r>
            <a:r>
              <a:rPr kumimoji="1" lang="zh-CN" altLang="en-US" sz="2000">
                <a:solidFill>
                  <a:schemeClr val="tx1"/>
                </a:solidFill>
                <a:latin typeface="Arial" charset="0"/>
              </a:rPr>
              <a:t>。</a:t>
            </a:r>
          </a:p>
          <a:p>
            <a:pPr marL="361950" indent="-361950" algn="l" eaLnBrk="0" hangingPunct="0">
              <a:lnSpc>
                <a:spcPct val="110000"/>
              </a:lnSpc>
              <a:buClr>
                <a:schemeClr val="bg2"/>
              </a:buClr>
              <a:buFont typeface="Wingdings" pitchFamily="2" charset="2"/>
              <a:buChar char="v"/>
            </a:pPr>
            <a:r>
              <a:rPr kumimoji="1" lang="zh-CN" altLang="en-US" sz="2000">
                <a:solidFill>
                  <a:schemeClr val="tx1"/>
                </a:solidFill>
                <a:latin typeface="Arial" charset="0"/>
              </a:rPr>
              <a:t>数值连同符号位在一起作为一个数，称为</a:t>
            </a:r>
            <a:r>
              <a:rPr kumimoji="1" lang="zh-CN" altLang="en-US" sz="2000">
                <a:solidFill>
                  <a:srgbClr val="FF0000"/>
                </a:solidFill>
                <a:latin typeface="Arial" charset="0"/>
              </a:rPr>
              <a:t>机器数</a:t>
            </a:r>
            <a:r>
              <a:rPr kumimoji="1" lang="zh-CN" altLang="en-US" sz="2000">
                <a:solidFill>
                  <a:schemeClr val="tx1"/>
                </a:solidFill>
                <a:latin typeface="Arial" charset="0"/>
              </a:rPr>
              <a:t>。机器数原来的数值形式则称为这个机器数的</a:t>
            </a:r>
            <a:r>
              <a:rPr kumimoji="1" lang="zh-CN" altLang="en-US" sz="2000">
                <a:solidFill>
                  <a:srgbClr val="FF0000"/>
                </a:solidFill>
                <a:latin typeface="Arial" charset="0"/>
              </a:rPr>
              <a:t>真值</a:t>
            </a:r>
            <a:r>
              <a:rPr kumimoji="1" lang="zh-CN" altLang="en-US" sz="2000">
                <a:solidFill>
                  <a:schemeClr val="tx1"/>
                </a:solidFill>
                <a:latin typeface="Arial" charset="0"/>
              </a:rPr>
              <a:t>。</a:t>
            </a:r>
          </a:p>
        </p:txBody>
      </p:sp>
      <p:sp>
        <p:nvSpPr>
          <p:cNvPr id="171026" name="Rectangle 18"/>
          <p:cNvSpPr>
            <a:spLocks noChangeArrowheads="1"/>
          </p:cNvSpPr>
          <p:nvPr/>
        </p:nvSpPr>
        <p:spPr bwMode="auto">
          <a:xfrm>
            <a:off x="755650" y="4976813"/>
            <a:ext cx="8172450" cy="396875"/>
          </a:xfrm>
          <a:prstGeom prst="rect">
            <a:avLst/>
          </a:prstGeom>
          <a:noFill/>
          <a:ln w="9525">
            <a:noFill/>
            <a:miter lim="800000"/>
            <a:headEnd/>
            <a:tailEnd/>
          </a:ln>
        </p:spPr>
        <p:txBody>
          <a:bodyPr/>
          <a:lstStyle/>
          <a:p>
            <a:pPr marL="365125" indent="-365125" algn="l" eaLnBrk="0" hangingPunct="0">
              <a:spcBef>
                <a:spcPct val="20000"/>
              </a:spcBef>
              <a:buClr>
                <a:schemeClr val="bg2"/>
              </a:buClr>
              <a:buFont typeface="Wingdings" pitchFamily="2" charset="2"/>
              <a:buNone/>
            </a:pPr>
            <a:r>
              <a:rPr lang="en-US" altLang="zh-CN" sz="2200">
                <a:solidFill>
                  <a:schemeClr val="tx1"/>
                </a:solidFill>
                <a:latin typeface="Arial" charset="0"/>
              </a:rPr>
              <a:t>X</a:t>
            </a:r>
            <a:r>
              <a:rPr lang="en-US" altLang="zh-CN" sz="2200" baseline="-25000">
                <a:solidFill>
                  <a:schemeClr val="tx1"/>
                </a:solidFill>
                <a:latin typeface="Arial" charset="0"/>
              </a:rPr>
              <a:t>2</a:t>
            </a:r>
            <a:r>
              <a:rPr lang="en-US" altLang="zh-CN" sz="2200">
                <a:solidFill>
                  <a:schemeClr val="tx1"/>
                </a:solidFill>
                <a:latin typeface="Arial" charset="0"/>
              </a:rPr>
              <a:t>=</a:t>
            </a:r>
            <a:r>
              <a:rPr lang="en-US" altLang="zh-CN" sz="2200">
                <a:solidFill>
                  <a:srgbClr val="CC0066"/>
                </a:solidFill>
                <a:latin typeface="Arial" charset="0"/>
              </a:rPr>
              <a:t>-</a:t>
            </a:r>
            <a:r>
              <a:rPr lang="en-US" altLang="zh-CN" sz="2200">
                <a:solidFill>
                  <a:schemeClr val="tx1"/>
                </a:solidFill>
                <a:latin typeface="Arial" charset="0"/>
              </a:rPr>
              <a:t>0.1011011</a:t>
            </a:r>
            <a:r>
              <a:rPr lang="en-US" altLang="zh-CN" sz="2200">
                <a:latin typeface="Arial" charset="0"/>
              </a:rPr>
              <a:t>(</a:t>
            </a:r>
            <a:r>
              <a:rPr lang="zh-CN" altLang="en-US" sz="2200">
                <a:latin typeface="Arial" charset="0"/>
              </a:rPr>
              <a:t>真值</a:t>
            </a:r>
            <a:r>
              <a:rPr lang="en-US" altLang="zh-CN" sz="2200">
                <a:latin typeface="Arial" charset="0"/>
              </a:rPr>
              <a:t>)</a:t>
            </a:r>
            <a:r>
              <a:rPr lang="en-US" altLang="zh-CN" sz="2200">
                <a:solidFill>
                  <a:schemeClr val="tx1"/>
                </a:solidFill>
                <a:latin typeface="Arial" charset="0"/>
              </a:rPr>
              <a:t>		            X</a:t>
            </a:r>
            <a:r>
              <a:rPr lang="en-US" altLang="zh-CN" sz="2200" baseline="-25000">
                <a:solidFill>
                  <a:schemeClr val="tx1"/>
                </a:solidFill>
                <a:latin typeface="Arial" charset="0"/>
              </a:rPr>
              <a:t>1</a:t>
            </a:r>
            <a:r>
              <a:rPr lang="en-US" altLang="zh-CN" sz="2200">
                <a:solidFill>
                  <a:schemeClr val="tx1"/>
                </a:solidFill>
                <a:latin typeface="Arial" charset="0"/>
              </a:rPr>
              <a:t>=</a:t>
            </a:r>
            <a:r>
              <a:rPr lang="en-US" altLang="zh-CN" sz="2200">
                <a:solidFill>
                  <a:srgbClr val="CC0066"/>
                </a:solidFill>
                <a:latin typeface="Arial" charset="0"/>
              </a:rPr>
              <a:t>1</a:t>
            </a:r>
            <a:r>
              <a:rPr lang="en-US" altLang="zh-CN" sz="2200">
                <a:solidFill>
                  <a:schemeClr val="tx1"/>
                </a:solidFill>
                <a:latin typeface="Arial" charset="0"/>
              </a:rPr>
              <a:t>.1011011</a:t>
            </a:r>
            <a:r>
              <a:rPr lang="en-US" altLang="zh-CN" sz="2200">
                <a:latin typeface="Arial" charset="0"/>
              </a:rPr>
              <a:t>(</a:t>
            </a:r>
            <a:r>
              <a:rPr lang="zh-CN" altLang="en-US" sz="2200">
                <a:latin typeface="Arial" charset="0"/>
              </a:rPr>
              <a:t>机器数</a:t>
            </a:r>
            <a:r>
              <a:rPr lang="en-US" altLang="zh-CN" sz="2200">
                <a:latin typeface="Arial" charset="0"/>
              </a:rPr>
              <a:t>)</a:t>
            </a:r>
            <a:endParaRPr lang="zh-CN" altLang="en-US" sz="2200">
              <a:latin typeface="Arial" charset="0"/>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1025"/>
                                        </p:tgtEl>
                                        <p:attrNameLst>
                                          <p:attrName>style.visibility</p:attrName>
                                        </p:attrNameLst>
                                      </p:cBhvr>
                                      <p:to>
                                        <p:strVal val="visible"/>
                                      </p:to>
                                    </p:set>
                                    <p:anim calcmode="lin" valueType="num">
                                      <p:cBhvr additive="base">
                                        <p:cTn id="7" dur="500" fill="hold"/>
                                        <p:tgtEl>
                                          <p:spTgt spid="171025"/>
                                        </p:tgtEl>
                                        <p:attrNameLst>
                                          <p:attrName>ppt_x</p:attrName>
                                        </p:attrNameLst>
                                      </p:cBhvr>
                                      <p:tavLst>
                                        <p:tav tm="0">
                                          <p:val>
                                            <p:strVal val="0-#ppt_w/2"/>
                                          </p:val>
                                        </p:tav>
                                        <p:tav tm="100000">
                                          <p:val>
                                            <p:strVal val="#ppt_x"/>
                                          </p:val>
                                        </p:tav>
                                      </p:tavLst>
                                    </p:anim>
                                    <p:anim calcmode="lin" valueType="num">
                                      <p:cBhvr additive="base">
                                        <p:cTn id="8" dur="500" fill="hold"/>
                                        <p:tgtEl>
                                          <p:spTgt spid="1710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171011">
                                            <p:txEl>
                                              <p:pRg st="0" end="0"/>
                                            </p:txEl>
                                          </p:spTgt>
                                        </p:tgtEl>
                                        <p:attrNameLst>
                                          <p:attrName>style.visibility</p:attrName>
                                        </p:attrNameLst>
                                      </p:cBhvr>
                                      <p:to>
                                        <p:strVal val="visible"/>
                                      </p:to>
                                    </p:set>
                                    <p:anim calcmode="lin" valueType="num">
                                      <p:cBhvr additive="base">
                                        <p:cTn id="17" dur="500" fill="hold"/>
                                        <p:tgtEl>
                                          <p:spTgt spid="17101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1011">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71016"/>
                                        </p:tgtEl>
                                        <p:attrNameLst>
                                          <p:attrName>style.visibility</p:attrName>
                                        </p:attrNameLst>
                                      </p:cBhvr>
                                      <p:to>
                                        <p:strVal val="visible"/>
                                      </p:to>
                                    </p:set>
                                    <p:anim calcmode="lin" valueType="num">
                                      <p:cBhvr additive="base">
                                        <p:cTn id="21" dur="500" fill="hold"/>
                                        <p:tgtEl>
                                          <p:spTgt spid="171016"/>
                                        </p:tgtEl>
                                        <p:attrNameLst>
                                          <p:attrName>ppt_x</p:attrName>
                                        </p:attrNameLst>
                                      </p:cBhvr>
                                      <p:tavLst>
                                        <p:tav tm="0">
                                          <p:val>
                                            <p:strVal val="0-#ppt_w/2"/>
                                          </p:val>
                                        </p:tav>
                                        <p:tav tm="100000">
                                          <p:val>
                                            <p:strVal val="#ppt_x"/>
                                          </p:val>
                                        </p:tav>
                                      </p:tavLst>
                                    </p:anim>
                                    <p:anim calcmode="lin" valueType="num">
                                      <p:cBhvr additive="base">
                                        <p:cTn id="22" dur="500" fill="hold"/>
                                        <p:tgtEl>
                                          <p:spTgt spid="17101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71026">
                                            <p:txEl>
                                              <p:pRg st="0" end="0"/>
                                            </p:txEl>
                                          </p:spTgt>
                                        </p:tgtEl>
                                        <p:attrNameLst>
                                          <p:attrName>style.visibility</p:attrName>
                                        </p:attrNameLst>
                                      </p:cBhvr>
                                      <p:to>
                                        <p:strVal val="visible"/>
                                      </p:to>
                                    </p:set>
                                    <p:anim calcmode="lin" valueType="num">
                                      <p:cBhvr additive="base">
                                        <p:cTn id="32" dur="500" fill="hold"/>
                                        <p:tgtEl>
                                          <p:spTgt spid="17102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1026">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71017"/>
                                        </p:tgtEl>
                                        <p:attrNameLst>
                                          <p:attrName>style.visibility</p:attrName>
                                        </p:attrNameLst>
                                      </p:cBhvr>
                                      <p:to>
                                        <p:strVal val="visible"/>
                                      </p:to>
                                    </p:set>
                                    <p:anim calcmode="lin" valueType="num">
                                      <p:cBhvr additive="base">
                                        <p:cTn id="36" dur="500" fill="hold"/>
                                        <p:tgtEl>
                                          <p:spTgt spid="171017"/>
                                        </p:tgtEl>
                                        <p:attrNameLst>
                                          <p:attrName>ppt_x</p:attrName>
                                        </p:attrNameLst>
                                      </p:cBhvr>
                                      <p:tavLst>
                                        <p:tav tm="0">
                                          <p:val>
                                            <p:strVal val="0-#ppt_w/2"/>
                                          </p:val>
                                        </p:tav>
                                        <p:tav tm="100000">
                                          <p:val>
                                            <p:strVal val="#ppt_x"/>
                                          </p:val>
                                        </p:tav>
                                      </p:tavLst>
                                    </p:anim>
                                    <p:anim calcmode="lin" valueType="num">
                                      <p:cBhvr additive="base">
                                        <p:cTn id="37" dur="500" fill="hold"/>
                                        <p:tgtEl>
                                          <p:spTgt spid="17101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71024"/>
                                        </p:tgtEl>
                                        <p:attrNameLst>
                                          <p:attrName>style.visibility</p:attrName>
                                        </p:attrNameLst>
                                      </p:cBhvr>
                                      <p:to>
                                        <p:strVal val="visible"/>
                                      </p:to>
                                    </p:set>
                                    <p:anim calcmode="lin" valueType="num">
                                      <p:cBhvr additive="base">
                                        <p:cTn id="47" dur="500" fill="hold"/>
                                        <p:tgtEl>
                                          <p:spTgt spid="171024"/>
                                        </p:tgtEl>
                                        <p:attrNameLst>
                                          <p:attrName>ppt_x</p:attrName>
                                        </p:attrNameLst>
                                      </p:cBhvr>
                                      <p:tavLst>
                                        <p:tav tm="0">
                                          <p:val>
                                            <p:strVal val="0-#ppt_w/2"/>
                                          </p:val>
                                        </p:tav>
                                        <p:tav tm="100000">
                                          <p:val>
                                            <p:strVal val="#ppt_x"/>
                                          </p:val>
                                        </p:tav>
                                      </p:tavLst>
                                    </p:anim>
                                    <p:anim calcmode="lin" valueType="num">
                                      <p:cBhvr additive="base">
                                        <p:cTn id="48" dur="500" fill="hold"/>
                                        <p:tgtEl>
                                          <p:spTgt spid="1710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6" grpId="0" animBg="1"/>
      <p:bldP spid="171017" grpId="0" animBg="1"/>
      <p:bldP spid="171024" grpId="0"/>
      <p:bldP spid="1710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5"/>
          <p:cNvSpPr>
            <a:spLocks noGrp="1" noChangeArrowheads="1"/>
          </p:cNvSpPr>
          <p:nvPr>
            <p:ph type="sldNum" sz="quarter" idx="10"/>
          </p:nvPr>
        </p:nvSpPr>
        <p:spPr>
          <a:noFill/>
        </p:spPr>
        <p:txBody>
          <a:bodyPr/>
          <a:lstStyle/>
          <a:p>
            <a:fld id="{C4E4569A-4349-460C-966F-4A0A78D05951}" type="slidenum">
              <a:rPr lang="ko-KR" altLang="en-US" smtClean="0"/>
              <a:pPr/>
              <a:t>33</a:t>
            </a:fld>
            <a:endParaRPr lang="en-US" altLang="ko-KR" smtClean="0"/>
          </a:p>
        </p:txBody>
      </p:sp>
      <p:sp>
        <p:nvSpPr>
          <p:cNvPr id="6148" name="Rectangle 2"/>
          <p:cNvSpPr>
            <a:spLocks noGrp="1" noChangeArrowheads="1"/>
          </p:cNvSpPr>
          <p:nvPr>
            <p:ph type="title"/>
          </p:nvPr>
        </p:nvSpPr>
        <p:spPr/>
        <p:txBody>
          <a:bodyPr/>
          <a:lstStyle/>
          <a:p>
            <a:r>
              <a:rPr lang="en-US" altLang="zh-CN" smtClean="0">
                <a:solidFill>
                  <a:srgbClr val="FFCC00"/>
                </a:solidFill>
                <a:latin typeface="黑体" pitchFamily="49" charset="-122"/>
                <a:ea typeface="黑体" pitchFamily="49" charset="-122"/>
              </a:rPr>
              <a:t>1</a:t>
            </a:r>
            <a:r>
              <a:rPr lang="zh-CN" altLang="en-US" smtClean="0">
                <a:solidFill>
                  <a:srgbClr val="FFCC00"/>
                </a:solidFill>
                <a:latin typeface="黑体" pitchFamily="49" charset="-122"/>
                <a:ea typeface="黑体" pitchFamily="49" charset="-122"/>
              </a:rPr>
              <a:t>、原码</a:t>
            </a:r>
          </a:p>
        </p:txBody>
      </p:sp>
      <p:sp>
        <p:nvSpPr>
          <p:cNvPr id="122883" name="Text Box 3"/>
          <p:cNvSpPr txBox="1">
            <a:spLocks noChangeArrowheads="1"/>
          </p:cNvSpPr>
          <p:nvPr/>
        </p:nvSpPr>
        <p:spPr bwMode="auto">
          <a:xfrm>
            <a:off x="696913" y="1268413"/>
            <a:ext cx="3875087" cy="439737"/>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1</a:t>
            </a:r>
            <a:r>
              <a:rPr kumimoji="1" lang="zh-CN" altLang="en-US" sz="2600">
                <a:solidFill>
                  <a:srgbClr val="990000"/>
                </a:solidFill>
                <a:latin typeface="华文新魏" pitchFamily="2" charset="-122"/>
                <a:ea typeface="华文新魏" pitchFamily="2" charset="-122"/>
              </a:rPr>
              <a:t>、原码（</a:t>
            </a:r>
            <a:r>
              <a:rPr kumimoji="1" lang="en-US" altLang="zh-CN" sz="2600">
                <a:solidFill>
                  <a:srgbClr val="990000"/>
                </a:solidFill>
                <a:latin typeface="华文新魏" pitchFamily="2" charset="-122"/>
                <a:ea typeface="华文新魏" pitchFamily="2" charset="-122"/>
              </a:rPr>
              <a:t>true form</a:t>
            </a:r>
            <a:r>
              <a:rPr kumimoji="1" lang="zh-CN" altLang="en-US" sz="2600">
                <a:solidFill>
                  <a:srgbClr val="990000"/>
                </a:solidFill>
                <a:latin typeface="华文新魏" pitchFamily="2" charset="-122"/>
                <a:ea typeface="华文新魏" pitchFamily="2" charset="-122"/>
              </a:rPr>
              <a:t>）</a:t>
            </a:r>
          </a:p>
        </p:txBody>
      </p:sp>
      <p:sp>
        <p:nvSpPr>
          <p:cNvPr id="122889" name="Text Box 9"/>
          <p:cNvSpPr txBox="1">
            <a:spLocks noChangeArrowheads="1"/>
          </p:cNvSpPr>
          <p:nvPr/>
        </p:nvSpPr>
        <p:spPr bwMode="auto">
          <a:xfrm>
            <a:off x="700088" y="1803400"/>
            <a:ext cx="8334375" cy="1230313"/>
          </a:xfrm>
          <a:prstGeom prst="rect">
            <a:avLst/>
          </a:prstGeom>
          <a:noFill/>
          <a:ln w="38100">
            <a:noFill/>
            <a:miter lim="800000"/>
            <a:headEnd/>
            <a:tailEnd/>
          </a:ln>
        </p:spPr>
        <p:txBody>
          <a:bodyPr>
            <a:spAutoFit/>
          </a:bodyPr>
          <a:lstStyle/>
          <a:p>
            <a:pPr marL="357188" indent="-357188" algn="l">
              <a:lnSpc>
                <a:spcPct val="110000"/>
              </a:lnSpc>
              <a:buClr>
                <a:schemeClr val="bg2"/>
              </a:buClr>
              <a:buFont typeface="Wingdings" pitchFamily="2" charset="2"/>
              <a:buChar char="v"/>
            </a:pPr>
            <a:r>
              <a:rPr kumimoji="1" lang="zh-CN" altLang="en-US">
                <a:solidFill>
                  <a:schemeClr val="tx1"/>
                </a:solidFill>
                <a:latin typeface="Arial" charset="0"/>
                <a:ea typeface="楷体_GB2312" pitchFamily="49" charset="-122"/>
              </a:rPr>
              <a:t>原码的表示方法</a:t>
            </a:r>
          </a:p>
          <a:p>
            <a:pPr marL="742950" lvl="1" indent="-285750" algn="l">
              <a:lnSpc>
                <a:spcPct val="110000"/>
              </a:lnSpc>
              <a:buClr>
                <a:srgbClr val="006666"/>
              </a:buClr>
              <a:buSzPct val="80000"/>
              <a:buFont typeface="Wingdings" pitchFamily="2" charset="2"/>
              <a:buChar char="u"/>
            </a:pPr>
            <a:r>
              <a:rPr kumimoji="1" lang="zh-CN" altLang="en-US" sz="2200">
                <a:solidFill>
                  <a:schemeClr val="tx1"/>
                </a:solidFill>
                <a:latin typeface="Arial" charset="0"/>
                <a:ea typeface="楷体_GB2312" pitchFamily="49" charset="-122"/>
              </a:rPr>
              <a:t>正数的原码：符号位用“</a:t>
            </a:r>
            <a:r>
              <a:rPr kumimoji="1" lang="en-US" altLang="zh-CN" sz="2200">
                <a:solidFill>
                  <a:schemeClr val="tx1"/>
                </a:solidFill>
                <a:latin typeface="Arial" charset="0"/>
                <a:ea typeface="楷体_GB2312" pitchFamily="49" charset="-122"/>
              </a:rPr>
              <a:t>0”</a:t>
            </a:r>
            <a:r>
              <a:rPr kumimoji="1" lang="zh-CN" altLang="en-US" sz="2200">
                <a:solidFill>
                  <a:schemeClr val="tx1"/>
                </a:solidFill>
                <a:latin typeface="Arial" charset="0"/>
                <a:ea typeface="楷体_GB2312" pitchFamily="49" charset="-122"/>
              </a:rPr>
              <a:t>表示，数值部分保持不变；</a:t>
            </a:r>
            <a:endParaRPr kumimoji="1" lang="en-US" altLang="zh-CN" sz="2200">
              <a:solidFill>
                <a:schemeClr val="tx1"/>
              </a:solidFill>
              <a:latin typeface="Arial" charset="0"/>
              <a:ea typeface="楷体_GB2312" pitchFamily="49" charset="-122"/>
            </a:endParaRPr>
          </a:p>
          <a:p>
            <a:pPr marL="742950" lvl="1" indent="-285750" algn="l">
              <a:lnSpc>
                <a:spcPct val="110000"/>
              </a:lnSpc>
              <a:buClr>
                <a:srgbClr val="006666"/>
              </a:buClr>
              <a:buSzPct val="80000"/>
              <a:buFont typeface="Wingdings" pitchFamily="2" charset="2"/>
              <a:buChar char="u"/>
            </a:pPr>
            <a:r>
              <a:rPr kumimoji="1" lang="zh-CN" altLang="en-US" sz="2200">
                <a:solidFill>
                  <a:schemeClr val="tx1"/>
                </a:solidFill>
                <a:latin typeface="Arial" charset="0"/>
                <a:ea typeface="楷体_GB2312" pitchFamily="49" charset="-122"/>
              </a:rPr>
              <a:t>负数的原码：符号位用“</a:t>
            </a:r>
            <a:r>
              <a:rPr kumimoji="1" lang="en-US" altLang="zh-CN" sz="2200">
                <a:solidFill>
                  <a:schemeClr val="tx1"/>
                </a:solidFill>
                <a:latin typeface="Arial" charset="0"/>
                <a:ea typeface="楷体_GB2312" pitchFamily="49" charset="-122"/>
              </a:rPr>
              <a:t>1”</a:t>
            </a:r>
            <a:r>
              <a:rPr kumimoji="1" lang="zh-CN" altLang="en-US" sz="2200">
                <a:solidFill>
                  <a:schemeClr val="tx1"/>
                </a:solidFill>
                <a:latin typeface="Arial" charset="0"/>
                <a:ea typeface="楷体_GB2312" pitchFamily="49" charset="-122"/>
              </a:rPr>
              <a:t>表示，数值部分保持不变。</a:t>
            </a:r>
          </a:p>
        </p:txBody>
      </p:sp>
      <p:sp>
        <p:nvSpPr>
          <p:cNvPr id="122928" name="AutoShape 48"/>
          <p:cNvSpPr>
            <a:spLocks noChangeArrowheads="1"/>
          </p:cNvSpPr>
          <p:nvPr/>
        </p:nvSpPr>
        <p:spPr bwMode="auto">
          <a:xfrm>
            <a:off x="4859338" y="1066800"/>
            <a:ext cx="2089150" cy="625475"/>
          </a:xfrm>
          <a:prstGeom prst="wedgeRoundRectCallout">
            <a:avLst>
              <a:gd name="adj1" fmla="val -70287"/>
              <a:gd name="adj2" fmla="val 29440"/>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zh-CN" altLang="en-US" sz="1800">
                <a:solidFill>
                  <a:schemeClr val="tx1"/>
                </a:solidFill>
                <a:latin typeface="楷体_GB2312" pitchFamily="49" charset="-122"/>
                <a:ea typeface="楷体_GB2312" pitchFamily="49" charset="-122"/>
              </a:rPr>
              <a:t>原码表示法又称符号</a:t>
            </a:r>
            <a:r>
              <a:rPr lang="en-US" altLang="zh-CN" sz="1800">
                <a:solidFill>
                  <a:schemeClr val="tx1"/>
                </a:solidFill>
                <a:latin typeface="楷体_GB2312" pitchFamily="49" charset="-122"/>
                <a:ea typeface="楷体_GB2312" pitchFamily="49" charset="-122"/>
              </a:rPr>
              <a:t>-</a:t>
            </a:r>
            <a:r>
              <a:rPr lang="zh-CN" altLang="en-US" sz="1800">
                <a:solidFill>
                  <a:schemeClr val="tx1"/>
                </a:solidFill>
                <a:latin typeface="楷体_GB2312" pitchFamily="49" charset="-122"/>
                <a:ea typeface="楷体_GB2312" pitchFamily="49" charset="-122"/>
              </a:rPr>
              <a:t>数值表示法</a:t>
            </a:r>
          </a:p>
        </p:txBody>
      </p:sp>
      <p:grpSp>
        <p:nvGrpSpPr>
          <p:cNvPr id="2" name="Group 50"/>
          <p:cNvGrpSpPr>
            <a:grpSpLocks/>
          </p:cNvGrpSpPr>
          <p:nvPr/>
        </p:nvGrpSpPr>
        <p:grpSpPr bwMode="auto">
          <a:xfrm>
            <a:off x="117475" y="4581525"/>
            <a:ext cx="8916988" cy="792163"/>
            <a:chOff x="74" y="1699"/>
            <a:chExt cx="5617" cy="499"/>
          </a:xfrm>
        </p:grpSpPr>
        <p:sp>
          <p:nvSpPr>
            <p:cNvPr id="6158" name="Text Box 10"/>
            <p:cNvSpPr txBox="1">
              <a:spLocks noChangeArrowheads="1"/>
            </p:cNvSpPr>
            <p:nvPr/>
          </p:nvSpPr>
          <p:spPr bwMode="auto">
            <a:xfrm>
              <a:off x="74" y="1699"/>
              <a:ext cx="1755" cy="491"/>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1800">
                  <a:solidFill>
                    <a:srgbClr val="FF0066"/>
                  </a:solidFill>
                </a:rPr>
                <a:t>【</a:t>
              </a:r>
              <a:r>
                <a:rPr kumimoji="1" lang="zh-CN" altLang="en-US" sz="1800">
                  <a:solidFill>
                    <a:srgbClr val="FF0066"/>
                  </a:solidFill>
                </a:rPr>
                <a:t>例</a:t>
              </a:r>
              <a:r>
                <a:rPr kumimoji="1" lang="en-US" altLang="zh-CN" sz="1800">
                  <a:solidFill>
                    <a:srgbClr val="FF0066"/>
                  </a:solidFill>
                  <a:latin typeface="Arial" charset="0"/>
                  <a:cs typeface="Arial" charset="0"/>
                </a:rPr>
                <a:t>1.11】</a:t>
              </a:r>
              <a:r>
                <a:rPr kumimoji="1" lang="en-US" altLang="zh-CN" sz="1800">
                  <a:latin typeface="Arial" charset="0"/>
                </a:rPr>
                <a:t>X</a:t>
              </a:r>
              <a:r>
                <a:rPr kumimoji="1" lang="en-US" altLang="zh-CN" sz="1800" baseline="-25000">
                  <a:latin typeface="Arial" charset="0"/>
                </a:rPr>
                <a:t>1</a:t>
              </a:r>
              <a:r>
                <a:rPr kumimoji="1" lang="en-US" altLang="zh-CN" sz="1800">
                  <a:latin typeface="Arial" charset="0"/>
                </a:rPr>
                <a:t>=+0.100101</a:t>
              </a:r>
            </a:p>
            <a:p>
              <a:pPr algn="l">
                <a:lnSpc>
                  <a:spcPct val="100000"/>
                </a:lnSpc>
                <a:spcBef>
                  <a:spcPct val="50000"/>
                </a:spcBef>
              </a:pPr>
              <a:r>
                <a:rPr kumimoji="1" lang="en-US" altLang="zh-CN" sz="1800">
                  <a:solidFill>
                    <a:schemeClr val="tx1"/>
                  </a:solidFill>
                </a:rPr>
                <a:t>            </a:t>
              </a:r>
              <a:r>
                <a:rPr kumimoji="1" lang="en-US" altLang="zh-CN" sz="1800">
                  <a:latin typeface="Arial" charset="0"/>
                </a:rPr>
                <a:t>[X</a:t>
              </a:r>
              <a:r>
                <a:rPr kumimoji="1" lang="en-US" altLang="zh-CN" sz="1800" baseline="-25000">
                  <a:latin typeface="Arial" charset="0"/>
                </a:rPr>
                <a:t>1</a:t>
              </a:r>
              <a:r>
                <a:rPr kumimoji="1" lang="en-US" altLang="zh-CN" sz="1800">
                  <a:latin typeface="Arial" charset="0"/>
                </a:rPr>
                <a:t>]</a:t>
              </a:r>
              <a:r>
                <a:rPr kumimoji="1" lang="zh-CN" altLang="en-US" sz="1800" baseline="-25000">
                  <a:latin typeface="Arial" charset="0"/>
                </a:rPr>
                <a:t>原</a:t>
              </a:r>
              <a:r>
                <a:rPr kumimoji="1" lang="en-US" altLang="zh-CN" sz="1800">
                  <a:latin typeface="Arial" charset="0"/>
                </a:rPr>
                <a:t>=</a:t>
              </a:r>
              <a:r>
                <a:rPr kumimoji="1" lang="en-US" altLang="zh-CN" sz="1800">
                  <a:solidFill>
                    <a:srgbClr val="CC0066"/>
                  </a:solidFill>
                  <a:latin typeface="Arial" charset="0"/>
                </a:rPr>
                <a:t>0</a:t>
              </a:r>
              <a:r>
                <a:rPr kumimoji="1" lang="en-US" altLang="zh-CN" sz="1800">
                  <a:latin typeface="Arial" charset="0"/>
                </a:rPr>
                <a:t>.1001010</a:t>
              </a:r>
            </a:p>
          </p:txBody>
        </p:sp>
        <p:sp>
          <p:nvSpPr>
            <p:cNvPr id="6159" name="Text Box 11"/>
            <p:cNvSpPr txBox="1">
              <a:spLocks noChangeArrowheads="1"/>
            </p:cNvSpPr>
            <p:nvPr/>
          </p:nvSpPr>
          <p:spPr bwMode="auto">
            <a:xfrm>
              <a:off x="1840" y="1699"/>
              <a:ext cx="1247" cy="499"/>
            </a:xfrm>
            <a:prstGeom prst="rect">
              <a:avLst/>
            </a:prstGeom>
            <a:solidFill>
              <a:srgbClr val="FFFFCC"/>
            </a:solidFill>
            <a:ln w="12700">
              <a:solidFill>
                <a:srgbClr val="FF6600"/>
              </a:solidFill>
              <a:miter lim="800000"/>
              <a:headEnd/>
              <a:tailEnd/>
            </a:ln>
          </p:spPr>
          <p:txBody>
            <a:bodyPr>
              <a:spAutoFit/>
            </a:bodyPr>
            <a:lstStyle/>
            <a:p>
              <a:pPr algn="l">
                <a:lnSpc>
                  <a:spcPct val="100000"/>
                </a:lnSpc>
                <a:spcBef>
                  <a:spcPct val="50000"/>
                </a:spcBef>
              </a:pPr>
              <a:r>
                <a:rPr kumimoji="1" lang="en-US" altLang="zh-CN" sz="1800">
                  <a:latin typeface="Arial" charset="0"/>
                </a:rPr>
                <a:t>X</a:t>
              </a:r>
              <a:r>
                <a:rPr kumimoji="1" lang="en-US" altLang="zh-CN" sz="1800" baseline="-25000">
                  <a:latin typeface="Arial" charset="0"/>
                </a:rPr>
                <a:t>2</a:t>
              </a:r>
              <a:r>
                <a:rPr kumimoji="1" lang="en-US" altLang="zh-CN" sz="1800">
                  <a:latin typeface="Arial" charset="0"/>
                </a:rPr>
                <a:t>=-0.1011011</a:t>
              </a:r>
            </a:p>
            <a:p>
              <a:pPr algn="l">
                <a:lnSpc>
                  <a:spcPct val="100000"/>
                </a:lnSpc>
                <a:spcBef>
                  <a:spcPct val="50000"/>
                </a:spcBef>
              </a:pPr>
              <a:r>
                <a:rPr kumimoji="1" lang="en-US" altLang="zh-CN" sz="1800">
                  <a:latin typeface="Arial" charset="0"/>
                </a:rPr>
                <a:t>[X</a:t>
              </a:r>
              <a:r>
                <a:rPr kumimoji="1" lang="en-US" altLang="zh-CN" sz="1800" baseline="-25000">
                  <a:latin typeface="Arial" charset="0"/>
                </a:rPr>
                <a:t>2</a:t>
              </a:r>
              <a:r>
                <a:rPr kumimoji="1" lang="en-US" altLang="zh-CN" sz="1800">
                  <a:latin typeface="Arial" charset="0"/>
                </a:rPr>
                <a:t>]</a:t>
              </a:r>
              <a:r>
                <a:rPr kumimoji="1" lang="zh-CN" altLang="en-US" sz="1800" baseline="-25000">
                  <a:latin typeface="Arial" charset="0"/>
                </a:rPr>
                <a:t>原</a:t>
              </a:r>
              <a:r>
                <a:rPr kumimoji="1" lang="en-US" altLang="zh-CN" sz="1800">
                  <a:latin typeface="Arial" charset="0"/>
                </a:rPr>
                <a:t>=</a:t>
              </a:r>
              <a:r>
                <a:rPr kumimoji="1" lang="en-US" altLang="zh-CN" sz="1800">
                  <a:solidFill>
                    <a:srgbClr val="CC0066"/>
                  </a:solidFill>
                  <a:latin typeface="Arial" charset="0"/>
                </a:rPr>
                <a:t>1</a:t>
              </a:r>
              <a:r>
                <a:rPr kumimoji="1" lang="en-US" altLang="zh-CN" sz="1800">
                  <a:latin typeface="Arial" charset="0"/>
                </a:rPr>
                <a:t>.1011011</a:t>
              </a:r>
            </a:p>
          </p:txBody>
        </p:sp>
        <p:sp>
          <p:nvSpPr>
            <p:cNvPr id="6160" name="Text Box 12"/>
            <p:cNvSpPr txBox="1">
              <a:spLocks noChangeArrowheads="1"/>
            </p:cNvSpPr>
            <p:nvPr/>
          </p:nvSpPr>
          <p:spPr bwMode="auto">
            <a:xfrm>
              <a:off x="3175" y="1699"/>
              <a:ext cx="1316" cy="491"/>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1800">
                  <a:latin typeface="Arial" charset="0"/>
                </a:rPr>
                <a:t>X</a:t>
              </a:r>
              <a:r>
                <a:rPr kumimoji="1" lang="en-US" altLang="zh-CN" sz="1800" baseline="-25000">
                  <a:latin typeface="Arial" charset="0"/>
                </a:rPr>
                <a:t>3</a:t>
              </a:r>
              <a:r>
                <a:rPr kumimoji="1" lang="en-US" altLang="zh-CN" sz="1800">
                  <a:latin typeface="Arial" charset="0"/>
                </a:rPr>
                <a:t>=+1101001</a:t>
              </a:r>
            </a:p>
            <a:p>
              <a:pPr algn="l">
                <a:lnSpc>
                  <a:spcPct val="100000"/>
                </a:lnSpc>
                <a:spcBef>
                  <a:spcPct val="50000"/>
                </a:spcBef>
              </a:pPr>
              <a:r>
                <a:rPr kumimoji="1" lang="en-US" altLang="zh-CN" sz="1800">
                  <a:latin typeface="Arial" charset="0"/>
                </a:rPr>
                <a:t>[X</a:t>
              </a:r>
              <a:r>
                <a:rPr kumimoji="1" lang="en-US" altLang="zh-CN" sz="1800" baseline="-25000">
                  <a:latin typeface="Arial" charset="0"/>
                </a:rPr>
                <a:t>3</a:t>
              </a:r>
              <a:r>
                <a:rPr kumimoji="1" lang="en-US" altLang="zh-CN" sz="1800">
                  <a:latin typeface="Arial" charset="0"/>
                </a:rPr>
                <a:t>]</a:t>
              </a:r>
              <a:r>
                <a:rPr kumimoji="1" lang="zh-CN" altLang="en-US" sz="1800" baseline="-25000">
                  <a:latin typeface="Arial" charset="0"/>
                </a:rPr>
                <a:t>原</a:t>
              </a:r>
              <a:r>
                <a:rPr kumimoji="1" lang="en-US" altLang="zh-CN" sz="1800">
                  <a:latin typeface="Arial" charset="0"/>
                </a:rPr>
                <a:t>=</a:t>
              </a:r>
              <a:r>
                <a:rPr kumimoji="1" lang="en-US" altLang="zh-CN" sz="1800">
                  <a:solidFill>
                    <a:srgbClr val="CC0066"/>
                  </a:solidFill>
                  <a:latin typeface="Arial" charset="0"/>
                </a:rPr>
                <a:t>0</a:t>
              </a:r>
              <a:r>
                <a:rPr kumimoji="1" lang="zh-CN" altLang="en-US" sz="1800">
                  <a:solidFill>
                    <a:srgbClr val="CC0066"/>
                  </a:solidFill>
                  <a:latin typeface="Arial" charset="0"/>
                </a:rPr>
                <a:t> </a:t>
              </a:r>
              <a:r>
                <a:rPr kumimoji="1" lang="en-US" altLang="zh-CN" sz="1800">
                  <a:latin typeface="Arial" charset="0"/>
                </a:rPr>
                <a:t>1101001</a:t>
              </a:r>
            </a:p>
          </p:txBody>
        </p:sp>
        <p:sp>
          <p:nvSpPr>
            <p:cNvPr id="6161" name="Text Box 49"/>
            <p:cNvSpPr txBox="1">
              <a:spLocks noChangeArrowheads="1"/>
            </p:cNvSpPr>
            <p:nvPr/>
          </p:nvSpPr>
          <p:spPr bwMode="auto">
            <a:xfrm>
              <a:off x="4422" y="1699"/>
              <a:ext cx="1269" cy="499"/>
            </a:xfrm>
            <a:prstGeom prst="rect">
              <a:avLst/>
            </a:prstGeom>
            <a:solidFill>
              <a:srgbClr val="FFFFCC"/>
            </a:solidFill>
            <a:ln w="12700">
              <a:solidFill>
                <a:srgbClr val="FF6600"/>
              </a:solidFill>
              <a:miter lim="800000"/>
              <a:headEnd/>
              <a:tailEnd/>
            </a:ln>
          </p:spPr>
          <p:txBody>
            <a:bodyPr>
              <a:spAutoFit/>
            </a:bodyPr>
            <a:lstStyle/>
            <a:p>
              <a:pPr algn="l">
                <a:lnSpc>
                  <a:spcPct val="100000"/>
                </a:lnSpc>
                <a:spcBef>
                  <a:spcPct val="50000"/>
                </a:spcBef>
              </a:pPr>
              <a:r>
                <a:rPr kumimoji="1" lang="en-US" altLang="zh-CN" sz="1800">
                  <a:latin typeface="Arial" charset="0"/>
                </a:rPr>
                <a:t>X</a:t>
              </a:r>
              <a:r>
                <a:rPr kumimoji="1" lang="en-US" altLang="zh-CN" sz="1800" baseline="-25000">
                  <a:latin typeface="Arial" charset="0"/>
                </a:rPr>
                <a:t>4</a:t>
              </a:r>
              <a:r>
                <a:rPr kumimoji="1" lang="en-US" altLang="zh-CN" sz="1800">
                  <a:latin typeface="Arial" charset="0"/>
                </a:rPr>
                <a:t>=</a:t>
              </a:r>
              <a:r>
                <a:rPr kumimoji="1" lang="en-US" altLang="zh-CN" sz="1800">
                  <a:latin typeface="Arial" charset="0"/>
                  <a:cs typeface="Times New Roman" pitchFamily="18" charset="0"/>
                </a:rPr>
                <a:t>-</a:t>
              </a:r>
              <a:r>
                <a:rPr kumimoji="1" lang="en-US" altLang="zh-CN" sz="1800">
                  <a:latin typeface="Arial" charset="0"/>
                </a:rPr>
                <a:t>1101001</a:t>
              </a:r>
            </a:p>
            <a:p>
              <a:pPr algn="l">
                <a:lnSpc>
                  <a:spcPct val="100000"/>
                </a:lnSpc>
                <a:spcBef>
                  <a:spcPct val="50000"/>
                </a:spcBef>
              </a:pPr>
              <a:r>
                <a:rPr kumimoji="1" lang="en-US" altLang="zh-CN" sz="1800">
                  <a:latin typeface="Arial" charset="0"/>
                </a:rPr>
                <a:t>[X</a:t>
              </a:r>
              <a:r>
                <a:rPr kumimoji="1" lang="en-US" altLang="zh-CN" sz="1800" baseline="-25000">
                  <a:latin typeface="Arial" charset="0"/>
                </a:rPr>
                <a:t>4</a:t>
              </a:r>
              <a:r>
                <a:rPr kumimoji="1" lang="en-US" altLang="zh-CN" sz="1800">
                  <a:latin typeface="Arial" charset="0"/>
                </a:rPr>
                <a:t>]</a:t>
              </a:r>
              <a:r>
                <a:rPr kumimoji="1" lang="zh-CN" altLang="en-US" sz="1800" baseline="-25000">
                  <a:latin typeface="Arial" charset="0"/>
                </a:rPr>
                <a:t>原</a:t>
              </a:r>
              <a:r>
                <a:rPr kumimoji="1" lang="en-US" altLang="zh-CN" sz="1800">
                  <a:latin typeface="Arial" charset="0"/>
                </a:rPr>
                <a:t>=</a:t>
              </a:r>
              <a:r>
                <a:rPr kumimoji="1" lang="en-US" altLang="zh-CN" sz="1800">
                  <a:solidFill>
                    <a:srgbClr val="CC0066"/>
                  </a:solidFill>
                  <a:latin typeface="Arial" charset="0"/>
                </a:rPr>
                <a:t>1</a:t>
              </a:r>
              <a:r>
                <a:rPr kumimoji="1" lang="zh-CN" altLang="en-US" sz="1800">
                  <a:solidFill>
                    <a:srgbClr val="CC0066"/>
                  </a:solidFill>
                  <a:latin typeface="Arial" charset="0"/>
                </a:rPr>
                <a:t> </a:t>
              </a:r>
              <a:r>
                <a:rPr kumimoji="1" lang="en-US" altLang="zh-CN" sz="1800">
                  <a:latin typeface="Arial" charset="0"/>
                </a:rPr>
                <a:t>1101001</a:t>
              </a:r>
            </a:p>
          </p:txBody>
        </p:sp>
      </p:grpSp>
      <p:graphicFrame>
        <p:nvGraphicFramePr>
          <p:cNvPr id="122933" name="Object 53"/>
          <p:cNvGraphicFramePr>
            <a:graphicFrameLocks noChangeAspect="1"/>
          </p:cNvGraphicFramePr>
          <p:nvPr>
            <p:ph idx="1"/>
          </p:nvPr>
        </p:nvGraphicFramePr>
        <p:xfrm>
          <a:off x="2624138" y="3197225"/>
          <a:ext cx="3603625" cy="315913"/>
        </p:xfrm>
        <a:graphic>
          <a:graphicData uri="http://schemas.openxmlformats.org/presentationml/2006/ole">
            <p:oleObj spid="_x0000_s6146" name="Visio" r:id="rId4" imgW="2551638" imgH="223874" progId="Visio.Drawing.11">
              <p:embed/>
            </p:oleObj>
          </a:graphicData>
        </a:graphic>
      </p:graphicFrame>
      <p:sp>
        <p:nvSpPr>
          <p:cNvPr id="122935" name="Line 55"/>
          <p:cNvSpPr>
            <a:spLocks noChangeShapeType="1"/>
          </p:cNvSpPr>
          <p:nvPr/>
        </p:nvSpPr>
        <p:spPr bwMode="black">
          <a:xfrm>
            <a:off x="2770188" y="3513138"/>
            <a:ext cx="0" cy="260350"/>
          </a:xfrm>
          <a:prstGeom prst="line">
            <a:avLst/>
          </a:prstGeom>
          <a:noFill/>
          <a:ln w="19050">
            <a:solidFill>
              <a:srgbClr val="FF0066"/>
            </a:solidFill>
            <a:round/>
            <a:headEnd/>
            <a:tailEnd type="triangle" w="med" len="med"/>
          </a:ln>
        </p:spPr>
        <p:txBody>
          <a:bodyPr/>
          <a:lstStyle/>
          <a:p>
            <a:endParaRPr lang="zh-CN" altLang="en-US"/>
          </a:p>
        </p:txBody>
      </p:sp>
      <p:sp>
        <p:nvSpPr>
          <p:cNvPr id="122936" name="Text Box 56"/>
          <p:cNvSpPr txBox="1">
            <a:spLocks noChangeArrowheads="1"/>
          </p:cNvSpPr>
          <p:nvPr/>
        </p:nvSpPr>
        <p:spPr bwMode="black">
          <a:xfrm>
            <a:off x="2339975" y="3810000"/>
            <a:ext cx="935038" cy="339725"/>
          </a:xfrm>
          <a:prstGeom prst="rect">
            <a:avLst/>
          </a:prstGeom>
          <a:noFill/>
          <a:ln w="9525" algn="ctr">
            <a:noFill/>
            <a:miter lim="800000"/>
            <a:headEnd/>
            <a:tailEnd/>
          </a:ln>
        </p:spPr>
        <p:txBody>
          <a:bodyPr>
            <a:spAutoFit/>
          </a:bodyPr>
          <a:lstStyle/>
          <a:p>
            <a:pPr algn="l">
              <a:spcBef>
                <a:spcPct val="50000"/>
              </a:spcBef>
            </a:pPr>
            <a:r>
              <a:rPr kumimoji="1" lang="zh-CN" altLang="en-US" sz="1800">
                <a:solidFill>
                  <a:schemeClr val="tx1"/>
                </a:solidFill>
                <a:latin typeface="Arial" charset="0"/>
                <a:ea typeface="楷体_GB2312" pitchFamily="49" charset="-122"/>
              </a:rPr>
              <a:t>符号位</a:t>
            </a:r>
          </a:p>
        </p:txBody>
      </p:sp>
      <p:sp>
        <p:nvSpPr>
          <p:cNvPr id="122937" name="AutoShape 57"/>
          <p:cNvSpPr>
            <a:spLocks/>
          </p:cNvSpPr>
          <p:nvPr/>
        </p:nvSpPr>
        <p:spPr bwMode="black">
          <a:xfrm rot="5400000">
            <a:off x="4368006" y="2058195"/>
            <a:ext cx="358775" cy="3287712"/>
          </a:xfrm>
          <a:prstGeom prst="rightBrace">
            <a:avLst>
              <a:gd name="adj1" fmla="val 76364"/>
              <a:gd name="adj2" fmla="val 50000"/>
            </a:avLst>
          </a:prstGeom>
          <a:noFill/>
          <a:ln w="19050">
            <a:solidFill>
              <a:srgbClr val="FF0066"/>
            </a:solidFill>
            <a:round/>
            <a:headEnd/>
            <a:tailEnd/>
          </a:ln>
        </p:spPr>
        <p:txBody>
          <a:bodyPr rot="10800000" vert="eaVert" wrap="none" anchor="ctr"/>
          <a:lstStyle/>
          <a:p>
            <a:endParaRPr lang="zh-CN" altLang="en-US"/>
          </a:p>
        </p:txBody>
      </p:sp>
      <p:sp>
        <p:nvSpPr>
          <p:cNvPr id="122938" name="Text Box 58"/>
          <p:cNvSpPr txBox="1">
            <a:spLocks noChangeArrowheads="1"/>
          </p:cNvSpPr>
          <p:nvPr/>
        </p:nvSpPr>
        <p:spPr bwMode="black">
          <a:xfrm>
            <a:off x="3527425" y="3881438"/>
            <a:ext cx="2195513" cy="339725"/>
          </a:xfrm>
          <a:prstGeom prst="rect">
            <a:avLst/>
          </a:prstGeom>
          <a:noFill/>
          <a:ln w="9525" algn="ctr">
            <a:noFill/>
            <a:miter lim="800000"/>
            <a:headEnd/>
            <a:tailEnd/>
          </a:ln>
        </p:spPr>
        <p:txBody>
          <a:bodyPr>
            <a:spAutoFit/>
          </a:bodyPr>
          <a:lstStyle/>
          <a:p>
            <a:pPr algn="l">
              <a:spcBef>
                <a:spcPct val="50000"/>
              </a:spcBef>
            </a:pPr>
            <a:r>
              <a:rPr kumimoji="1" lang="zh-CN" altLang="en-US" sz="1800">
                <a:solidFill>
                  <a:schemeClr val="tx1"/>
                </a:solidFill>
                <a:latin typeface="Arial" charset="0"/>
                <a:ea typeface="楷体_GB2312" pitchFamily="49" charset="-122"/>
              </a:rPr>
              <a:t>数值部分（绝对值）</a:t>
            </a:r>
            <a:endParaRPr kumimoji="1" lang="en-US" altLang="zh-CN" sz="1800">
              <a:solidFill>
                <a:schemeClr val="tx1"/>
              </a:solidFill>
              <a:latin typeface="Arial" charset="0"/>
              <a:ea typeface="楷体_GB2312" pitchFamily="49" charset="-122"/>
            </a:endParaRPr>
          </a:p>
        </p:txBody>
      </p:sp>
      <p:sp>
        <p:nvSpPr>
          <p:cNvPr id="17" name="AutoShape 32"/>
          <p:cNvSpPr>
            <a:spLocks noChangeArrowheads="1"/>
          </p:cNvSpPr>
          <p:nvPr/>
        </p:nvSpPr>
        <p:spPr bwMode="black">
          <a:xfrm>
            <a:off x="1492250" y="5468938"/>
            <a:ext cx="6159500" cy="1092200"/>
          </a:xfrm>
          <a:prstGeom prst="horizontalScroll">
            <a:avLst>
              <a:gd name="adj" fmla="val 12500"/>
            </a:avLst>
          </a:prstGeom>
          <a:solidFill>
            <a:srgbClr val="FFCCFF"/>
          </a:solidFill>
          <a:ln w="22225">
            <a:solidFill>
              <a:srgbClr val="CC6600"/>
            </a:solidFill>
            <a:round/>
            <a:headEnd/>
            <a:tailEnd/>
          </a:ln>
        </p:spPr>
        <p:txBody>
          <a:bodyPr anchor="ctr"/>
          <a:lstStyle/>
          <a:p>
            <a:pPr marL="265113" indent="-265113" algn="l">
              <a:lnSpc>
                <a:spcPct val="110000"/>
              </a:lnSpc>
              <a:buClr>
                <a:schemeClr val="bg2"/>
              </a:buClr>
              <a:buFont typeface="Wingdings" pitchFamily="2" charset="2"/>
              <a:buChar char="v"/>
            </a:pPr>
            <a:r>
              <a:rPr lang="zh-CN" altLang="en-US" sz="2200">
                <a:solidFill>
                  <a:schemeClr val="tx1"/>
                </a:solidFill>
                <a:latin typeface="楷体_GB2312" pitchFamily="49" charset="-122"/>
                <a:ea typeface="楷体_GB2312" pitchFamily="49" charset="-122"/>
              </a:rPr>
              <a:t>注意：原码、反码和补码的表示根据规则直接写出即可，不必按定义来写！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2883"/>
                                        </p:tgtEl>
                                        <p:attrNameLst>
                                          <p:attrName>style.visibility</p:attrName>
                                        </p:attrNameLst>
                                      </p:cBhvr>
                                      <p:to>
                                        <p:strVal val="visible"/>
                                      </p:to>
                                    </p:set>
                                    <p:anim calcmode="lin" valueType="num">
                                      <p:cBhvr>
                                        <p:cTn id="7" dur="500" fill="hold"/>
                                        <p:tgtEl>
                                          <p:spTgt spid="122883"/>
                                        </p:tgtEl>
                                        <p:attrNameLst>
                                          <p:attrName>ppt_w</p:attrName>
                                        </p:attrNameLst>
                                      </p:cBhvr>
                                      <p:tavLst>
                                        <p:tav tm="0">
                                          <p:val>
                                            <p:fltVal val="0"/>
                                          </p:val>
                                        </p:tav>
                                        <p:tav tm="100000">
                                          <p:val>
                                            <p:strVal val="#ppt_w"/>
                                          </p:val>
                                        </p:tav>
                                      </p:tavLst>
                                    </p:anim>
                                    <p:anim calcmode="lin" valueType="num">
                                      <p:cBhvr>
                                        <p:cTn id="8" dur="500" fill="hold"/>
                                        <p:tgtEl>
                                          <p:spTgt spid="122883"/>
                                        </p:tgtEl>
                                        <p:attrNameLst>
                                          <p:attrName>ppt_h</p:attrName>
                                        </p:attrNameLst>
                                      </p:cBhvr>
                                      <p:tavLst>
                                        <p:tav tm="0">
                                          <p:val>
                                            <p:fltVal val="0"/>
                                          </p:val>
                                        </p:tav>
                                        <p:tav tm="100000">
                                          <p:val>
                                            <p:strVal val="#ppt_h"/>
                                          </p:val>
                                        </p:tav>
                                      </p:tavLst>
                                    </p:anim>
                                    <p:animEffect transition="in" filter="fade">
                                      <p:cBhvr>
                                        <p:cTn id="9" dur="500"/>
                                        <p:tgtEl>
                                          <p:spTgt spid="12288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2889"/>
                                        </p:tgtEl>
                                        <p:attrNameLst>
                                          <p:attrName>style.visibility</p:attrName>
                                        </p:attrNameLst>
                                      </p:cBhvr>
                                      <p:to>
                                        <p:strVal val="visible"/>
                                      </p:to>
                                    </p:set>
                                    <p:animEffect transition="in" filter="wipe(left)">
                                      <p:cBhvr>
                                        <p:cTn id="13" dur="500"/>
                                        <p:tgtEl>
                                          <p:spTgt spid="12288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2928"/>
                                        </p:tgtEl>
                                        <p:attrNameLst>
                                          <p:attrName>style.visibility</p:attrName>
                                        </p:attrNameLst>
                                      </p:cBhvr>
                                      <p:to>
                                        <p:strVal val="visible"/>
                                      </p:to>
                                    </p:set>
                                    <p:animEffect transition="in" filter="dissolve">
                                      <p:cBhvr>
                                        <p:cTn id="18" dur="500"/>
                                        <p:tgtEl>
                                          <p:spTgt spid="1229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2933"/>
                                        </p:tgtEl>
                                        <p:attrNameLst>
                                          <p:attrName>style.visibility</p:attrName>
                                        </p:attrNameLst>
                                      </p:cBhvr>
                                      <p:to>
                                        <p:strVal val="visible"/>
                                      </p:to>
                                    </p:set>
                                    <p:animEffect transition="in" filter="blinds(horizontal)">
                                      <p:cBhvr>
                                        <p:cTn id="23" dur="500"/>
                                        <p:tgtEl>
                                          <p:spTgt spid="12293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22935"/>
                                        </p:tgtEl>
                                        <p:attrNameLst>
                                          <p:attrName>style.visibility</p:attrName>
                                        </p:attrNameLst>
                                      </p:cBhvr>
                                      <p:to>
                                        <p:strVal val="visible"/>
                                      </p:to>
                                    </p:set>
                                    <p:animEffect transition="in" filter="wipe(up)">
                                      <p:cBhvr>
                                        <p:cTn id="28" dur="500"/>
                                        <p:tgtEl>
                                          <p:spTgt spid="122935"/>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22936"/>
                                        </p:tgtEl>
                                        <p:attrNameLst>
                                          <p:attrName>style.visibility</p:attrName>
                                        </p:attrNameLst>
                                      </p:cBhvr>
                                      <p:to>
                                        <p:strVal val="visible"/>
                                      </p:to>
                                    </p:set>
                                    <p:animEffect transition="in" filter="dissolve">
                                      <p:cBhvr>
                                        <p:cTn id="32" dur="500"/>
                                        <p:tgtEl>
                                          <p:spTgt spid="122936"/>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122937"/>
                                        </p:tgtEl>
                                        <p:attrNameLst>
                                          <p:attrName>style.visibility</p:attrName>
                                        </p:attrNameLst>
                                      </p:cBhvr>
                                      <p:to>
                                        <p:strVal val="visible"/>
                                      </p:to>
                                    </p:set>
                                    <p:anim calcmode="lin" valueType="num">
                                      <p:cBhvr>
                                        <p:cTn id="37" dur="1000" fill="hold"/>
                                        <p:tgtEl>
                                          <p:spTgt spid="122937"/>
                                        </p:tgtEl>
                                        <p:attrNameLst>
                                          <p:attrName>ppt_w</p:attrName>
                                        </p:attrNameLst>
                                      </p:cBhvr>
                                      <p:tavLst>
                                        <p:tav tm="0">
                                          <p:val>
                                            <p:strVal val="#ppt_w*0.70"/>
                                          </p:val>
                                        </p:tav>
                                        <p:tav tm="100000">
                                          <p:val>
                                            <p:strVal val="#ppt_w"/>
                                          </p:val>
                                        </p:tav>
                                      </p:tavLst>
                                    </p:anim>
                                    <p:anim calcmode="lin" valueType="num">
                                      <p:cBhvr>
                                        <p:cTn id="38" dur="1000" fill="hold"/>
                                        <p:tgtEl>
                                          <p:spTgt spid="122937"/>
                                        </p:tgtEl>
                                        <p:attrNameLst>
                                          <p:attrName>ppt_h</p:attrName>
                                        </p:attrNameLst>
                                      </p:cBhvr>
                                      <p:tavLst>
                                        <p:tav tm="0">
                                          <p:val>
                                            <p:strVal val="#ppt_h"/>
                                          </p:val>
                                        </p:tav>
                                        <p:tav tm="100000">
                                          <p:val>
                                            <p:strVal val="#ppt_h"/>
                                          </p:val>
                                        </p:tav>
                                      </p:tavLst>
                                    </p:anim>
                                    <p:animEffect transition="in" filter="fade">
                                      <p:cBhvr>
                                        <p:cTn id="39" dur="1000"/>
                                        <p:tgtEl>
                                          <p:spTgt spid="122937"/>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122938"/>
                                        </p:tgtEl>
                                        <p:attrNameLst>
                                          <p:attrName>style.visibility</p:attrName>
                                        </p:attrNameLst>
                                      </p:cBhvr>
                                      <p:to>
                                        <p:strVal val="visible"/>
                                      </p:to>
                                    </p:set>
                                    <p:animEffect transition="in" filter="dissolve">
                                      <p:cBhvr>
                                        <p:cTn id="43" dur="500"/>
                                        <p:tgtEl>
                                          <p:spTgt spid="12293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blinds(horizontal)">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55"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strVal val="#ppt_w*0.70"/>
                                          </p:val>
                                        </p:tav>
                                        <p:tav tm="100000">
                                          <p:val>
                                            <p:strVal val="#ppt_w"/>
                                          </p:val>
                                        </p:tav>
                                      </p:tavLst>
                                    </p:anim>
                                    <p:anim calcmode="lin" valueType="num">
                                      <p:cBhvr>
                                        <p:cTn id="54" dur="500" fill="hold"/>
                                        <p:tgtEl>
                                          <p:spTgt spid="17"/>
                                        </p:tgtEl>
                                        <p:attrNameLst>
                                          <p:attrName>ppt_h</p:attrName>
                                        </p:attrNameLst>
                                      </p:cBhvr>
                                      <p:tavLst>
                                        <p:tav tm="0">
                                          <p:val>
                                            <p:strVal val="#ppt_h"/>
                                          </p:val>
                                        </p:tav>
                                        <p:tav tm="100000">
                                          <p:val>
                                            <p:strVal val="#ppt_h"/>
                                          </p:val>
                                        </p:tav>
                                      </p:tavLst>
                                    </p:anim>
                                    <p:animEffect transition="in" filter="fade">
                                      <p:cBhvr>
                                        <p:cTn id="5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p:bldP spid="122889" grpId="0" autoUpdateAnimBg="0"/>
      <p:bldP spid="122928" grpId="0" animBg="1"/>
      <p:bldP spid="122935" grpId="0" animBg="1"/>
      <p:bldP spid="122936" grpId="0"/>
      <p:bldP spid="122937" grpId="0" animBg="1"/>
      <p:bldP spid="122938" grpId="0"/>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5"/>
          <p:cNvSpPr>
            <a:spLocks noGrp="1" noChangeArrowheads="1"/>
          </p:cNvSpPr>
          <p:nvPr>
            <p:ph type="sldNum" sz="quarter" idx="10"/>
          </p:nvPr>
        </p:nvSpPr>
        <p:spPr>
          <a:noFill/>
        </p:spPr>
        <p:txBody>
          <a:bodyPr/>
          <a:lstStyle/>
          <a:p>
            <a:fld id="{FCBAC521-6AF2-4AB6-A88C-96D8A4FCE2F7}" type="slidenum">
              <a:rPr lang="ko-KR" altLang="en-US" smtClean="0"/>
              <a:pPr/>
              <a:t>34</a:t>
            </a:fld>
            <a:endParaRPr lang="en-US" altLang="ko-KR" smtClean="0"/>
          </a:p>
        </p:txBody>
      </p:sp>
      <p:sp>
        <p:nvSpPr>
          <p:cNvPr id="39939" name="Rectangle 2"/>
          <p:cNvSpPr>
            <a:spLocks noGrp="1" noChangeArrowheads="1"/>
          </p:cNvSpPr>
          <p:nvPr>
            <p:ph type="title"/>
          </p:nvPr>
        </p:nvSpPr>
        <p:spPr/>
        <p:txBody>
          <a:bodyPr/>
          <a:lstStyle/>
          <a:p>
            <a:r>
              <a:rPr lang="zh-CN" altLang="en-US" smtClean="0">
                <a:solidFill>
                  <a:srgbClr val="FFCC00"/>
                </a:solidFill>
                <a:latin typeface="黑体" pitchFamily="49" charset="-122"/>
                <a:ea typeface="黑体" pitchFamily="49" charset="-122"/>
              </a:rPr>
              <a:t>各类数的原码定义</a:t>
            </a:r>
          </a:p>
        </p:txBody>
      </p:sp>
      <p:sp>
        <p:nvSpPr>
          <p:cNvPr id="251909" name="Text Box 5"/>
          <p:cNvSpPr txBox="1">
            <a:spLocks noChangeArrowheads="1"/>
          </p:cNvSpPr>
          <p:nvPr/>
        </p:nvSpPr>
        <p:spPr bwMode="auto">
          <a:xfrm>
            <a:off x="71438" y="1268413"/>
            <a:ext cx="2971800" cy="939800"/>
          </a:xfrm>
          <a:prstGeom prst="rect">
            <a:avLst/>
          </a:prstGeom>
          <a:noFill/>
          <a:ln w="38100">
            <a:noFill/>
            <a:miter lim="800000"/>
            <a:headEnd/>
            <a:tailEnd/>
          </a:ln>
        </p:spPr>
        <p:txBody>
          <a:bodyPr>
            <a:spAutoFit/>
          </a:bodyPr>
          <a:lstStyle/>
          <a:p>
            <a:pPr indent="263525" algn="l">
              <a:lnSpc>
                <a:spcPct val="100000"/>
              </a:lnSpc>
              <a:spcBef>
                <a:spcPct val="50000"/>
              </a:spcBef>
              <a:buClr>
                <a:schemeClr val="bg2"/>
              </a:buClr>
              <a:buFont typeface="Wingdings" pitchFamily="2" charset="2"/>
              <a:buChar char="v"/>
            </a:pPr>
            <a:r>
              <a:rPr kumimoji="1" lang="zh-CN" altLang="en-US" sz="2200">
                <a:solidFill>
                  <a:schemeClr val="tx1"/>
                </a:solidFill>
              </a:rPr>
              <a:t> 各类数的原码定义</a:t>
            </a:r>
          </a:p>
          <a:p>
            <a:pPr lvl="1" indent="255588" algn="l">
              <a:lnSpc>
                <a:spcPct val="100000"/>
              </a:lnSpc>
              <a:spcBef>
                <a:spcPct val="50000"/>
              </a:spcBef>
              <a:buClr>
                <a:srgbClr val="006666"/>
              </a:buClr>
              <a:buSzPct val="80000"/>
              <a:buFont typeface="Wingdings" pitchFamily="2" charset="2"/>
              <a:buChar char="u"/>
            </a:pPr>
            <a:r>
              <a:rPr kumimoji="1" lang="zh-CN" altLang="en-US" sz="2200">
                <a:solidFill>
                  <a:srgbClr val="CC0066"/>
                </a:solidFill>
              </a:rPr>
              <a:t>小数原码：</a:t>
            </a:r>
          </a:p>
        </p:txBody>
      </p:sp>
      <p:grpSp>
        <p:nvGrpSpPr>
          <p:cNvPr id="2" name="Group 6"/>
          <p:cNvGrpSpPr>
            <a:grpSpLocks/>
          </p:cNvGrpSpPr>
          <p:nvPr/>
        </p:nvGrpSpPr>
        <p:grpSpPr bwMode="auto">
          <a:xfrm>
            <a:off x="2159000" y="1562100"/>
            <a:ext cx="4860925" cy="790575"/>
            <a:chOff x="1678" y="2523"/>
            <a:chExt cx="3062" cy="498"/>
          </a:xfrm>
        </p:grpSpPr>
        <p:sp>
          <p:nvSpPr>
            <p:cNvPr id="39957" name="Text Box 7"/>
            <p:cNvSpPr txBox="1">
              <a:spLocks noChangeArrowheads="1"/>
            </p:cNvSpPr>
            <p:nvPr/>
          </p:nvSpPr>
          <p:spPr bwMode="auto">
            <a:xfrm>
              <a:off x="1678" y="2640"/>
              <a:ext cx="950" cy="269"/>
            </a:xfrm>
            <a:prstGeom prst="rect">
              <a:avLst/>
            </a:prstGeom>
            <a:noFill/>
            <a:ln w="38100">
              <a:noFill/>
              <a:miter lim="800000"/>
              <a:headEnd/>
              <a:tailEnd/>
            </a:ln>
          </p:spPr>
          <p:txBody>
            <a:bodyPr>
              <a:spAutoFit/>
            </a:bodyPr>
            <a:lstStyle/>
            <a:p>
              <a:pPr algn="l">
                <a:lnSpc>
                  <a:spcPct val="100000"/>
                </a:lnSpc>
                <a:spcBef>
                  <a:spcPct val="50000"/>
                </a:spcBef>
                <a:buClr>
                  <a:schemeClr val="bg2"/>
                </a:buClr>
                <a:buFont typeface="Wingdings" pitchFamily="2" charset="2"/>
                <a:buNone/>
              </a:pPr>
              <a:r>
                <a:rPr kumimoji="1" lang="en-US" altLang="zh-CN" sz="2200">
                  <a:solidFill>
                    <a:schemeClr val="tx1"/>
                  </a:solidFill>
                  <a:latin typeface="Arial" charset="0"/>
                </a:rPr>
                <a:t>[X]</a:t>
              </a:r>
              <a:r>
                <a:rPr kumimoji="1" lang="zh-CN" altLang="en-US" sz="2200" baseline="-25000">
                  <a:solidFill>
                    <a:schemeClr val="tx1"/>
                  </a:solidFill>
                  <a:latin typeface="Arial" charset="0"/>
                </a:rPr>
                <a:t>原</a:t>
              </a:r>
              <a:r>
                <a:rPr kumimoji="1" lang="en-US" altLang="zh-CN" sz="2200">
                  <a:solidFill>
                    <a:schemeClr val="tx1"/>
                  </a:solidFill>
                  <a:latin typeface="Arial" charset="0"/>
                </a:rPr>
                <a:t>=</a:t>
              </a:r>
            </a:p>
          </p:txBody>
        </p:sp>
        <p:sp>
          <p:nvSpPr>
            <p:cNvPr id="39958" name="AutoShape 8"/>
            <p:cNvSpPr>
              <a:spLocks/>
            </p:cNvSpPr>
            <p:nvPr/>
          </p:nvSpPr>
          <p:spPr bwMode="auto">
            <a:xfrm>
              <a:off x="2351" y="2613"/>
              <a:ext cx="133" cy="369"/>
            </a:xfrm>
            <a:prstGeom prst="leftBrace">
              <a:avLst>
                <a:gd name="adj1" fmla="val 23120"/>
                <a:gd name="adj2" fmla="val 50000"/>
              </a:avLst>
            </a:prstGeom>
            <a:noFill/>
            <a:ln w="38100">
              <a:solidFill>
                <a:schemeClr val="tx1"/>
              </a:solidFill>
              <a:miter lim="800000"/>
              <a:headEnd/>
              <a:tailEnd/>
            </a:ln>
          </p:spPr>
          <p:txBody>
            <a:bodyPr wrap="none" anchor="ctr"/>
            <a:lstStyle/>
            <a:p>
              <a:endParaRPr lang="zh-CN" altLang="en-US"/>
            </a:p>
          </p:txBody>
        </p:sp>
        <p:sp>
          <p:nvSpPr>
            <p:cNvPr id="39959" name="Text Box 9"/>
            <p:cNvSpPr txBox="1">
              <a:spLocks noChangeArrowheads="1"/>
            </p:cNvSpPr>
            <p:nvPr/>
          </p:nvSpPr>
          <p:spPr bwMode="auto">
            <a:xfrm>
              <a:off x="2484" y="2523"/>
              <a:ext cx="2256"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X        0≤X&lt;1 </a:t>
              </a:r>
            </a:p>
          </p:txBody>
        </p:sp>
        <p:sp>
          <p:nvSpPr>
            <p:cNvPr id="39960" name="Text Box 10"/>
            <p:cNvSpPr txBox="1">
              <a:spLocks noChangeArrowheads="1"/>
            </p:cNvSpPr>
            <p:nvPr/>
          </p:nvSpPr>
          <p:spPr bwMode="auto">
            <a:xfrm>
              <a:off x="2484" y="2750"/>
              <a:ext cx="2097" cy="271"/>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1</a:t>
              </a:r>
              <a:r>
                <a:rPr kumimoji="1" lang="en-US" altLang="zh-CN" sz="2200">
                  <a:solidFill>
                    <a:schemeClr val="tx1"/>
                  </a:solidFill>
                  <a:latin typeface="Arial" charset="0"/>
                  <a:cs typeface="Times New Roman" pitchFamily="18" charset="0"/>
                </a:rPr>
                <a:t>–</a:t>
              </a:r>
              <a:r>
                <a:rPr kumimoji="1" lang="en-US" altLang="zh-CN" sz="2200">
                  <a:solidFill>
                    <a:schemeClr val="tx1"/>
                  </a:solidFill>
                  <a:latin typeface="Arial" charset="0"/>
                </a:rPr>
                <a:t>X     -1&lt;X≤0</a:t>
              </a:r>
              <a:r>
                <a:rPr kumimoji="1" lang="zh-CN" altLang="en-US" sz="2200">
                  <a:solidFill>
                    <a:schemeClr val="tx1"/>
                  </a:solidFill>
                  <a:latin typeface="Arial" charset="0"/>
                </a:rPr>
                <a:t>（负小数）</a:t>
              </a:r>
              <a:r>
                <a:rPr kumimoji="1" lang="en-US" altLang="zh-CN" sz="2200">
                  <a:solidFill>
                    <a:schemeClr val="tx1"/>
                  </a:solidFill>
                </a:rPr>
                <a:t> </a:t>
              </a:r>
            </a:p>
          </p:txBody>
        </p:sp>
      </p:grpSp>
      <p:grpSp>
        <p:nvGrpSpPr>
          <p:cNvPr id="3" name="Group 11"/>
          <p:cNvGrpSpPr>
            <a:grpSpLocks/>
          </p:cNvGrpSpPr>
          <p:nvPr/>
        </p:nvGrpSpPr>
        <p:grpSpPr bwMode="auto">
          <a:xfrm>
            <a:off x="2195513" y="3068638"/>
            <a:ext cx="5219700" cy="857250"/>
            <a:chOff x="1657" y="3324"/>
            <a:chExt cx="2796" cy="540"/>
          </a:xfrm>
        </p:grpSpPr>
        <p:sp>
          <p:nvSpPr>
            <p:cNvPr id="39953" name="Text Box 12"/>
            <p:cNvSpPr txBox="1">
              <a:spLocks noChangeArrowheads="1"/>
            </p:cNvSpPr>
            <p:nvPr/>
          </p:nvSpPr>
          <p:spPr bwMode="auto">
            <a:xfrm>
              <a:off x="1657" y="3422"/>
              <a:ext cx="1008"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[X]</a:t>
              </a:r>
              <a:r>
                <a:rPr kumimoji="1" lang="zh-CN" altLang="en-US" sz="2200" baseline="-25000">
                  <a:solidFill>
                    <a:schemeClr val="tx1"/>
                  </a:solidFill>
                  <a:latin typeface="Arial" charset="0"/>
                </a:rPr>
                <a:t>原</a:t>
              </a:r>
              <a:r>
                <a:rPr kumimoji="1" lang="en-US" altLang="zh-CN" sz="2200">
                  <a:solidFill>
                    <a:schemeClr val="tx1"/>
                  </a:solidFill>
                  <a:latin typeface="Arial" charset="0"/>
                </a:rPr>
                <a:t>=</a:t>
              </a:r>
            </a:p>
          </p:txBody>
        </p:sp>
        <p:sp>
          <p:nvSpPr>
            <p:cNvPr id="39954" name="Text Box 13"/>
            <p:cNvSpPr txBox="1">
              <a:spLocks noChangeArrowheads="1"/>
            </p:cNvSpPr>
            <p:nvPr/>
          </p:nvSpPr>
          <p:spPr bwMode="auto">
            <a:xfrm>
              <a:off x="2292" y="3324"/>
              <a:ext cx="1814" cy="269"/>
            </a:xfrm>
            <a:prstGeom prst="rect">
              <a:avLst/>
            </a:prstGeom>
            <a:noFill/>
            <a:ln w="38100">
              <a:noFill/>
              <a:miter lim="800000"/>
              <a:headEnd/>
              <a:tailEnd/>
            </a:ln>
          </p:spPr>
          <p:txBody>
            <a:bodyPr>
              <a:spAutoFit/>
            </a:bodyPr>
            <a:lstStyle/>
            <a:p>
              <a:pPr algn="l">
                <a:lnSpc>
                  <a:spcPct val="100000"/>
                </a:lnSpc>
                <a:spcBef>
                  <a:spcPct val="50000"/>
                </a:spcBef>
              </a:pPr>
              <a:r>
                <a:rPr kumimoji="1" lang="zh-CN" altLang="en-US" sz="2200">
                  <a:solidFill>
                    <a:schemeClr val="tx1"/>
                  </a:solidFill>
                  <a:latin typeface="Arial" charset="0"/>
                </a:rPr>
                <a:t>   </a:t>
              </a:r>
              <a:r>
                <a:rPr kumimoji="1" lang="en-US" altLang="zh-CN" sz="2200">
                  <a:solidFill>
                    <a:schemeClr val="tx1"/>
                  </a:solidFill>
                  <a:latin typeface="Arial" charset="0"/>
                </a:rPr>
                <a:t>X           0≤X&lt;2</a:t>
              </a:r>
              <a:r>
                <a:rPr kumimoji="1" lang="en-US" altLang="zh-CN" sz="2200" baseline="60000">
                  <a:solidFill>
                    <a:schemeClr val="tx1"/>
                  </a:solidFill>
                  <a:latin typeface="Arial" charset="0"/>
                </a:rPr>
                <a:t>n</a:t>
              </a:r>
              <a:r>
                <a:rPr kumimoji="1" lang="en-US" altLang="zh-CN" sz="2200">
                  <a:solidFill>
                    <a:schemeClr val="tx1"/>
                  </a:solidFill>
                </a:rPr>
                <a:t> </a:t>
              </a:r>
            </a:p>
          </p:txBody>
        </p:sp>
        <p:sp>
          <p:nvSpPr>
            <p:cNvPr id="39955" name="Text Box 14"/>
            <p:cNvSpPr txBox="1">
              <a:spLocks noChangeArrowheads="1"/>
            </p:cNvSpPr>
            <p:nvPr/>
          </p:nvSpPr>
          <p:spPr bwMode="auto">
            <a:xfrm>
              <a:off x="2451" y="3534"/>
              <a:ext cx="2002" cy="330"/>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2</a:t>
              </a:r>
              <a:r>
                <a:rPr kumimoji="1" lang="en-US" altLang="zh-CN" sz="2200" baseline="60000">
                  <a:solidFill>
                    <a:schemeClr val="tx1"/>
                  </a:solidFill>
                  <a:latin typeface="Arial" charset="0"/>
                </a:rPr>
                <a:t>n</a:t>
              </a:r>
              <a:r>
                <a:rPr kumimoji="1" lang="en-US" altLang="zh-CN" sz="2200">
                  <a:solidFill>
                    <a:schemeClr val="tx1"/>
                  </a:solidFill>
                  <a:latin typeface="Arial" charset="0"/>
                  <a:cs typeface="Times New Roman" pitchFamily="18" charset="0"/>
                </a:rPr>
                <a:t>–</a:t>
              </a:r>
              <a:r>
                <a:rPr kumimoji="1" lang="en-US" altLang="zh-CN" sz="2200">
                  <a:solidFill>
                    <a:schemeClr val="tx1"/>
                  </a:solidFill>
                  <a:latin typeface="Arial" charset="0"/>
                </a:rPr>
                <a:t>X    -2</a:t>
              </a:r>
              <a:r>
                <a:rPr kumimoji="1" lang="en-US" altLang="zh-CN" sz="2200" baseline="60000">
                  <a:solidFill>
                    <a:schemeClr val="tx1"/>
                  </a:solidFill>
                  <a:latin typeface="Arial" charset="0"/>
                </a:rPr>
                <a:t>n</a:t>
              </a:r>
              <a:r>
                <a:rPr kumimoji="1" lang="en-US" altLang="zh-CN" sz="2200">
                  <a:solidFill>
                    <a:schemeClr val="tx1"/>
                  </a:solidFill>
                  <a:latin typeface="Arial" charset="0"/>
                </a:rPr>
                <a:t>&lt;X≤0</a:t>
              </a:r>
              <a:r>
                <a:rPr kumimoji="1" lang="zh-CN" altLang="en-US" sz="2800">
                  <a:solidFill>
                    <a:schemeClr val="tx1"/>
                  </a:solidFill>
                  <a:latin typeface="Arial" charset="0"/>
                </a:rPr>
                <a:t> </a:t>
              </a:r>
              <a:r>
                <a:rPr kumimoji="1" lang="zh-CN" altLang="en-US" sz="2000">
                  <a:solidFill>
                    <a:schemeClr val="tx1"/>
                  </a:solidFill>
                  <a:latin typeface="Arial" charset="0"/>
                </a:rPr>
                <a:t>（负整数）</a:t>
              </a:r>
              <a:r>
                <a:rPr kumimoji="1" lang="en-US" altLang="zh-CN" sz="2800">
                  <a:solidFill>
                    <a:schemeClr val="tx1"/>
                  </a:solidFill>
                </a:rPr>
                <a:t> </a:t>
              </a:r>
            </a:p>
          </p:txBody>
        </p:sp>
        <p:sp>
          <p:nvSpPr>
            <p:cNvPr id="39956" name="AutoShape 15"/>
            <p:cNvSpPr>
              <a:spLocks/>
            </p:cNvSpPr>
            <p:nvPr/>
          </p:nvSpPr>
          <p:spPr bwMode="auto">
            <a:xfrm>
              <a:off x="2310" y="3384"/>
              <a:ext cx="133" cy="369"/>
            </a:xfrm>
            <a:prstGeom prst="leftBrace">
              <a:avLst>
                <a:gd name="adj1" fmla="val 23120"/>
                <a:gd name="adj2" fmla="val 50000"/>
              </a:avLst>
            </a:prstGeom>
            <a:noFill/>
            <a:ln w="38100">
              <a:solidFill>
                <a:schemeClr val="tx1"/>
              </a:solidFill>
              <a:miter lim="800000"/>
              <a:headEnd/>
              <a:tailEnd/>
            </a:ln>
          </p:spPr>
          <p:txBody>
            <a:bodyPr wrap="none" anchor="ctr"/>
            <a:lstStyle/>
            <a:p>
              <a:endParaRPr lang="zh-CN" altLang="en-US"/>
            </a:p>
          </p:txBody>
        </p:sp>
      </p:grpSp>
      <p:grpSp>
        <p:nvGrpSpPr>
          <p:cNvPr id="4" name="Group 16"/>
          <p:cNvGrpSpPr>
            <a:grpSpLocks/>
          </p:cNvGrpSpPr>
          <p:nvPr/>
        </p:nvGrpSpPr>
        <p:grpSpPr bwMode="auto">
          <a:xfrm>
            <a:off x="2266950" y="5773738"/>
            <a:ext cx="6192838" cy="427037"/>
            <a:chOff x="1678" y="3543"/>
            <a:chExt cx="3901" cy="269"/>
          </a:xfrm>
        </p:grpSpPr>
        <p:sp>
          <p:nvSpPr>
            <p:cNvPr id="39951" name="Text Box 17"/>
            <p:cNvSpPr txBox="1">
              <a:spLocks noChangeArrowheads="1"/>
            </p:cNvSpPr>
            <p:nvPr/>
          </p:nvSpPr>
          <p:spPr bwMode="auto">
            <a:xfrm>
              <a:off x="1678" y="3543"/>
              <a:ext cx="1768"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[+0]</a:t>
              </a:r>
              <a:r>
                <a:rPr kumimoji="1" lang="zh-CN" altLang="en-US" sz="2200" baseline="-25000">
                  <a:solidFill>
                    <a:schemeClr val="tx1"/>
                  </a:solidFill>
                  <a:latin typeface="Arial" charset="0"/>
                </a:rPr>
                <a:t>原</a:t>
              </a:r>
              <a:r>
                <a:rPr kumimoji="1" lang="en-US" altLang="zh-CN" sz="2200">
                  <a:solidFill>
                    <a:schemeClr val="tx1"/>
                  </a:solidFill>
                  <a:latin typeface="Arial" charset="0"/>
                </a:rPr>
                <a:t>=</a:t>
              </a:r>
              <a:r>
                <a:rPr kumimoji="1" lang="en-US" altLang="zh-CN" sz="2200">
                  <a:latin typeface="Arial" charset="0"/>
                </a:rPr>
                <a:t>0.0000000</a:t>
              </a:r>
            </a:p>
          </p:txBody>
        </p:sp>
        <p:sp>
          <p:nvSpPr>
            <p:cNvPr id="39952" name="Text Box 18"/>
            <p:cNvSpPr txBox="1">
              <a:spLocks noChangeArrowheads="1"/>
            </p:cNvSpPr>
            <p:nvPr/>
          </p:nvSpPr>
          <p:spPr bwMode="auto">
            <a:xfrm>
              <a:off x="3611" y="3543"/>
              <a:ext cx="1968"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a:t>
              </a:r>
              <a:r>
                <a:rPr kumimoji="1" lang="en-US" altLang="zh-CN" sz="2200">
                  <a:solidFill>
                    <a:schemeClr val="tx1"/>
                  </a:solidFill>
                  <a:latin typeface="Arial" charset="0"/>
                  <a:cs typeface="Times New Roman" pitchFamily="18" charset="0"/>
                </a:rPr>
                <a:t>-</a:t>
              </a:r>
              <a:r>
                <a:rPr kumimoji="1" lang="en-US" altLang="zh-CN" sz="2200">
                  <a:solidFill>
                    <a:schemeClr val="tx1"/>
                  </a:solidFill>
                  <a:latin typeface="Arial" charset="0"/>
                </a:rPr>
                <a:t>0]</a:t>
              </a:r>
              <a:r>
                <a:rPr kumimoji="1" lang="zh-CN" altLang="en-US" sz="2200" baseline="-25000">
                  <a:solidFill>
                    <a:schemeClr val="tx1"/>
                  </a:solidFill>
                  <a:latin typeface="Arial" charset="0"/>
                </a:rPr>
                <a:t>原</a:t>
              </a:r>
              <a:r>
                <a:rPr kumimoji="1" lang="en-US" altLang="zh-CN" sz="2200">
                  <a:solidFill>
                    <a:schemeClr val="tx1"/>
                  </a:solidFill>
                  <a:latin typeface="Arial" charset="0"/>
                </a:rPr>
                <a:t>=</a:t>
              </a:r>
              <a:r>
                <a:rPr kumimoji="1" lang="en-US" altLang="zh-CN" sz="2200">
                  <a:latin typeface="Arial" charset="0"/>
                </a:rPr>
                <a:t>1.0000000</a:t>
              </a:r>
            </a:p>
          </p:txBody>
        </p:sp>
      </p:grpSp>
      <p:sp>
        <p:nvSpPr>
          <p:cNvPr id="18" name="Text Box 11"/>
          <p:cNvSpPr txBox="1">
            <a:spLocks noChangeArrowheads="1"/>
          </p:cNvSpPr>
          <p:nvPr/>
        </p:nvSpPr>
        <p:spPr bwMode="auto">
          <a:xfrm>
            <a:off x="6646863" y="1268413"/>
            <a:ext cx="2462212" cy="1311275"/>
          </a:xfrm>
          <a:prstGeom prst="rect">
            <a:avLst/>
          </a:prstGeom>
          <a:solidFill>
            <a:srgbClr val="FFFFCC"/>
          </a:solidFill>
          <a:ln w="12700">
            <a:solidFill>
              <a:srgbClr val="FF6600"/>
            </a:solidFill>
            <a:miter lim="800000"/>
            <a:headEnd/>
            <a:tailEnd/>
          </a:ln>
        </p:spPr>
        <p:txBody>
          <a:bodyPr>
            <a:spAutoFit/>
          </a:bodyPr>
          <a:lstStyle/>
          <a:p>
            <a:pPr algn="l">
              <a:lnSpc>
                <a:spcPct val="110000"/>
              </a:lnSpc>
            </a:pPr>
            <a:r>
              <a:rPr kumimoji="1" lang="en-US" altLang="zh-CN" sz="1800">
                <a:solidFill>
                  <a:srgbClr val="FF0066"/>
                </a:solidFill>
              </a:rPr>
              <a:t>【</a:t>
            </a:r>
            <a:r>
              <a:rPr kumimoji="1" lang="zh-CN" altLang="en-US" sz="1800">
                <a:solidFill>
                  <a:srgbClr val="FF0066"/>
                </a:solidFill>
              </a:rPr>
              <a:t>例</a:t>
            </a:r>
            <a:r>
              <a:rPr kumimoji="1" lang="en-US" altLang="zh-CN" sz="1800">
                <a:solidFill>
                  <a:srgbClr val="FF0066"/>
                </a:solidFill>
              </a:rPr>
              <a:t>】 </a:t>
            </a:r>
            <a:r>
              <a:rPr kumimoji="1" lang="en-US" altLang="zh-CN" sz="1800">
                <a:latin typeface="Arial" charset="0"/>
              </a:rPr>
              <a:t>X=-0.1011011</a:t>
            </a:r>
          </a:p>
          <a:p>
            <a:pPr algn="l">
              <a:lnSpc>
                <a:spcPct val="110000"/>
              </a:lnSpc>
            </a:pPr>
            <a:r>
              <a:rPr kumimoji="1" lang="zh-CN" altLang="en-US" sz="1800">
                <a:latin typeface="Arial" charset="0"/>
              </a:rPr>
              <a:t>  </a:t>
            </a:r>
            <a:r>
              <a:rPr kumimoji="1" lang="en-US" altLang="zh-CN" sz="1800">
                <a:latin typeface="Arial" charset="0"/>
              </a:rPr>
              <a:t>[X]</a:t>
            </a:r>
            <a:r>
              <a:rPr kumimoji="1" lang="zh-CN" altLang="en-US" sz="1800" baseline="-25000">
                <a:latin typeface="Arial" charset="0"/>
              </a:rPr>
              <a:t>原</a:t>
            </a:r>
            <a:r>
              <a:rPr kumimoji="1" lang="en-US" altLang="zh-CN" sz="1800">
                <a:latin typeface="Arial" charset="0"/>
              </a:rPr>
              <a:t>=1-X</a:t>
            </a:r>
          </a:p>
          <a:p>
            <a:pPr algn="l">
              <a:lnSpc>
                <a:spcPct val="110000"/>
              </a:lnSpc>
            </a:pPr>
            <a:r>
              <a:rPr kumimoji="1" lang="zh-CN" altLang="en-US" sz="1800">
                <a:latin typeface="Arial" charset="0"/>
              </a:rPr>
              <a:t>      </a:t>
            </a:r>
            <a:r>
              <a:rPr kumimoji="1" lang="en-US" altLang="zh-CN" sz="1800">
                <a:latin typeface="Arial" charset="0"/>
              </a:rPr>
              <a:t>=1-</a:t>
            </a:r>
            <a:r>
              <a:rPr kumimoji="1" lang="zh-CN" altLang="en-US" sz="1800">
                <a:latin typeface="Arial" charset="0"/>
              </a:rPr>
              <a:t>（</a:t>
            </a:r>
            <a:r>
              <a:rPr kumimoji="1" lang="en-US" altLang="zh-CN" sz="1800">
                <a:latin typeface="Arial" charset="0"/>
              </a:rPr>
              <a:t>-0.1011011</a:t>
            </a:r>
            <a:r>
              <a:rPr kumimoji="1" lang="zh-CN" altLang="en-US" sz="1800">
                <a:latin typeface="Arial" charset="0"/>
              </a:rPr>
              <a:t>）</a:t>
            </a:r>
            <a:endParaRPr kumimoji="1" lang="en-US" altLang="zh-CN" sz="1800">
              <a:latin typeface="Arial" charset="0"/>
            </a:endParaRPr>
          </a:p>
          <a:p>
            <a:pPr algn="l">
              <a:lnSpc>
                <a:spcPct val="110000"/>
              </a:lnSpc>
            </a:pPr>
            <a:r>
              <a:rPr kumimoji="1" lang="zh-CN" altLang="en-US" sz="1800">
                <a:latin typeface="Arial" charset="0"/>
              </a:rPr>
              <a:t>      </a:t>
            </a:r>
            <a:r>
              <a:rPr kumimoji="1" lang="en-US" altLang="zh-CN" sz="1800">
                <a:latin typeface="Arial" charset="0"/>
              </a:rPr>
              <a:t>=</a:t>
            </a:r>
            <a:r>
              <a:rPr kumimoji="1" lang="en-US" altLang="zh-CN" sz="1800">
                <a:solidFill>
                  <a:srgbClr val="CC0066"/>
                </a:solidFill>
                <a:latin typeface="Arial" charset="0"/>
              </a:rPr>
              <a:t>1</a:t>
            </a:r>
            <a:r>
              <a:rPr kumimoji="1" lang="en-US" altLang="zh-CN" sz="1800">
                <a:latin typeface="Arial" charset="0"/>
              </a:rPr>
              <a:t>.1011011</a:t>
            </a:r>
          </a:p>
        </p:txBody>
      </p:sp>
      <p:sp>
        <p:nvSpPr>
          <p:cNvPr id="19" name="Text Box 5"/>
          <p:cNvSpPr txBox="1">
            <a:spLocks noChangeArrowheads="1"/>
          </p:cNvSpPr>
          <p:nvPr/>
        </p:nvSpPr>
        <p:spPr bwMode="auto">
          <a:xfrm>
            <a:off x="34925" y="5773738"/>
            <a:ext cx="2971800" cy="427037"/>
          </a:xfrm>
          <a:prstGeom prst="rect">
            <a:avLst/>
          </a:prstGeom>
          <a:noFill/>
          <a:ln w="38100">
            <a:noFill/>
            <a:miter lim="800000"/>
            <a:headEnd/>
            <a:tailEnd/>
          </a:ln>
        </p:spPr>
        <p:txBody>
          <a:bodyPr>
            <a:spAutoFit/>
          </a:bodyPr>
          <a:lstStyle/>
          <a:p>
            <a:pPr lvl="1" indent="263525" algn="l">
              <a:lnSpc>
                <a:spcPct val="100000"/>
              </a:lnSpc>
              <a:spcBef>
                <a:spcPct val="50000"/>
              </a:spcBef>
              <a:buClr>
                <a:srgbClr val="006666"/>
              </a:buClr>
              <a:buSzPct val="80000"/>
              <a:buFont typeface="Wingdings" pitchFamily="2" charset="2"/>
              <a:buChar char="u"/>
            </a:pPr>
            <a:r>
              <a:rPr kumimoji="1" lang="zh-CN" altLang="en-US" sz="2200">
                <a:solidFill>
                  <a:srgbClr val="CC0066"/>
                </a:solidFill>
              </a:rPr>
              <a:t>零的原码：</a:t>
            </a:r>
          </a:p>
        </p:txBody>
      </p:sp>
      <p:sp>
        <p:nvSpPr>
          <p:cNvPr id="20" name="Text Box 49"/>
          <p:cNvSpPr txBox="1">
            <a:spLocks noChangeArrowheads="1"/>
          </p:cNvSpPr>
          <p:nvPr/>
        </p:nvSpPr>
        <p:spPr bwMode="auto">
          <a:xfrm>
            <a:off x="4076700" y="4075113"/>
            <a:ext cx="3051175" cy="1095375"/>
          </a:xfrm>
          <a:prstGeom prst="rect">
            <a:avLst/>
          </a:prstGeom>
          <a:solidFill>
            <a:srgbClr val="FFFFCC"/>
          </a:solidFill>
          <a:ln w="12700">
            <a:solidFill>
              <a:srgbClr val="FF6600"/>
            </a:solidFill>
            <a:miter lim="800000"/>
            <a:headEnd/>
            <a:tailEnd/>
          </a:ln>
        </p:spPr>
        <p:txBody>
          <a:bodyPr>
            <a:spAutoFit/>
          </a:bodyPr>
          <a:lstStyle/>
          <a:p>
            <a:pPr algn="l">
              <a:lnSpc>
                <a:spcPct val="120000"/>
              </a:lnSpc>
            </a:pPr>
            <a:r>
              <a:rPr kumimoji="1" lang="en-US" altLang="zh-CN" sz="1800">
                <a:solidFill>
                  <a:srgbClr val="FF0066"/>
                </a:solidFill>
              </a:rPr>
              <a:t>【</a:t>
            </a:r>
            <a:r>
              <a:rPr kumimoji="1" lang="zh-CN" altLang="en-US" sz="1800">
                <a:solidFill>
                  <a:srgbClr val="FF0066"/>
                </a:solidFill>
              </a:rPr>
              <a:t>例</a:t>
            </a:r>
            <a:r>
              <a:rPr kumimoji="1" lang="en-US" altLang="zh-CN" sz="1800">
                <a:solidFill>
                  <a:srgbClr val="FF0066"/>
                </a:solidFill>
              </a:rPr>
              <a:t>】 </a:t>
            </a:r>
            <a:r>
              <a:rPr kumimoji="1" lang="en-US" altLang="zh-CN" sz="1800">
                <a:latin typeface="Arial" charset="0"/>
              </a:rPr>
              <a:t>X=</a:t>
            </a:r>
            <a:r>
              <a:rPr kumimoji="1" lang="en-US" altLang="zh-CN" sz="1800">
                <a:latin typeface="Arial" charset="0"/>
                <a:cs typeface="Times New Roman" pitchFamily="18" charset="0"/>
              </a:rPr>
              <a:t>-</a:t>
            </a:r>
            <a:r>
              <a:rPr kumimoji="1" lang="en-US" altLang="zh-CN" sz="1800">
                <a:latin typeface="Arial" charset="0"/>
              </a:rPr>
              <a:t>1101001</a:t>
            </a:r>
          </a:p>
          <a:p>
            <a:pPr algn="l">
              <a:lnSpc>
                <a:spcPct val="120000"/>
              </a:lnSpc>
            </a:pPr>
            <a:r>
              <a:rPr kumimoji="1" lang="en-US" altLang="zh-CN" sz="1800">
                <a:latin typeface="Arial" charset="0"/>
              </a:rPr>
              <a:t>[X]</a:t>
            </a:r>
            <a:r>
              <a:rPr kumimoji="1" lang="zh-CN" altLang="en-US" sz="1800" baseline="-25000">
                <a:latin typeface="Arial" charset="0"/>
              </a:rPr>
              <a:t>原</a:t>
            </a:r>
            <a:r>
              <a:rPr kumimoji="1" lang="en-US" altLang="zh-CN" sz="1800">
                <a:latin typeface="Arial" charset="0"/>
              </a:rPr>
              <a:t>=2</a:t>
            </a:r>
            <a:r>
              <a:rPr kumimoji="1" lang="en-US" altLang="zh-CN" sz="2200" baseline="60000">
                <a:latin typeface="Arial" charset="0"/>
              </a:rPr>
              <a:t>7</a:t>
            </a:r>
            <a:r>
              <a:rPr kumimoji="1" lang="en-US" altLang="zh-CN" sz="1800">
                <a:latin typeface="Arial" charset="0"/>
              </a:rPr>
              <a:t>-</a:t>
            </a:r>
            <a:r>
              <a:rPr kumimoji="1" lang="zh-CN" altLang="en-US" sz="1800">
                <a:latin typeface="Arial" charset="0"/>
              </a:rPr>
              <a:t>（</a:t>
            </a:r>
            <a:r>
              <a:rPr kumimoji="1" lang="en-US" altLang="zh-CN" sz="1800">
                <a:latin typeface="Arial" charset="0"/>
              </a:rPr>
              <a:t> </a:t>
            </a:r>
            <a:r>
              <a:rPr kumimoji="1" lang="en-US" altLang="zh-CN" sz="1800">
                <a:latin typeface="Arial" charset="0"/>
                <a:cs typeface="Times New Roman" pitchFamily="18" charset="0"/>
              </a:rPr>
              <a:t>-</a:t>
            </a:r>
            <a:r>
              <a:rPr kumimoji="1" lang="en-US" altLang="zh-CN" sz="1800">
                <a:latin typeface="Arial" charset="0"/>
              </a:rPr>
              <a:t>1101001 </a:t>
            </a:r>
            <a:r>
              <a:rPr kumimoji="1" lang="zh-CN" altLang="en-US" sz="1800">
                <a:latin typeface="Arial" charset="0"/>
              </a:rPr>
              <a:t>）</a:t>
            </a:r>
            <a:endParaRPr kumimoji="1" lang="en-US" altLang="zh-CN" sz="1800">
              <a:latin typeface="Arial" charset="0"/>
            </a:endParaRPr>
          </a:p>
          <a:p>
            <a:pPr algn="l">
              <a:lnSpc>
                <a:spcPct val="120000"/>
              </a:lnSpc>
            </a:pPr>
            <a:r>
              <a:rPr kumimoji="1" lang="zh-CN" altLang="en-US" sz="1800">
                <a:latin typeface="Arial" charset="0"/>
              </a:rPr>
              <a:t>        </a:t>
            </a:r>
            <a:r>
              <a:rPr kumimoji="1" lang="en-US" altLang="zh-CN" sz="1800">
                <a:latin typeface="Arial" charset="0"/>
              </a:rPr>
              <a:t>=</a:t>
            </a:r>
            <a:r>
              <a:rPr kumimoji="1" lang="en-US" altLang="zh-CN" sz="1800">
                <a:solidFill>
                  <a:srgbClr val="CC0066"/>
                </a:solidFill>
                <a:latin typeface="Arial" charset="0"/>
              </a:rPr>
              <a:t>1</a:t>
            </a:r>
            <a:r>
              <a:rPr kumimoji="1" lang="zh-CN" altLang="en-US" sz="1800">
                <a:solidFill>
                  <a:srgbClr val="CC0066"/>
                </a:solidFill>
                <a:latin typeface="Arial" charset="0"/>
              </a:rPr>
              <a:t> </a:t>
            </a:r>
            <a:r>
              <a:rPr kumimoji="1" lang="en-US" altLang="zh-CN" sz="1800">
                <a:latin typeface="Arial" charset="0"/>
              </a:rPr>
              <a:t>1101001</a:t>
            </a:r>
          </a:p>
        </p:txBody>
      </p:sp>
      <p:sp>
        <p:nvSpPr>
          <p:cNvPr id="22" name="Text Box 5"/>
          <p:cNvSpPr txBox="1">
            <a:spLocks noChangeArrowheads="1"/>
          </p:cNvSpPr>
          <p:nvPr/>
        </p:nvSpPr>
        <p:spPr bwMode="auto">
          <a:xfrm>
            <a:off x="71438" y="3279775"/>
            <a:ext cx="2411412" cy="431800"/>
          </a:xfrm>
          <a:prstGeom prst="rect">
            <a:avLst/>
          </a:prstGeom>
          <a:noFill/>
          <a:ln w="38100">
            <a:noFill/>
            <a:miter lim="800000"/>
            <a:headEnd/>
            <a:tailEnd/>
          </a:ln>
        </p:spPr>
        <p:txBody>
          <a:bodyPr>
            <a:spAutoFit/>
          </a:bodyPr>
          <a:lstStyle/>
          <a:p>
            <a:pPr lvl="1" indent="263525" algn="l">
              <a:lnSpc>
                <a:spcPct val="100000"/>
              </a:lnSpc>
              <a:spcBef>
                <a:spcPct val="50000"/>
              </a:spcBef>
              <a:buClr>
                <a:srgbClr val="006666"/>
              </a:buClr>
              <a:buSzPct val="80000"/>
              <a:buFont typeface="Wingdings" pitchFamily="2" charset="2"/>
              <a:buChar char="u"/>
            </a:pPr>
            <a:r>
              <a:rPr kumimoji="1" lang="zh-CN" altLang="en-US" sz="2200">
                <a:solidFill>
                  <a:srgbClr val="CC0066"/>
                </a:solidFill>
              </a:rPr>
              <a:t>整数原码：</a:t>
            </a:r>
          </a:p>
        </p:txBody>
      </p:sp>
      <p:sp>
        <p:nvSpPr>
          <p:cNvPr id="50" name="AutoShape 17"/>
          <p:cNvSpPr>
            <a:spLocks noChangeArrowheads="1"/>
          </p:cNvSpPr>
          <p:nvPr/>
        </p:nvSpPr>
        <p:spPr bwMode="auto">
          <a:xfrm>
            <a:off x="2176463" y="4049713"/>
            <a:ext cx="1628775" cy="703262"/>
          </a:xfrm>
          <a:prstGeom prst="wedgeRoundRectCallout">
            <a:avLst>
              <a:gd name="adj1" fmla="val 47065"/>
              <a:gd name="adj2" fmla="val -96301"/>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en-US" altLang="zh-CN" sz="1800">
                <a:solidFill>
                  <a:srgbClr val="000000"/>
                </a:solidFill>
                <a:latin typeface="Arial" charset="0"/>
                <a:ea typeface="楷体_GB2312" pitchFamily="49" charset="-122"/>
              </a:rPr>
              <a:t>n </a:t>
            </a:r>
            <a:r>
              <a:rPr kumimoji="1" lang="zh-CN" altLang="en-US" sz="1800">
                <a:solidFill>
                  <a:srgbClr val="000000"/>
                </a:solidFill>
                <a:latin typeface="Arial" charset="0"/>
                <a:ea typeface="楷体_GB2312" pitchFamily="49" charset="-122"/>
              </a:rPr>
              <a:t>表示</a:t>
            </a:r>
            <a:r>
              <a:rPr kumimoji="1" lang="en-US" altLang="zh-CN" sz="1800">
                <a:solidFill>
                  <a:srgbClr val="000000"/>
                </a:solidFill>
                <a:latin typeface="Arial" charset="0"/>
                <a:ea typeface="楷体_GB2312" pitchFamily="49" charset="-122"/>
              </a:rPr>
              <a:t>X</a:t>
            </a:r>
            <a:r>
              <a:rPr kumimoji="1" lang="zh-CN" altLang="en-US" sz="1800">
                <a:solidFill>
                  <a:srgbClr val="000000"/>
                </a:solidFill>
                <a:latin typeface="Arial" charset="0"/>
                <a:ea typeface="楷体_GB2312" pitchFamily="49" charset="-122"/>
              </a:rPr>
              <a:t>数值部分的位数</a:t>
            </a:r>
          </a:p>
        </p:txBody>
      </p:sp>
      <p:sp>
        <p:nvSpPr>
          <p:cNvPr id="77" name="AutoShape 17"/>
          <p:cNvSpPr>
            <a:spLocks noChangeArrowheads="1"/>
          </p:cNvSpPr>
          <p:nvPr/>
        </p:nvSpPr>
        <p:spPr bwMode="auto">
          <a:xfrm>
            <a:off x="6372225" y="2816225"/>
            <a:ext cx="1042988" cy="407988"/>
          </a:xfrm>
          <a:prstGeom prst="wedgeRoundRectCallout">
            <a:avLst>
              <a:gd name="adj1" fmla="val 45130"/>
              <a:gd name="adj2" fmla="val -120426"/>
              <a:gd name="adj3" fmla="val 16667"/>
            </a:avLst>
          </a:prstGeom>
          <a:solidFill>
            <a:srgbClr val="FFCCFF"/>
          </a:solidFill>
          <a:ln w="9525">
            <a:solidFill>
              <a:srgbClr val="3399FF"/>
            </a:solidFill>
            <a:miter lim="800000"/>
            <a:headEnd/>
            <a:tailEnd/>
          </a:ln>
        </p:spPr>
        <p:txBody>
          <a:bodyPr anchor="b"/>
          <a:lstStyle/>
          <a:p>
            <a:pPr algn="l">
              <a:lnSpc>
                <a:spcPct val="100000"/>
              </a:lnSpc>
            </a:pPr>
            <a:r>
              <a:rPr kumimoji="1" lang="zh-CN" altLang="en-US" sz="1800"/>
              <a:t>符号位</a:t>
            </a:r>
            <a:endParaRPr kumimoji="1" lang="zh-CN" altLang="en-US" sz="1800">
              <a:solidFill>
                <a:srgbClr val="000000"/>
              </a:solidFill>
              <a:latin typeface="Arial" charset="0"/>
              <a:ea typeface="楷体_GB2312" pitchFamily="49" charset="-122"/>
            </a:endParaRPr>
          </a:p>
        </p:txBody>
      </p:sp>
      <p:sp>
        <p:nvSpPr>
          <p:cNvPr id="5" name="AutoShape 17"/>
          <p:cNvSpPr>
            <a:spLocks noChangeArrowheads="1"/>
          </p:cNvSpPr>
          <p:nvPr/>
        </p:nvSpPr>
        <p:spPr bwMode="auto">
          <a:xfrm>
            <a:off x="3887788" y="5313363"/>
            <a:ext cx="1042987" cy="407987"/>
          </a:xfrm>
          <a:prstGeom prst="wedgeRoundRectCallout">
            <a:avLst>
              <a:gd name="adj1" fmla="val 45130"/>
              <a:gd name="adj2" fmla="val -120426"/>
              <a:gd name="adj3" fmla="val 16667"/>
            </a:avLst>
          </a:prstGeom>
          <a:solidFill>
            <a:srgbClr val="FFCCFF"/>
          </a:solidFill>
          <a:ln w="9525">
            <a:solidFill>
              <a:srgbClr val="3399FF"/>
            </a:solidFill>
            <a:miter lim="800000"/>
            <a:headEnd/>
            <a:tailEnd/>
          </a:ln>
        </p:spPr>
        <p:txBody>
          <a:bodyPr anchor="b"/>
          <a:lstStyle/>
          <a:p>
            <a:pPr algn="l">
              <a:lnSpc>
                <a:spcPct val="100000"/>
              </a:lnSpc>
            </a:pPr>
            <a:r>
              <a:rPr kumimoji="1" lang="zh-CN" altLang="en-US" sz="1800"/>
              <a:t>符号位</a:t>
            </a:r>
            <a:endParaRPr kumimoji="1" lang="zh-CN" altLang="en-US" sz="1800">
              <a:solidFill>
                <a:srgbClr val="000000"/>
              </a:solidFill>
              <a:latin typeface="Arial"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09">
                                            <p:txEl>
                                              <p:pRg st="0" end="0"/>
                                            </p:txEl>
                                          </p:spTgt>
                                        </p:tgtEl>
                                        <p:attrNameLst>
                                          <p:attrName>style.visibility</p:attrName>
                                        </p:attrNameLst>
                                      </p:cBhvr>
                                      <p:to>
                                        <p:strVal val="visible"/>
                                      </p:to>
                                    </p:set>
                                    <p:anim calcmode="lin" valueType="num">
                                      <p:cBhvr additive="base">
                                        <p:cTn id="7" dur="500" fill="hold"/>
                                        <p:tgtEl>
                                          <p:spTgt spid="25190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190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1909">
                                            <p:txEl>
                                              <p:pRg st="1" end="1"/>
                                            </p:txEl>
                                          </p:spTgt>
                                        </p:tgtEl>
                                        <p:attrNameLst>
                                          <p:attrName>style.visibility</p:attrName>
                                        </p:attrNameLst>
                                      </p:cBhvr>
                                      <p:to>
                                        <p:strVal val="visible"/>
                                      </p:to>
                                    </p:set>
                                    <p:anim calcmode="lin" valueType="num">
                                      <p:cBhvr additive="base">
                                        <p:cTn id="11" dur="500" fill="hold"/>
                                        <p:tgtEl>
                                          <p:spTgt spid="25190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5190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dissolve">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dissolv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9">
                                            <p:txEl>
                                              <p:pRg st="0" end="0"/>
                                            </p:txEl>
                                          </p:spTgt>
                                        </p:tgtEl>
                                        <p:attrNameLst>
                                          <p:attrName>style.visibility</p:attrName>
                                        </p:attrNameLst>
                                      </p:cBhvr>
                                      <p:to>
                                        <p:strVal val="visible"/>
                                      </p:to>
                                    </p:set>
                                    <p:anim calcmode="lin" valueType="num">
                                      <p:cBhvr additive="base">
                                        <p:cTn id="56"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9">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additive="base">
                                        <p:cTn id="60" dur="500" fill="hold"/>
                                        <p:tgtEl>
                                          <p:spTgt spid="4"/>
                                        </p:tgtEl>
                                        <p:attrNameLst>
                                          <p:attrName>ppt_x</p:attrName>
                                        </p:attrNameLst>
                                      </p:cBhvr>
                                      <p:tavLst>
                                        <p:tav tm="0">
                                          <p:val>
                                            <p:strVal val="1+#ppt_w/2"/>
                                          </p:val>
                                        </p:tav>
                                        <p:tav tm="100000">
                                          <p:val>
                                            <p:strVal val="#ppt_x"/>
                                          </p:val>
                                        </p:tav>
                                      </p:tavLst>
                                    </p:anim>
                                    <p:anim calcmode="lin" valueType="num">
                                      <p:cBhvr additive="base">
                                        <p:cTn id="6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build="allAtOnce" autoUpdateAnimBg="0"/>
      <p:bldP spid="18" grpId="0" animBg="1"/>
      <p:bldP spid="19" grpId="0" build="allAtOnce" autoUpdateAnimBg="0"/>
      <p:bldP spid="20" grpId="0" animBg="1"/>
      <p:bldP spid="22" grpId="0" build="allAtOnce" autoUpdateAnimBg="0"/>
      <p:bldP spid="50" grpId="0" animBg="1"/>
      <p:bldP spid="77"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5"/>
          <p:cNvSpPr>
            <a:spLocks noGrp="1" noChangeArrowheads="1"/>
          </p:cNvSpPr>
          <p:nvPr>
            <p:ph type="sldNum" sz="quarter" idx="10"/>
          </p:nvPr>
        </p:nvSpPr>
        <p:spPr>
          <a:noFill/>
        </p:spPr>
        <p:txBody>
          <a:bodyPr/>
          <a:lstStyle/>
          <a:p>
            <a:fld id="{EB8FB905-F595-4934-8B12-21185F1E0EE7}" type="slidenum">
              <a:rPr lang="ko-KR" altLang="en-US" smtClean="0"/>
              <a:pPr/>
              <a:t>35</a:t>
            </a:fld>
            <a:endParaRPr lang="en-US" altLang="ko-KR" smtClean="0"/>
          </a:p>
        </p:txBody>
      </p:sp>
      <p:sp>
        <p:nvSpPr>
          <p:cNvPr id="40963" name="Rectangle 2"/>
          <p:cNvSpPr>
            <a:spLocks noGrp="1" noChangeArrowheads="1"/>
          </p:cNvSpPr>
          <p:nvPr>
            <p:ph type="title"/>
          </p:nvPr>
        </p:nvSpPr>
        <p:spPr/>
        <p:txBody>
          <a:bodyPr/>
          <a:lstStyle/>
          <a:p>
            <a:r>
              <a:rPr lang="zh-CN" altLang="en-US" smtClean="0">
                <a:solidFill>
                  <a:srgbClr val="FFCC00"/>
                </a:solidFill>
                <a:latin typeface="黑体" pitchFamily="49" charset="-122"/>
                <a:ea typeface="黑体" pitchFamily="49" charset="-122"/>
              </a:rPr>
              <a:t>原码运算规则</a:t>
            </a:r>
          </a:p>
        </p:txBody>
      </p:sp>
      <p:sp>
        <p:nvSpPr>
          <p:cNvPr id="245764" name="Text Box 4"/>
          <p:cNvSpPr txBox="1">
            <a:spLocks noChangeArrowheads="1"/>
          </p:cNvSpPr>
          <p:nvPr/>
        </p:nvSpPr>
        <p:spPr bwMode="auto">
          <a:xfrm>
            <a:off x="425450" y="1233488"/>
            <a:ext cx="8286750" cy="1422400"/>
          </a:xfrm>
          <a:prstGeom prst="rect">
            <a:avLst/>
          </a:prstGeom>
          <a:noFill/>
          <a:ln w="38100">
            <a:noFill/>
            <a:miter lim="800000"/>
            <a:headEnd/>
            <a:tailEnd/>
          </a:ln>
        </p:spPr>
        <p:txBody>
          <a:bodyPr>
            <a:spAutoFit/>
          </a:bodyPr>
          <a:lstStyle/>
          <a:p>
            <a:pPr marL="357188" indent="-357188" algn="l">
              <a:lnSpc>
                <a:spcPct val="120000"/>
              </a:lnSpc>
              <a:buClr>
                <a:schemeClr val="bg2"/>
              </a:buClr>
              <a:buFont typeface="Wingdings" pitchFamily="2" charset="2"/>
              <a:buChar char="v"/>
            </a:pPr>
            <a:r>
              <a:rPr lang="zh-CN" altLang="en-US">
                <a:solidFill>
                  <a:srgbClr val="FF0000"/>
                </a:solidFill>
                <a:latin typeface="Arial" charset="0"/>
                <a:cs typeface="Arial" charset="0"/>
              </a:rPr>
              <a:t>运算规则</a:t>
            </a:r>
            <a:r>
              <a:rPr lang="zh-CN" altLang="en-US">
                <a:solidFill>
                  <a:schemeClr val="tx1"/>
                </a:solidFill>
                <a:latin typeface="Arial" charset="0"/>
                <a:cs typeface="Arial" charset="0"/>
              </a:rPr>
              <a:t>：原码中的</a:t>
            </a:r>
            <a:r>
              <a:rPr kumimoji="1" lang="zh-CN" altLang="en-US">
                <a:solidFill>
                  <a:srgbClr val="CC0066"/>
                </a:solidFill>
                <a:latin typeface="Arial" charset="0"/>
                <a:cs typeface="Arial" charset="0"/>
              </a:rPr>
              <a:t>符号位不参加运算</a:t>
            </a:r>
            <a:r>
              <a:rPr lang="zh-CN" altLang="en-US">
                <a:solidFill>
                  <a:schemeClr val="tx1"/>
                </a:solidFill>
                <a:latin typeface="Arial" charset="0"/>
                <a:cs typeface="Arial" charset="0"/>
              </a:rPr>
              <a:t>。同符号数相加做加法；不同符号数相加做减法：大数的数值部分减去小数的数值部分，符号位取大数的符号</a:t>
            </a:r>
          </a:p>
        </p:txBody>
      </p:sp>
      <p:sp>
        <p:nvSpPr>
          <p:cNvPr id="6" name="Text Box 49"/>
          <p:cNvSpPr txBox="1">
            <a:spLocks noChangeArrowheads="1"/>
          </p:cNvSpPr>
          <p:nvPr/>
        </p:nvSpPr>
        <p:spPr bwMode="auto">
          <a:xfrm>
            <a:off x="1079500" y="2767013"/>
            <a:ext cx="7021513" cy="2698750"/>
          </a:xfrm>
          <a:prstGeom prst="rect">
            <a:avLst/>
          </a:prstGeom>
          <a:solidFill>
            <a:srgbClr val="FFFFCC"/>
          </a:solidFill>
          <a:ln w="12700">
            <a:solidFill>
              <a:srgbClr val="FF6600"/>
            </a:solidFill>
            <a:miter lim="800000"/>
            <a:headEnd/>
            <a:tailEnd/>
          </a:ln>
        </p:spPr>
        <p:txBody>
          <a:bodyPr>
            <a:spAutoFit/>
          </a:bodyPr>
          <a:lstStyle/>
          <a:p>
            <a:pPr algn="l">
              <a:lnSpc>
                <a:spcPct val="110000"/>
              </a:lnSpc>
            </a:pPr>
            <a:r>
              <a:rPr kumimoji="1" lang="en-US" altLang="zh-CN" sz="2200">
                <a:solidFill>
                  <a:srgbClr val="FF0066"/>
                </a:solidFill>
                <a:latin typeface="Arial" charset="0"/>
              </a:rPr>
              <a:t>【</a:t>
            </a:r>
            <a:r>
              <a:rPr kumimoji="1" lang="zh-CN" altLang="en-US" sz="2200">
                <a:solidFill>
                  <a:srgbClr val="FF0066"/>
                </a:solidFill>
                <a:latin typeface="Arial" charset="0"/>
              </a:rPr>
              <a:t>例</a:t>
            </a:r>
            <a:r>
              <a:rPr kumimoji="1" lang="en-US" altLang="zh-CN" sz="2200">
                <a:solidFill>
                  <a:srgbClr val="FF0066"/>
                </a:solidFill>
                <a:latin typeface="Arial" charset="0"/>
                <a:cs typeface="Arial" charset="0"/>
              </a:rPr>
              <a:t>1.12</a:t>
            </a:r>
            <a:r>
              <a:rPr kumimoji="1" lang="en-US" altLang="zh-CN" sz="2200">
                <a:solidFill>
                  <a:srgbClr val="FF0066"/>
                </a:solidFill>
                <a:latin typeface="Arial" charset="0"/>
              </a:rPr>
              <a:t>】</a:t>
            </a:r>
            <a:r>
              <a:rPr kumimoji="1" lang="zh-CN" altLang="en-US" sz="2200">
                <a:latin typeface="Arial" charset="0"/>
              </a:rPr>
              <a:t>已知</a:t>
            </a:r>
            <a:r>
              <a:rPr kumimoji="1" lang="en-US" altLang="zh-CN" sz="2200">
                <a:latin typeface="Arial" charset="0"/>
              </a:rPr>
              <a:t>[X]</a:t>
            </a:r>
            <a:r>
              <a:rPr kumimoji="1" lang="zh-CN" altLang="en-US" sz="2200" baseline="-25000">
                <a:latin typeface="Arial" charset="0"/>
              </a:rPr>
              <a:t>原</a:t>
            </a:r>
            <a:r>
              <a:rPr kumimoji="1" lang="zh-CN" altLang="en-US" sz="2200">
                <a:latin typeface="Arial" charset="0"/>
              </a:rPr>
              <a:t>  </a:t>
            </a:r>
            <a:r>
              <a:rPr kumimoji="1" lang="en-US" altLang="zh-CN" sz="2200">
                <a:latin typeface="Arial" charset="0"/>
              </a:rPr>
              <a:t>=</a:t>
            </a:r>
            <a:r>
              <a:rPr kumimoji="1" lang="en-US" altLang="zh-CN" sz="2200">
                <a:solidFill>
                  <a:srgbClr val="CC0066"/>
                </a:solidFill>
                <a:latin typeface="Arial" charset="0"/>
              </a:rPr>
              <a:t>0</a:t>
            </a:r>
            <a:r>
              <a:rPr kumimoji="1" lang="zh-CN" altLang="en-US" sz="2200">
                <a:solidFill>
                  <a:srgbClr val="CC0066"/>
                </a:solidFill>
                <a:latin typeface="Arial" charset="0"/>
              </a:rPr>
              <a:t> </a:t>
            </a:r>
            <a:r>
              <a:rPr kumimoji="1" lang="en-US" altLang="zh-CN" sz="2200">
                <a:latin typeface="Arial" charset="0"/>
              </a:rPr>
              <a:t>1001101</a:t>
            </a:r>
            <a:r>
              <a:rPr kumimoji="1" lang="zh-CN" altLang="en-US" sz="2200">
                <a:latin typeface="Arial" charset="0"/>
              </a:rPr>
              <a:t>，</a:t>
            </a:r>
            <a:r>
              <a:rPr kumimoji="1" lang="en-US" altLang="zh-CN" sz="2200">
                <a:latin typeface="Arial" charset="0"/>
              </a:rPr>
              <a:t>[Y]</a:t>
            </a:r>
            <a:r>
              <a:rPr kumimoji="1" lang="zh-CN" altLang="en-US" sz="2200" baseline="-25000">
                <a:latin typeface="Arial" charset="0"/>
              </a:rPr>
              <a:t>原</a:t>
            </a:r>
            <a:r>
              <a:rPr kumimoji="1" lang="zh-CN" altLang="en-US" sz="2200">
                <a:latin typeface="Arial" charset="0"/>
              </a:rPr>
              <a:t>  </a:t>
            </a:r>
            <a:r>
              <a:rPr kumimoji="1" lang="en-US" altLang="zh-CN" sz="2200">
                <a:latin typeface="Arial" charset="0"/>
              </a:rPr>
              <a:t>=</a:t>
            </a:r>
            <a:r>
              <a:rPr kumimoji="1" lang="en-US" altLang="zh-CN" sz="2200">
                <a:solidFill>
                  <a:srgbClr val="CC0066"/>
                </a:solidFill>
                <a:latin typeface="Arial" charset="0"/>
              </a:rPr>
              <a:t>1</a:t>
            </a:r>
            <a:r>
              <a:rPr kumimoji="1" lang="zh-CN" altLang="en-US" sz="2200">
                <a:solidFill>
                  <a:srgbClr val="CC0066"/>
                </a:solidFill>
                <a:latin typeface="Arial" charset="0"/>
              </a:rPr>
              <a:t> </a:t>
            </a:r>
            <a:r>
              <a:rPr kumimoji="1" lang="en-US" altLang="zh-CN" sz="2200">
                <a:latin typeface="Arial" charset="0"/>
              </a:rPr>
              <a:t>1101011</a:t>
            </a:r>
            <a:r>
              <a:rPr kumimoji="1" lang="zh-CN" altLang="en-US" sz="2200">
                <a:latin typeface="Arial" charset="0"/>
              </a:rPr>
              <a:t>，求</a:t>
            </a:r>
            <a:r>
              <a:rPr kumimoji="1" lang="en-US" altLang="zh-CN" sz="2200">
                <a:solidFill>
                  <a:srgbClr val="FF0066"/>
                </a:solidFill>
                <a:latin typeface="Arial" charset="0"/>
              </a:rPr>
              <a:t> </a:t>
            </a:r>
            <a:r>
              <a:rPr kumimoji="1" lang="en-US" altLang="zh-CN" sz="2200">
                <a:latin typeface="Arial" charset="0"/>
              </a:rPr>
              <a:t>[X+Y]</a:t>
            </a:r>
            <a:r>
              <a:rPr kumimoji="1" lang="zh-CN" altLang="en-US" sz="2200" baseline="-25000">
                <a:latin typeface="Arial" charset="0"/>
              </a:rPr>
              <a:t>原</a:t>
            </a:r>
            <a:r>
              <a:rPr kumimoji="1" lang="zh-CN" altLang="en-US" sz="2200">
                <a:latin typeface="Arial" charset="0"/>
              </a:rPr>
              <a:t> </a:t>
            </a:r>
            <a:endParaRPr kumimoji="1" lang="en-US" altLang="zh-CN" sz="2200">
              <a:latin typeface="Arial" charset="0"/>
            </a:endParaRPr>
          </a:p>
          <a:p>
            <a:pPr algn="l">
              <a:lnSpc>
                <a:spcPct val="110000"/>
              </a:lnSpc>
            </a:pPr>
            <a:r>
              <a:rPr lang="zh-CN" altLang="en-US" sz="2200">
                <a:latin typeface="Arial" charset="0"/>
              </a:rPr>
              <a:t>解：</a:t>
            </a:r>
            <a:r>
              <a:rPr kumimoji="1" lang="en-US" altLang="zh-CN" sz="2200">
                <a:latin typeface="Arial" charset="0"/>
              </a:rPr>
              <a:t>[X]</a:t>
            </a:r>
            <a:r>
              <a:rPr kumimoji="1" lang="zh-CN" altLang="en-US" sz="2200" baseline="-25000">
                <a:latin typeface="Arial" charset="0"/>
              </a:rPr>
              <a:t>原</a:t>
            </a:r>
            <a:r>
              <a:rPr kumimoji="1" lang="zh-CN" altLang="en-US" sz="2200">
                <a:latin typeface="Arial" charset="0"/>
              </a:rPr>
              <a:t> 、</a:t>
            </a:r>
            <a:r>
              <a:rPr kumimoji="1" lang="en-US" altLang="zh-CN" sz="2200">
                <a:latin typeface="Arial" charset="0"/>
              </a:rPr>
              <a:t> [Y]</a:t>
            </a:r>
            <a:r>
              <a:rPr kumimoji="1" lang="zh-CN" altLang="en-US" sz="2200" baseline="-25000">
                <a:latin typeface="Arial" charset="0"/>
              </a:rPr>
              <a:t>原</a:t>
            </a:r>
            <a:r>
              <a:rPr kumimoji="1" lang="zh-CN" altLang="en-US" sz="2200">
                <a:latin typeface="Arial" charset="0"/>
              </a:rPr>
              <a:t> 的数值部分用</a:t>
            </a:r>
            <a:r>
              <a:rPr lang="en-US" altLang="zh-CN" sz="2200">
                <a:latin typeface="Arial" charset="0"/>
              </a:rPr>
              <a:t>|X|</a:t>
            </a:r>
            <a:r>
              <a:rPr lang="zh-CN" altLang="en-US" sz="2200">
                <a:latin typeface="Arial" charset="0"/>
              </a:rPr>
              <a:t>、</a:t>
            </a:r>
            <a:r>
              <a:rPr lang="en-US" altLang="zh-CN" sz="2200">
                <a:latin typeface="Arial" charset="0"/>
              </a:rPr>
              <a:t>|Y|</a:t>
            </a:r>
            <a:r>
              <a:rPr lang="zh-CN" altLang="en-US" sz="2200">
                <a:latin typeface="Arial" charset="0"/>
              </a:rPr>
              <a:t>表示：</a:t>
            </a:r>
            <a:r>
              <a:rPr lang="en-US" altLang="zh-CN" sz="2200">
                <a:latin typeface="Arial" charset="0"/>
              </a:rPr>
              <a:t> </a:t>
            </a:r>
          </a:p>
          <a:p>
            <a:pPr algn="l">
              <a:lnSpc>
                <a:spcPct val="110000"/>
              </a:lnSpc>
            </a:pPr>
            <a:r>
              <a:rPr lang="en-US" altLang="zh-CN" sz="2200">
                <a:latin typeface="Arial" charset="0"/>
              </a:rPr>
              <a:t>       |X|=1001101</a:t>
            </a:r>
            <a:r>
              <a:rPr lang="zh-CN" altLang="en-US" sz="2200">
                <a:latin typeface="Arial" charset="0"/>
              </a:rPr>
              <a:t>，</a:t>
            </a:r>
            <a:r>
              <a:rPr lang="en-US" altLang="zh-CN" sz="2200">
                <a:latin typeface="Arial" charset="0"/>
              </a:rPr>
              <a:t>|Y|=1101011</a:t>
            </a:r>
            <a:r>
              <a:rPr lang="zh-CN" altLang="en-US" sz="2200">
                <a:latin typeface="Arial" charset="0"/>
              </a:rPr>
              <a:t> </a:t>
            </a:r>
          </a:p>
          <a:p>
            <a:pPr algn="l">
              <a:lnSpc>
                <a:spcPct val="110000"/>
              </a:lnSpc>
            </a:pPr>
            <a:r>
              <a:rPr lang="zh-CN" altLang="en-US" sz="2200">
                <a:latin typeface="Arial" charset="0"/>
              </a:rPr>
              <a:t>       显然</a:t>
            </a:r>
            <a:r>
              <a:rPr lang="en-US" altLang="zh-CN" sz="2200">
                <a:latin typeface="Arial" charset="0"/>
              </a:rPr>
              <a:t>|X|&lt;|Y|</a:t>
            </a:r>
            <a:r>
              <a:rPr lang="zh-CN" altLang="en-US" sz="2200">
                <a:latin typeface="Arial" charset="0"/>
              </a:rPr>
              <a:t>，</a:t>
            </a:r>
            <a:endParaRPr lang="en-US" altLang="zh-CN" sz="2200">
              <a:latin typeface="Arial" charset="0"/>
            </a:endParaRPr>
          </a:p>
          <a:p>
            <a:pPr algn="l">
              <a:lnSpc>
                <a:spcPct val="110000"/>
              </a:lnSpc>
            </a:pPr>
            <a:r>
              <a:rPr lang="zh-CN" altLang="en-US" sz="2200">
                <a:latin typeface="Arial" charset="0"/>
              </a:rPr>
              <a:t>       则求出</a:t>
            </a:r>
            <a:r>
              <a:rPr lang="en-US" altLang="zh-CN" sz="2200">
                <a:latin typeface="Arial" charset="0"/>
              </a:rPr>
              <a:t>R= |Y|-|X|=0011110</a:t>
            </a:r>
            <a:r>
              <a:rPr lang="zh-CN" altLang="en-US" sz="2200">
                <a:latin typeface="Arial" charset="0"/>
              </a:rPr>
              <a:t>，</a:t>
            </a:r>
            <a:endParaRPr lang="en-US" altLang="zh-CN" sz="2200">
              <a:latin typeface="Arial" charset="0"/>
            </a:endParaRPr>
          </a:p>
          <a:p>
            <a:pPr algn="l">
              <a:lnSpc>
                <a:spcPct val="110000"/>
              </a:lnSpc>
            </a:pPr>
            <a:r>
              <a:rPr kumimoji="1" lang="en-US" altLang="zh-CN" sz="2200">
                <a:solidFill>
                  <a:srgbClr val="FF0066"/>
                </a:solidFill>
                <a:latin typeface="Arial" charset="0"/>
              </a:rPr>
              <a:t>       </a:t>
            </a:r>
            <a:r>
              <a:rPr kumimoji="1" lang="en-US" altLang="zh-CN" sz="2200">
                <a:latin typeface="Arial" charset="0"/>
              </a:rPr>
              <a:t>[X+Y]</a:t>
            </a:r>
            <a:r>
              <a:rPr kumimoji="1" lang="zh-CN" altLang="en-US" sz="2200" baseline="-25000">
                <a:latin typeface="Arial" charset="0"/>
              </a:rPr>
              <a:t>原</a:t>
            </a:r>
            <a:r>
              <a:rPr kumimoji="1" lang="zh-CN" altLang="en-US" sz="2200">
                <a:latin typeface="Arial" charset="0"/>
              </a:rPr>
              <a:t>  </a:t>
            </a:r>
            <a:r>
              <a:rPr kumimoji="1" lang="en-US" altLang="zh-CN" sz="2200">
                <a:latin typeface="Arial" charset="0"/>
              </a:rPr>
              <a:t>=</a:t>
            </a:r>
            <a:r>
              <a:rPr lang="zh-CN" altLang="en-US" sz="2200">
                <a:latin typeface="Arial" charset="0"/>
              </a:rPr>
              <a:t> </a:t>
            </a:r>
            <a:r>
              <a:rPr kumimoji="1" lang="en-US" altLang="zh-CN" sz="2200">
                <a:solidFill>
                  <a:srgbClr val="CC0066"/>
                </a:solidFill>
                <a:latin typeface="Arial" charset="0"/>
              </a:rPr>
              <a:t>1</a:t>
            </a:r>
            <a:r>
              <a:rPr kumimoji="1" lang="zh-CN" altLang="en-US" sz="2200">
                <a:solidFill>
                  <a:srgbClr val="CC0066"/>
                </a:solidFill>
                <a:latin typeface="Arial" charset="0"/>
              </a:rPr>
              <a:t> </a:t>
            </a:r>
            <a:r>
              <a:rPr lang="en-US" altLang="zh-CN" sz="2200">
                <a:latin typeface="Arial" charset="0"/>
              </a:rPr>
              <a:t>0011110</a:t>
            </a:r>
            <a:endParaRPr kumimoji="1" lang="en-US" altLang="zh-CN" sz="22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wipe(left)">
                                      <p:cBhvr>
                                        <p:cTn id="7" dur="500"/>
                                        <p:tgtEl>
                                          <p:spTgt spid="2457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autoUpdateAnimBg="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5"/>
          <p:cNvSpPr>
            <a:spLocks noGrp="1" noChangeArrowheads="1"/>
          </p:cNvSpPr>
          <p:nvPr>
            <p:ph type="sldNum" sz="quarter" idx="10"/>
          </p:nvPr>
        </p:nvSpPr>
        <p:spPr>
          <a:noFill/>
        </p:spPr>
        <p:txBody>
          <a:bodyPr/>
          <a:lstStyle/>
          <a:p>
            <a:fld id="{DEA4C34F-C39F-4A7B-9888-C1AAAF908117}" type="slidenum">
              <a:rPr lang="ko-KR" altLang="en-US" smtClean="0"/>
              <a:pPr/>
              <a:t>36</a:t>
            </a:fld>
            <a:endParaRPr lang="en-US" altLang="ko-KR" smtClean="0"/>
          </a:p>
        </p:txBody>
      </p:sp>
      <p:sp>
        <p:nvSpPr>
          <p:cNvPr id="7172" name="Rectangle 2"/>
          <p:cNvSpPr>
            <a:spLocks noGrp="1" noChangeArrowheads="1"/>
          </p:cNvSpPr>
          <p:nvPr>
            <p:ph type="title"/>
          </p:nvPr>
        </p:nvSpPr>
        <p:spPr/>
        <p:txBody>
          <a:bodyPr/>
          <a:lstStyle/>
          <a:p>
            <a:r>
              <a:rPr lang="zh-CN" altLang="en-US" smtClean="0">
                <a:solidFill>
                  <a:srgbClr val="FFCC00"/>
                </a:solidFill>
                <a:latin typeface="黑体" pitchFamily="49" charset="-122"/>
                <a:ea typeface="黑体" pitchFamily="49" charset="-122"/>
              </a:rPr>
              <a:t>原码加法流程图</a:t>
            </a:r>
          </a:p>
        </p:txBody>
      </p:sp>
      <p:sp>
        <p:nvSpPr>
          <p:cNvPr id="261128" name="Rectangle 8"/>
          <p:cNvSpPr>
            <a:spLocks noChangeArrowheads="1"/>
          </p:cNvSpPr>
          <p:nvPr/>
        </p:nvSpPr>
        <p:spPr bwMode="black">
          <a:xfrm>
            <a:off x="1943100" y="5876925"/>
            <a:ext cx="6156325" cy="420688"/>
          </a:xfrm>
          <a:prstGeom prst="rect">
            <a:avLst/>
          </a:prstGeom>
          <a:noFill/>
          <a:ln w="9525" algn="ctr">
            <a:noFill/>
            <a:miter lim="800000"/>
            <a:headEnd/>
            <a:tailEnd/>
          </a:ln>
        </p:spPr>
        <p:txBody>
          <a:bodyPr>
            <a:spAutoFit/>
          </a:bodyPr>
          <a:lstStyle/>
          <a:p>
            <a:pPr algn="l"/>
            <a:r>
              <a:rPr lang="zh-CN" altLang="en-US">
                <a:solidFill>
                  <a:srgbClr val="CC3300"/>
                </a:solidFill>
                <a:latin typeface="Arial" charset="0"/>
                <a:ea typeface="楷体_GB2312" pitchFamily="49" charset="-122"/>
              </a:rPr>
              <a:t>求</a:t>
            </a:r>
            <a:r>
              <a:rPr lang="en-US" altLang="zh-CN">
                <a:solidFill>
                  <a:srgbClr val="CC3300"/>
                </a:solidFill>
                <a:latin typeface="Arial" charset="0"/>
                <a:ea typeface="楷体_GB2312" pitchFamily="49" charset="-122"/>
              </a:rPr>
              <a:t>R</a:t>
            </a:r>
            <a:r>
              <a:rPr lang="zh-CN" altLang="en-US">
                <a:solidFill>
                  <a:srgbClr val="CC3300"/>
                </a:solidFill>
                <a:latin typeface="Arial" charset="0"/>
                <a:ea typeface="楷体_GB2312" pitchFamily="49" charset="-122"/>
              </a:rPr>
              <a:t>时</a:t>
            </a:r>
            <a:r>
              <a:rPr lang="en-US" altLang="zh-CN">
                <a:solidFill>
                  <a:srgbClr val="CC3300"/>
                </a:solidFill>
                <a:latin typeface="Arial" charset="0"/>
                <a:ea typeface="楷体_GB2312" pitchFamily="49" charset="-122"/>
              </a:rPr>
              <a:t>[X]</a:t>
            </a:r>
            <a:r>
              <a:rPr lang="zh-CN" altLang="en-US" baseline="-25000">
                <a:solidFill>
                  <a:srgbClr val="CC3300"/>
                </a:solidFill>
                <a:latin typeface="Arial" charset="0"/>
                <a:ea typeface="楷体_GB2312" pitchFamily="49" charset="-122"/>
              </a:rPr>
              <a:t>原</a:t>
            </a:r>
            <a:r>
              <a:rPr lang="zh-CN" altLang="en-US">
                <a:solidFill>
                  <a:srgbClr val="CC3300"/>
                </a:solidFill>
                <a:latin typeface="Arial" charset="0"/>
                <a:ea typeface="楷体_GB2312" pitchFamily="49" charset="-122"/>
              </a:rPr>
              <a:t>和</a:t>
            </a:r>
            <a:r>
              <a:rPr lang="en-US" altLang="zh-CN">
                <a:solidFill>
                  <a:srgbClr val="CC3300"/>
                </a:solidFill>
                <a:latin typeface="Arial" charset="0"/>
                <a:ea typeface="楷体_GB2312" pitchFamily="49" charset="-122"/>
              </a:rPr>
              <a:t>[Y]</a:t>
            </a:r>
            <a:r>
              <a:rPr lang="zh-CN" altLang="en-US" baseline="-25000">
                <a:solidFill>
                  <a:srgbClr val="CC3300"/>
                </a:solidFill>
                <a:latin typeface="Arial" charset="0"/>
                <a:ea typeface="楷体_GB2312" pitchFamily="49" charset="-122"/>
              </a:rPr>
              <a:t>原</a:t>
            </a:r>
            <a:r>
              <a:rPr lang="zh-CN" altLang="en-US">
                <a:solidFill>
                  <a:srgbClr val="CC3300"/>
                </a:solidFill>
                <a:latin typeface="Arial" charset="0"/>
                <a:ea typeface="楷体_GB2312" pitchFamily="49" charset="-122"/>
              </a:rPr>
              <a:t>的符号位不参加运算</a:t>
            </a:r>
          </a:p>
        </p:txBody>
      </p:sp>
      <p:graphicFrame>
        <p:nvGraphicFramePr>
          <p:cNvPr id="7170" name="Object 12"/>
          <p:cNvGraphicFramePr>
            <a:graphicFrameLocks noGrp="1" noChangeAspect="1"/>
          </p:cNvGraphicFramePr>
          <p:nvPr>
            <p:ph idx="1"/>
          </p:nvPr>
        </p:nvGraphicFramePr>
        <p:xfrm>
          <a:off x="1512888" y="1052513"/>
          <a:ext cx="6153150" cy="4799012"/>
        </p:xfrm>
        <a:graphic>
          <a:graphicData uri="http://schemas.openxmlformats.org/presentationml/2006/ole">
            <p:oleObj spid="_x0000_s7170" name="Visio" r:id="rId4" imgW="3814616" imgH="2974754" progId="Visio.Drawing.11">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128"/>
                                        </p:tgtEl>
                                        <p:attrNameLst>
                                          <p:attrName>style.visibility</p:attrName>
                                        </p:attrNameLst>
                                      </p:cBhvr>
                                      <p:to>
                                        <p:strVal val="visible"/>
                                      </p:to>
                                    </p:set>
                                    <p:anim calcmode="lin" valueType="num">
                                      <p:cBhvr additive="base">
                                        <p:cTn id="7" dur="500" fill="hold"/>
                                        <p:tgtEl>
                                          <p:spTgt spid="261128"/>
                                        </p:tgtEl>
                                        <p:attrNameLst>
                                          <p:attrName>ppt_x</p:attrName>
                                        </p:attrNameLst>
                                      </p:cBhvr>
                                      <p:tavLst>
                                        <p:tav tm="0">
                                          <p:val>
                                            <p:strVal val="#ppt_x"/>
                                          </p:val>
                                        </p:tav>
                                        <p:tav tm="100000">
                                          <p:val>
                                            <p:strVal val="#ppt_x"/>
                                          </p:val>
                                        </p:tav>
                                      </p:tavLst>
                                    </p:anim>
                                    <p:anim calcmode="lin" valueType="num">
                                      <p:cBhvr additive="base">
                                        <p:cTn id="8" dur="500" fill="hold"/>
                                        <p:tgtEl>
                                          <p:spTgt spid="261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5"/>
          <p:cNvSpPr>
            <a:spLocks noGrp="1" noChangeArrowheads="1"/>
          </p:cNvSpPr>
          <p:nvPr>
            <p:ph type="sldNum" sz="quarter" idx="10"/>
          </p:nvPr>
        </p:nvSpPr>
        <p:spPr>
          <a:noFill/>
        </p:spPr>
        <p:txBody>
          <a:bodyPr/>
          <a:lstStyle/>
          <a:p>
            <a:fld id="{6D82F562-06E7-45C3-84FB-C22752EA85B2}" type="slidenum">
              <a:rPr lang="ko-KR" altLang="en-US" smtClean="0"/>
              <a:pPr/>
              <a:t>37</a:t>
            </a:fld>
            <a:endParaRPr lang="en-US" altLang="ko-KR" smtClean="0"/>
          </a:p>
        </p:txBody>
      </p:sp>
      <p:sp>
        <p:nvSpPr>
          <p:cNvPr id="41987" name="Rectangle 2"/>
          <p:cNvSpPr>
            <a:spLocks noGrp="1" noChangeArrowheads="1"/>
          </p:cNvSpPr>
          <p:nvPr>
            <p:ph type="title"/>
          </p:nvPr>
        </p:nvSpPr>
        <p:spPr/>
        <p:txBody>
          <a:bodyPr/>
          <a:lstStyle/>
          <a:p>
            <a:r>
              <a:rPr lang="zh-CN" altLang="en-US" smtClean="0">
                <a:solidFill>
                  <a:srgbClr val="FFCC00"/>
                </a:solidFill>
                <a:latin typeface="黑体" pitchFamily="49" charset="-122"/>
                <a:ea typeface="黑体" pitchFamily="49" charset="-122"/>
              </a:rPr>
              <a:t>原码表示法的优点和缺点</a:t>
            </a:r>
          </a:p>
        </p:txBody>
      </p:sp>
      <p:sp>
        <p:nvSpPr>
          <p:cNvPr id="245764" name="Text Box 4"/>
          <p:cNvSpPr txBox="1">
            <a:spLocks noChangeArrowheads="1"/>
          </p:cNvSpPr>
          <p:nvPr/>
        </p:nvSpPr>
        <p:spPr bwMode="auto">
          <a:xfrm>
            <a:off x="425450" y="1233488"/>
            <a:ext cx="8286750" cy="3597275"/>
          </a:xfrm>
          <a:prstGeom prst="rect">
            <a:avLst/>
          </a:prstGeom>
          <a:noFill/>
          <a:ln w="38100">
            <a:noFill/>
            <a:miter lim="800000"/>
            <a:headEnd/>
            <a:tailEnd/>
          </a:ln>
        </p:spPr>
        <p:txBody>
          <a:bodyPr>
            <a:spAutoFit/>
          </a:bodyPr>
          <a:lstStyle/>
          <a:p>
            <a:pPr marL="357188" indent="-357188" algn="l">
              <a:lnSpc>
                <a:spcPct val="120000"/>
              </a:lnSpc>
              <a:buClr>
                <a:schemeClr val="bg2"/>
              </a:buClr>
              <a:buFont typeface="Wingdings" pitchFamily="2" charset="2"/>
              <a:buChar char="v"/>
            </a:pPr>
            <a:r>
              <a:rPr lang="zh-CN" altLang="en-US">
                <a:solidFill>
                  <a:schemeClr val="tx1"/>
                </a:solidFill>
              </a:rPr>
              <a:t>优点：简单易懂</a:t>
            </a:r>
          </a:p>
          <a:p>
            <a:pPr marL="357188" indent="-357188" algn="l">
              <a:lnSpc>
                <a:spcPct val="120000"/>
              </a:lnSpc>
              <a:buClr>
                <a:schemeClr val="bg2"/>
              </a:buClr>
              <a:buFont typeface="Wingdings" pitchFamily="2" charset="2"/>
              <a:buChar char="v"/>
            </a:pPr>
            <a:r>
              <a:rPr lang="zh-CN" altLang="en-US">
                <a:solidFill>
                  <a:schemeClr val="tx1"/>
                </a:solidFill>
              </a:rPr>
              <a:t>缺点：</a:t>
            </a:r>
          </a:p>
          <a:p>
            <a:pPr marL="898525" lvl="1" indent="-276225" algn="l">
              <a:lnSpc>
                <a:spcPct val="120000"/>
              </a:lnSpc>
              <a:buClr>
                <a:srgbClr val="006666"/>
              </a:buClr>
              <a:buSzPct val="110000"/>
              <a:buFont typeface="Wingdings" pitchFamily="2" charset="2"/>
              <a:buChar char="w"/>
            </a:pPr>
            <a:r>
              <a:rPr lang="zh-CN" altLang="en-US">
                <a:solidFill>
                  <a:schemeClr val="tx1"/>
                </a:solidFill>
              </a:rPr>
              <a:t>运算过程复杂：进行异号原码的加法运算时，需先判两数的大小，然后从大数中减去小数，最后还要判结果的符号位。</a:t>
            </a:r>
          </a:p>
          <a:p>
            <a:pPr marL="898525" lvl="1" indent="-276225" algn="l">
              <a:lnSpc>
                <a:spcPct val="120000"/>
              </a:lnSpc>
              <a:buClr>
                <a:srgbClr val="006666"/>
              </a:buClr>
              <a:buSzPct val="110000"/>
              <a:buFont typeface="Wingdings" pitchFamily="2" charset="2"/>
              <a:buChar char="w"/>
            </a:pPr>
            <a:r>
              <a:rPr lang="zh-CN" altLang="en-US">
                <a:solidFill>
                  <a:schemeClr val="tx1"/>
                </a:solidFill>
              </a:rPr>
              <a:t>运算器电路结构复杂：需要使用</a:t>
            </a:r>
            <a:r>
              <a:rPr kumimoji="1" lang="zh-CN" altLang="en-US">
                <a:solidFill>
                  <a:srgbClr val="CC0066"/>
                </a:solidFill>
                <a:latin typeface="宋体" pitchFamily="2" charset="-122"/>
              </a:rPr>
              <a:t>数值比较</a:t>
            </a:r>
            <a:r>
              <a:rPr lang="zh-CN" altLang="en-US">
                <a:solidFill>
                  <a:schemeClr val="tx1"/>
                </a:solidFill>
              </a:rPr>
              <a:t>电路和</a:t>
            </a:r>
            <a:r>
              <a:rPr kumimoji="1" lang="zh-CN" altLang="en-US">
                <a:solidFill>
                  <a:srgbClr val="CC0066"/>
                </a:solidFill>
                <a:latin typeface="宋体" pitchFamily="2" charset="-122"/>
              </a:rPr>
              <a:t>减法运算</a:t>
            </a:r>
            <a:r>
              <a:rPr lang="zh-CN" altLang="en-US">
                <a:solidFill>
                  <a:schemeClr val="tx1"/>
                </a:solidFill>
              </a:rPr>
              <a:t>电路，而且增大了运算时间。</a:t>
            </a:r>
          </a:p>
          <a:p>
            <a:pPr marL="357188" indent="-357188" algn="l">
              <a:lnSpc>
                <a:spcPct val="120000"/>
              </a:lnSpc>
              <a:buClr>
                <a:schemeClr val="bg2"/>
              </a:buClr>
              <a:buFont typeface="Wingdings" pitchFamily="2" charset="2"/>
              <a:buChar char="v"/>
            </a:pPr>
            <a:r>
              <a:rPr lang="zh-CN" altLang="en-US">
                <a:solidFill>
                  <a:srgbClr val="CC3300"/>
                </a:solidFill>
              </a:rPr>
              <a:t>因此原码很少被采用</a:t>
            </a:r>
          </a:p>
        </p:txBody>
      </p:sp>
      <p:sp>
        <p:nvSpPr>
          <p:cNvPr id="5" name="AutoShape 4"/>
          <p:cNvSpPr>
            <a:spLocks noChangeArrowheads="1"/>
          </p:cNvSpPr>
          <p:nvPr/>
        </p:nvSpPr>
        <p:spPr bwMode="black">
          <a:xfrm>
            <a:off x="1089025" y="4760913"/>
            <a:ext cx="7083425" cy="1692275"/>
          </a:xfrm>
          <a:prstGeom prst="horizontalScroll">
            <a:avLst>
              <a:gd name="adj" fmla="val 12500"/>
            </a:avLst>
          </a:prstGeom>
          <a:solidFill>
            <a:srgbClr val="FFFFBD"/>
          </a:solidFill>
          <a:ln w="22225">
            <a:solidFill>
              <a:srgbClr val="CC6600"/>
            </a:solidFill>
            <a:round/>
            <a:headEnd/>
            <a:tailEnd/>
          </a:ln>
        </p:spPr>
        <p:txBody>
          <a:bodyPr anchor="ctr"/>
          <a:lstStyle/>
          <a:p>
            <a:pPr algn="l">
              <a:lnSpc>
                <a:spcPct val="110000"/>
              </a:lnSpc>
            </a:pPr>
            <a:r>
              <a:rPr lang="zh-CN" altLang="en-US">
                <a:solidFill>
                  <a:schemeClr val="tx1"/>
                </a:solidFill>
                <a:latin typeface="楷体_GB2312" pitchFamily="49" charset="-122"/>
                <a:ea typeface="楷体_GB2312" pitchFamily="49" charset="-122"/>
              </a:rPr>
              <a:t>如果能用两数的补码相加代替异号原码的加法运算，则计算过程中无需使用</a:t>
            </a:r>
            <a:r>
              <a:rPr kumimoji="1" lang="zh-CN" altLang="en-US">
                <a:solidFill>
                  <a:srgbClr val="CC0066"/>
                </a:solidFill>
                <a:latin typeface="楷体_GB2312" pitchFamily="49" charset="-122"/>
                <a:ea typeface="楷体_GB2312" pitchFamily="49" charset="-122"/>
              </a:rPr>
              <a:t>数值比较</a:t>
            </a:r>
            <a:r>
              <a:rPr lang="zh-CN" altLang="en-US">
                <a:solidFill>
                  <a:schemeClr val="tx1"/>
                </a:solidFill>
                <a:latin typeface="楷体_GB2312" pitchFamily="49" charset="-122"/>
                <a:ea typeface="楷体_GB2312" pitchFamily="49" charset="-122"/>
              </a:rPr>
              <a:t>电路和</a:t>
            </a:r>
            <a:r>
              <a:rPr kumimoji="1" lang="zh-CN" altLang="en-US">
                <a:solidFill>
                  <a:srgbClr val="CC0066"/>
                </a:solidFill>
                <a:latin typeface="楷体_GB2312" pitchFamily="49" charset="-122"/>
                <a:ea typeface="楷体_GB2312" pitchFamily="49" charset="-122"/>
              </a:rPr>
              <a:t>减法运算</a:t>
            </a:r>
            <a:r>
              <a:rPr lang="zh-CN" altLang="en-US">
                <a:solidFill>
                  <a:schemeClr val="tx1"/>
                </a:solidFill>
                <a:latin typeface="楷体_GB2312" pitchFamily="49" charset="-122"/>
                <a:ea typeface="楷体_GB2312" pitchFamily="49" charset="-122"/>
              </a:rPr>
              <a:t>电路，将使运算器的电路结构大大简化！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wipe(left)">
                                      <p:cBhvr>
                                        <p:cTn id="7" dur="500"/>
                                        <p:tgtEl>
                                          <p:spTgt spid="24576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7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autoUpdateAnimBg="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5"/>
          <p:cNvSpPr>
            <a:spLocks noGrp="1" noChangeArrowheads="1"/>
          </p:cNvSpPr>
          <p:nvPr>
            <p:ph type="sldNum" sz="quarter" idx="10"/>
          </p:nvPr>
        </p:nvSpPr>
        <p:spPr>
          <a:noFill/>
        </p:spPr>
        <p:txBody>
          <a:bodyPr/>
          <a:lstStyle/>
          <a:p>
            <a:fld id="{394814DD-FDF3-4FCC-9C00-2925716462B8}" type="slidenum">
              <a:rPr lang="ko-KR" altLang="en-US" smtClean="0"/>
              <a:pPr/>
              <a:t>38</a:t>
            </a:fld>
            <a:endParaRPr lang="en-US" altLang="ko-KR" smtClean="0"/>
          </a:p>
        </p:txBody>
      </p:sp>
      <p:sp>
        <p:nvSpPr>
          <p:cNvPr id="43011" name="Rectangle 2"/>
          <p:cNvSpPr>
            <a:spLocks noGrp="1" noChangeArrowheads="1"/>
          </p:cNvSpPr>
          <p:nvPr>
            <p:ph type="title"/>
          </p:nvPr>
        </p:nvSpPr>
        <p:spPr/>
        <p:txBody>
          <a:bodyPr/>
          <a:lstStyle/>
          <a:p>
            <a:r>
              <a:rPr lang="en-US" altLang="zh-CN" smtClean="0">
                <a:solidFill>
                  <a:srgbClr val="FFCC00"/>
                </a:solidFill>
                <a:latin typeface="黑体" pitchFamily="49" charset="-122"/>
                <a:ea typeface="黑体" pitchFamily="49" charset="-122"/>
              </a:rPr>
              <a:t>2</a:t>
            </a:r>
            <a:r>
              <a:rPr lang="zh-CN" altLang="en-US" smtClean="0">
                <a:solidFill>
                  <a:srgbClr val="FFCC00"/>
                </a:solidFill>
                <a:latin typeface="黑体" pitchFamily="49" charset="-122"/>
                <a:ea typeface="黑体" pitchFamily="49" charset="-122"/>
              </a:rPr>
              <a:t>、反码</a:t>
            </a:r>
          </a:p>
        </p:txBody>
      </p:sp>
      <p:sp>
        <p:nvSpPr>
          <p:cNvPr id="123907" name="Text Box 3"/>
          <p:cNvSpPr txBox="1">
            <a:spLocks noChangeArrowheads="1"/>
          </p:cNvSpPr>
          <p:nvPr/>
        </p:nvSpPr>
        <p:spPr bwMode="auto">
          <a:xfrm>
            <a:off x="395288" y="1341438"/>
            <a:ext cx="4786312" cy="43656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2</a:t>
            </a:r>
            <a:r>
              <a:rPr kumimoji="1" lang="zh-CN" altLang="en-US" sz="2600">
                <a:solidFill>
                  <a:srgbClr val="990000"/>
                </a:solidFill>
                <a:latin typeface="华文新魏" pitchFamily="2" charset="-122"/>
                <a:ea typeface="华文新魏" pitchFamily="2" charset="-122"/>
              </a:rPr>
              <a:t>、反码（</a:t>
            </a:r>
            <a:r>
              <a:rPr kumimoji="1" lang="en-US" altLang="zh-CN" sz="2600">
                <a:solidFill>
                  <a:srgbClr val="990000"/>
                </a:solidFill>
                <a:latin typeface="华文新魏" pitchFamily="2" charset="-122"/>
                <a:ea typeface="华文新魏" pitchFamily="2" charset="-122"/>
              </a:rPr>
              <a:t>one</a:t>
            </a:r>
            <a:r>
              <a:rPr kumimoji="1" lang="en-US" altLang="zh-CN" sz="2600">
                <a:solidFill>
                  <a:srgbClr val="990000"/>
                </a:solidFill>
                <a:ea typeface="华文新魏" pitchFamily="2" charset="-122"/>
              </a:rPr>
              <a:t>’</a:t>
            </a:r>
            <a:r>
              <a:rPr kumimoji="1" lang="en-US" altLang="zh-CN" sz="2600">
                <a:solidFill>
                  <a:srgbClr val="990000"/>
                </a:solidFill>
                <a:latin typeface="华文新魏" pitchFamily="2" charset="-122"/>
                <a:ea typeface="华文新魏" pitchFamily="2" charset="-122"/>
              </a:rPr>
              <a:t>s complement</a:t>
            </a:r>
            <a:r>
              <a:rPr kumimoji="1" lang="zh-CN" altLang="en-US" sz="2600">
                <a:solidFill>
                  <a:srgbClr val="990000"/>
                </a:solidFill>
                <a:latin typeface="华文新魏" pitchFamily="2" charset="-122"/>
                <a:ea typeface="华文新魏" pitchFamily="2" charset="-122"/>
              </a:rPr>
              <a:t>）</a:t>
            </a:r>
          </a:p>
        </p:txBody>
      </p:sp>
      <p:sp>
        <p:nvSpPr>
          <p:cNvPr id="123908" name="Text Box 4"/>
          <p:cNvSpPr txBox="1">
            <a:spLocks noChangeArrowheads="1"/>
          </p:cNvSpPr>
          <p:nvPr/>
        </p:nvSpPr>
        <p:spPr bwMode="auto">
          <a:xfrm>
            <a:off x="395288" y="1808163"/>
            <a:ext cx="8577262" cy="2393950"/>
          </a:xfrm>
          <a:prstGeom prst="rect">
            <a:avLst/>
          </a:prstGeom>
          <a:noFill/>
          <a:ln w="38100">
            <a:noFill/>
            <a:miter lim="800000"/>
            <a:headEnd/>
            <a:tailEnd/>
          </a:ln>
        </p:spPr>
        <p:txBody>
          <a:bodyPr>
            <a:spAutoFit/>
          </a:bodyPr>
          <a:lstStyle/>
          <a:p>
            <a:pPr marL="450850" indent="-450850" algn="l">
              <a:lnSpc>
                <a:spcPct val="110000"/>
              </a:lnSpc>
              <a:buClr>
                <a:schemeClr val="bg2"/>
              </a:buClr>
              <a:buFont typeface="Wingdings" pitchFamily="2" charset="2"/>
              <a:buChar char="v"/>
            </a:pPr>
            <a:r>
              <a:rPr kumimoji="1" lang="zh-CN" altLang="en-US">
                <a:solidFill>
                  <a:schemeClr val="tx1"/>
                </a:solidFill>
                <a:latin typeface="楷体_GB2312" pitchFamily="49" charset="-122"/>
                <a:ea typeface="楷体_GB2312" pitchFamily="49" charset="-122"/>
              </a:rPr>
              <a:t>国外一些教材中，也将反码称为“</a:t>
            </a:r>
            <a:r>
              <a:rPr kumimoji="1" lang="en-US" altLang="zh-CN">
                <a:solidFill>
                  <a:srgbClr val="FF0000"/>
                </a:solidFill>
                <a:latin typeface="楷体_GB2312" pitchFamily="49" charset="-122"/>
                <a:ea typeface="楷体_GB2312" pitchFamily="49" charset="-122"/>
              </a:rPr>
              <a:t>1</a:t>
            </a:r>
            <a:r>
              <a:rPr kumimoji="1" lang="zh-CN" altLang="en-US">
                <a:solidFill>
                  <a:srgbClr val="FF0000"/>
                </a:solidFill>
                <a:latin typeface="楷体_GB2312" pitchFamily="49" charset="-122"/>
                <a:ea typeface="楷体_GB2312" pitchFamily="49" charset="-122"/>
              </a:rPr>
              <a:t>的补码</a:t>
            </a:r>
            <a:r>
              <a:rPr kumimoji="1" lang="zh-CN" altLang="en-US">
                <a:solidFill>
                  <a:schemeClr val="tx1"/>
                </a:solidFill>
                <a:latin typeface="楷体_GB2312" pitchFamily="49" charset="-122"/>
                <a:ea typeface="楷体_GB2312" pitchFamily="49" charset="-122"/>
              </a:rPr>
              <a:t>”</a:t>
            </a:r>
            <a:r>
              <a:rPr kumimoji="1" lang="zh-CN" altLang="en-US">
                <a:solidFill>
                  <a:schemeClr val="tx1"/>
                </a:solidFill>
                <a:latin typeface="Arial" charset="0"/>
                <a:ea typeface="楷体_GB2312" pitchFamily="49" charset="-122"/>
                <a:cs typeface="Arial" charset="0"/>
              </a:rPr>
              <a:t>（</a:t>
            </a:r>
            <a:r>
              <a:rPr kumimoji="1" lang="en-US" altLang="zh-CN">
                <a:solidFill>
                  <a:schemeClr val="tx1"/>
                </a:solidFill>
                <a:latin typeface="Arial" charset="0"/>
                <a:ea typeface="楷体_GB2312" pitchFamily="49" charset="-122"/>
                <a:cs typeface="Arial" charset="0"/>
              </a:rPr>
              <a:t>one’s complement</a:t>
            </a:r>
            <a:r>
              <a:rPr kumimoji="1" lang="zh-CN" altLang="en-US">
                <a:solidFill>
                  <a:schemeClr val="tx1"/>
                </a:solidFill>
                <a:latin typeface="Arial" charset="0"/>
                <a:ea typeface="楷体_GB2312" pitchFamily="49" charset="-122"/>
                <a:cs typeface="Arial" charset="0"/>
              </a:rPr>
              <a:t>）</a:t>
            </a:r>
            <a:r>
              <a:rPr kumimoji="1" lang="zh-CN" altLang="en-US">
                <a:solidFill>
                  <a:schemeClr val="tx1"/>
                </a:solidFill>
                <a:latin typeface="楷体_GB2312" pitchFamily="49" charset="-122"/>
                <a:ea typeface="楷体_GB2312" pitchFamily="49" charset="-122"/>
              </a:rPr>
              <a:t>。</a:t>
            </a:r>
            <a:endParaRPr kumimoji="1" lang="en-US" altLang="zh-CN">
              <a:solidFill>
                <a:schemeClr val="tx1"/>
              </a:solidFill>
              <a:latin typeface="楷体_GB2312" pitchFamily="49" charset="-122"/>
              <a:ea typeface="楷体_GB2312" pitchFamily="49" charset="-122"/>
            </a:endParaRPr>
          </a:p>
          <a:p>
            <a:pPr marL="450850" indent="-450850" algn="l">
              <a:lnSpc>
                <a:spcPct val="110000"/>
              </a:lnSpc>
              <a:buClr>
                <a:schemeClr val="bg2"/>
              </a:buClr>
              <a:buFont typeface="Wingdings" pitchFamily="2" charset="2"/>
              <a:buChar char="v"/>
            </a:pPr>
            <a:r>
              <a:rPr kumimoji="1" lang="zh-CN" altLang="en-US">
                <a:solidFill>
                  <a:schemeClr val="tx1"/>
                </a:solidFill>
                <a:latin typeface="楷体_GB2312" pitchFamily="49" charset="-122"/>
                <a:ea typeface="楷体_GB2312" pitchFamily="49" charset="-122"/>
              </a:rPr>
              <a:t>与原码不同的是，反码数值部分的形成和它的符号位有关。</a:t>
            </a:r>
            <a:endParaRPr kumimoji="1" lang="en-US" altLang="zh-CN">
              <a:solidFill>
                <a:schemeClr val="tx1"/>
              </a:solidFill>
              <a:latin typeface="楷体_GB2312" pitchFamily="49" charset="-122"/>
              <a:ea typeface="楷体_GB2312" pitchFamily="49" charset="-122"/>
            </a:endParaRPr>
          </a:p>
          <a:p>
            <a:pPr marL="450850" indent="-450850" algn="l">
              <a:lnSpc>
                <a:spcPct val="110000"/>
              </a:lnSpc>
              <a:buClr>
                <a:schemeClr val="bg2"/>
              </a:buClr>
              <a:buFont typeface="Wingdings" pitchFamily="2" charset="2"/>
              <a:buChar char="v"/>
            </a:pPr>
            <a:r>
              <a:rPr kumimoji="1" lang="zh-CN" altLang="en-US">
                <a:solidFill>
                  <a:schemeClr val="tx1"/>
                </a:solidFill>
                <a:latin typeface="楷体_GB2312" pitchFamily="49" charset="-122"/>
                <a:ea typeface="楷体_GB2312" pitchFamily="49" charset="-122"/>
              </a:rPr>
              <a:t>反码的表示方法</a:t>
            </a:r>
          </a:p>
          <a:p>
            <a:pPr marL="915988" lvl="1" indent="-285750" algn="l">
              <a:lnSpc>
                <a:spcPct val="110000"/>
              </a:lnSpc>
              <a:buClr>
                <a:srgbClr val="006666"/>
              </a:buClr>
              <a:buSzPct val="80000"/>
              <a:buFont typeface="Wingdings" pitchFamily="2" charset="2"/>
              <a:buChar char="u"/>
            </a:pPr>
            <a:r>
              <a:rPr kumimoji="1" lang="zh-CN" altLang="en-US" sz="2000">
                <a:solidFill>
                  <a:schemeClr val="tx1"/>
                </a:solidFill>
                <a:latin typeface="楷体_GB2312" pitchFamily="49" charset="-122"/>
                <a:ea typeface="楷体_GB2312" pitchFamily="49" charset="-122"/>
              </a:rPr>
              <a:t>正数的反码：</a:t>
            </a:r>
            <a:r>
              <a:rPr kumimoji="1" lang="zh-CN" altLang="en-US" sz="2000">
                <a:solidFill>
                  <a:schemeClr val="tx1"/>
                </a:solidFill>
                <a:latin typeface="Arial" charset="0"/>
                <a:ea typeface="楷体_GB2312" pitchFamily="49" charset="-122"/>
              </a:rPr>
              <a:t>符号位用“</a:t>
            </a:r>
            <a:r>
              <a:rPr kumimoji="1" lang="en-US" altLang="zh-CN" sz="2000">
                <a:solidFill>
                  <a:schemeClr val="tx1"/>
                </a:solidFill>
                <a:latin typeface="Arial" charset="0"/>
                <a:ea typeface="楷体_GB2312" pitchFamily="49" charset="-122"/>
              </a:rPr>
              <a:t>0”</a:t>
            </a:r>
            <a:r>
              <a:rPr kumimoji="1" lang="zh-CN" altLang="en-US" sz="2000">
                <a:solidFill>
                  <a:schemeClr val="tx1"/>
                </a:solidFill>
                <a:latin typeface="Arial" charset="0"/>
                <a:ea typeface="楷体_GB2312" pitchFamily="49" charset="-122"/>
              </a:rPr>
              <a:t>表示，</a:t>
            </a:r>
            <a:r>
              <a:rPr kumimoji="1" lang="zh-CN" altLang="en-US" sz="2000">
                <a:solidFill>
                  <a:schemeClr val="tx1"/>
                </a:solidFill>
                <a:latin typeface="楷体_GB2312" pitchFamily="49" charset="-122"/>
                <a:ea typeface="楷体_GB2312" pitchFamily="49" charset="-122"/>
              </a:rPr>
              <a:t>数值部分与原码的数值相同；</a:t>
            </a:r>
          </a:p>
          <a:p>
            <a:pPr marL="915988" lvl="1" indent="-285750" algn="l">
              <a:lnSpc>
                <a:spcPct val="110000"/>
              </a:lnSpc>
              <a:buClr>
                <a:srgbClr val="006666"/>
              </a:buClr>
              <a:buSzPct val="80000"/>
              <a:buFont typeface="Wingdings" pitchFamily="2" charset="2"/>
              <a:buChar char="u"/>
            </a:pPr>
            <a:r>
              <a:rPr kumimoji="1" lang="zh-CN" altLang="en-US" sz="2000">
                <a:solidFill>
                  <a:schemeClr val="tx1"/>
                </a:solidFill>
                <a:latin typeface="楷体_GB2312" pitchFamily="49" charset="-122"/>
                <a:ea typeface="楷体_GB2312" pitchFamily="49" charset="-122"/>
              </a:rPr>
              <a:t>负数的反码：</a:t>
            </a:r>
            <a:r>
              <a:rPr kumimoji="1" lang="zh-CN" altLang="en-US" sz="2000">
                <a:solidFill>
                  <a:schemeClr val="tx1"/>
                </a:solidFill>
                <a:latin typeface="Arial" charset="0"/>
                <a:ea typeface="楷体_GB2312" pitchFamily="49" charset="-122"/>
              </a:rPr>
              <a:t>符号位用“</a:t>
            </a:r>
            <a:r>
              <a:rPr kumimoji="1" lang="en-US" altLang="zh-CN" sz="2000">
                <a:solidFill>
                  <a:schemeClr val="tx1"/>
                </a:solidFill>
                <a:latin typeface="Arial" charset="0"/>
                <a:ea typeface="楷体_GB2312" pitchFamily="49" charset="-122"/>
              </a:rPr>
              <a:t>1”</a:t>
            </a:r>
            <a:r>
              <a:rPr kumimoji="1" lang="zh-CN" altLang="en-US" sz="2000">
                <a:solidFill>
                  <a:schemeClr val="tx1"/>
                </a:solidFill>
                <a:latin typeface="Arial" charset="0"/>
                <a:ea typeface="楷体_GB2312" pitchFamily="49" charset="-122"/>
              </a:rPr>
              <a:t>表示，</a:t>
            </a:r>
            <a:r>
              <a:rPr kumimoji="1" lang="zh-CN" altLang="en-US" sz="2000">
                <a:solidFill>
                  <a:schemeClr val="tx1"/>
                </a:solidFill>
                <a:latin typeface="楷体_GB2312" pitchFamily="49" charset="-122"/>
                <a:ea typeface="楷体_GB2312" pitchFamily="49" charset="-122"/>
              </a:rPr>
              <a:t>数值部分是原码的</a:t>
            </a:r>
            <a:r>
              <a:rPr kumimoji="1" lang="zh-CN" altLang="en-US" sz="2000">
                <a:solidFill>
                  <a:srgbClr val="CC0066"/>
                </a:solidFill>
                <a:latin typeface="楷体_GB2312" pitchFamily="49" charset="-122"/>
                <a:ea typeface="楷体_GB2312" pitchFamily="49" charset="-122"/>
              </a:rPr>
              <a:t>数值按位求反</a:t>
            </a:r>
            <a:r>
              <a:rPr kumimoji="1" lang="zh-CN" altLang="en-US" sz="2000">
                <a:solidFill>
                  <a:schemeClr val="tx1"/>
                </a:solidFill>
                <a:latin typeface="楷体_GB2312" pitchFamily="49" charset="-122"/>
                <a:ea typeface="楷体_GB2312" pitchFamily="49" charset="-122"/>
              </a:rPr>
              <a:t>。</a:t>
            </a:r>
          </a:p>
        </p:txBody>
      </p:sp>
      <p:grpSp>
        <p:nvGrpSpPr>
          <p:cNvPr id="2" name="Group 29"/>
          <p:cNvGrpSpPr>
            <a:grpSpLocks/>
          </p:cNvGrpSpPr>
          <p:nvPr/>
        </p:nvGrpSpPr>
        <p:grpSpPr bwMode="auto">
          <a:xfrm>
            <a:off x="-144463" y="4545013"/>
            <a:ext cx="9094788" cy="792162"/>
            <a:chOff x="-91" y="1778"/>
            <a:chExt cx="5729" cy="499"/>
          </a:xfrm>
        </p:grpSpPr>
        <p:sp>
          <p:nvSpPr>
            <p:cNvPr id="43015" name="Text Box 6"/>
            <p:cNvSpPr txBox="1">
              <a:spLocks noChangeArrowheads="1"/>
            </p:cNvSpPr>
            <p:nvPr/>
          </p:nvSpPr>
          <p:spPr bwMode="auto">
            <a:xfrm>
              <a:off x="-91" y="1778"/>
              <a:ext cx="1927" cy="494"/>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1800">
                  <a:solidFill>
                    <a:srgbClr val="FF0066"/>
                  </a:solidFill>
                </a:rPr>
                <a:t>【</a:t>
              </a:r>
              <a:r>
                <a:rPr kumimoji="1" lang="zh-CN" altLang="en-US" sz="1800">
                  <a:solidFill>
                    <a:srgbClr val="FF0066"/>
                  </a:solidFill>
                </a:rPr>
                <a:t>例</a:t>
              </a:r>
              <a:r>
                <a:rPr kumimoji="1" lang="en-US" altLang="zh-CN" sz="1800">
                  <a:solidFill>
                    <a:srgbClr val="FF0066"/>
                  </a:solidFill>
                  <a:latin typeface="Arial" charset="0"/>
                  <a:cs typeface="Arial" charset="0"/>
                </a:rPr>
                <a:t>1.13</a:t>
              </a:r>
              <a:r>
                <a:rPr kumimoji="1" lang="en-US" altLang="zh-CN" sz="1800">
                  <a:solidFill>
                    <a:srgbClr val="FF0066"/>
                  </a:solidFill>
                </a:rPr>
                <a:t>】</a:t>
              </a:r>
              <a:r>
                <a:rPr kumimoji="1" lang="en-US" altLang="zh-CN" sz="1800">
                  <a:latin typeface="Arial" charset="0"/>
                </a:rPr>
                <a:t>X</a:t>
              </a:r>
              <a:r>
                <a:rPr kumimoji="1" lang="en-US" altLang="zh-CN" sz="1800" baseline="-25000">
                  <a:latin typeface="Arial" charset="0"/>
                </a:rPr>
                <a:t>1</a:t>
              </a:r>
              <a:r>
                <a:rPr kumimoji="1" lang="en-US" altLang="zh-CN" sz="1800">
                  <a:latin typeface="Arial" charset="0"/>
                </a:rPr>
                <a:t>=+0.1001010</a:t>
              </a:r>
            </a:p>
            <a:p>
              <a:pPr algn="l">
                <a:lnSpc>
                  <a:spcPct val="100000"/>
                </a:lnSpc>
                <a:spcBef>
                  <a:spcPct val="50000"/>
                </a:spcBef>
              </a:pPr>
              <a:r>
                <a:rPr kumimoji="1" lang="en-US" altLang="zh-CN" sz="1800">
                  <a:solidFill>
                    <a:schemeClr val="tx1"/>
                  </a:solidFill>
                </a:rPr>
                <a:t>            </a:t>
              </a:r>
              <a:r>
                <a:rPr kumimoji="1" lang="en-US" altLang="zh-CN" sz="1800">
                  <a:latin typeface="Arial" charset="0"/>
                </a:rPr>
                <a:t>[X</a:t>
              </a:r>
              <a:r>
                <a:rPr kumimoji="1" lang="en-US" altLang="zh-CN" sz="1800" baseline="-25000">
                  <a:latin typeface="Arial" charset="0"/>
                </a:rPr>
                <a:t>1</a:t>
              </a:r>
              <a:r>
                <a:rPr kumimoji="1" lang="en-US" altLang="zh-CN" sz="1800">
                  <a:latin typeface="Arial" charset="0"/>
                </a:rPr>
                <a:t>]</a:t>
              </a:r>
              <a:r>
                <a:rPr kumimoji="1" lang="zh-CN" altLang="en-US" sz="1800" baseline="-25000">
                  <a:latin typeface="Arial" charset="0"/>
                </a:rPr>
                <a:t>反</a:t>
              </a:r>
              <a:r>
                <a:rPr kumimoji="1" lang="en-US" altLang="zh-CN" sz="1800">
                  <a:latin typeface="Arial" charset="0"/>
                </a:rPr>
                <a:t>=</a:t>
              </a:r>
              <a:r>
                <a:rPr kumimoji="1" lang="en-US" altLang="zh-CN" sz="1800">
                  <a:solidFill>
                    <a:srgbClr val="CC0066"/>
                  </a:solidFill>
                  <a:latin typeface="Arial" charset="0"/>
                </a:rPr>
                <a:t>0</a:t>
              </a:r>
              <a:r>
                <a:rPr kumimoji="1" lang="en-US" altLang="zh-CN" sz="1800">
                  <a:latin typeface="Arial" charset="0"/>
                </a:rPr>
                <a:t>.1001010</a:t>
              </a:r>
            </a:p>
          </p:txBody>
        </p:sp>
        <p:sp>
          <p:nvSpPr>
            <p:cNvPr id="43016" name="Text Box 7"/>
            <p:cNvSpPr txBox="1">
              <a:spLocks noChangeArrowheads="1"/>
            </p:cNvSpPr>
            <p:nvPr/>
          </p:nvSpPr>
          <p:spPr bwMode="auto">
            <a:xfrm>
              <a:off x="1769" y="1778"/>
              <a:ext cx="1297" cy="499"/>
            </a:xfrm>
            <a:prstGeom prst="rect">
              <a:avLst/>
            </a:prstGeom>
            <a:solidFill>
              <a:srgbClr val="FFFFCC"/>
            </a:solidFill>
            <a:ln w="12700">
              <a:solidFill>
                <a:srgbClr val="FF6600"/>
              </a:solidFill>
              <a:miter lim="800000"/>
              <a:headEnd/>
              <a:tailEnd/>
            </a:ln>
          </p:spPr>
          <p:txBody>
            <a:bodyPr>
              <a:spAutoFit/>
            </a:bodyPr>
            <a:lstStyle/>
            <a:p>
              <a:pPr algn="l">
                <a:lnSpc>
                  <a:spcPct val="100000"/>
                </a:lnSpc>
                <a:spcBef>
                  <a:spcPct val="50000"/>
                </a:spcBef>
              </a:pPr>
              <a:r>
                <a:rPr kumimoji="1" lang="en-US" altLang="zh-CN" sz="1800">
                  <a:latin typeface="Arial" charset="0"/>
                </a:rPr>
                <a:t>X</a:t>
              </a:r>
              <a:r>
                <a:rPr kumimoji="1" lang="en-US" altLang="zh-CN" sz="1800" baseline="-25000">
                  <a:latin typeface="Arial" charset="0"/>
                </a:rPr>
                <a:t>2</a:t>
              </a:r>
              <a:r>
                <a:rPr kumimoji="1" lang="en-US" altLang="zh-CN" sz="1800">
                  <a:latin typeface="Arial" charset="0"/>
                </a:rPr>
                <a:t>=-0.1011011</a:t>
              </a:r>
            </a:p>
            <a:p>
              <a:pPr algn="l">
                <a:lnSpc>
                  <a:spcPct val="100000"/>
                </a:lnSpc>
                <a:spcBef>
                  <a:spcPct val="50000"/>
                </a:spcBef>
              </a:pPr>
              <a:r>
                <a:rPr kumimoji="1" lang="en-US" altLang="zh-CN" sz="1800">
                  <a:latin typeface="Arial" charset="0"/>
                </a:rPr>
                <a:t>[X</a:t>
              </a:r>
              <a:r>
                <a:rPr kumimoji="1" lang="en-US" altLang="zh-CN" sz="1800" baseline="-25000">
                  <a:latin typeface="Arial" charset="0"/>
                </a:rPr>
                <a:t>2</a:t>
              </a:r>
              <a:r>
                <a:rPr kumimoji="1" lang="en-US" altLang="zh-CN" sz="1800">
                  <a:latin typeface="Arial" charset="0"/>
                </a:rPr>
                <a:t>]</a:t>
              </a:r>
              <a:r>
                <a:rPr kumimoji="1" lang="zh-CN" altLang="en-US" sz="1800" baseline="-25000">
                  <a:latin typeface="Arial" charset="0"/>
                </a:rPr>
                <a:t>反</a:t>
              </a:r>
              <a:r>
                <a:rPr kumimoji="1" lang="en-US" altLang="zh-CN" sz="1800">
                  <a:latin typeface="Arial" charset="0"/>
                </a:rPr>
                <a:t>=</a:t>
              </a:r>
              <a:r>
                <a:rPr kumimoji="1" lang="en-US" altLang="zh-CN" sz="1800">
                  <a:solidFill>
                    <a:srgbClr val="CC0066"/>
                  </a:solidFill>
                  <a:latin typeface="Arial" charset="0"/>
                </a:rPr>
                <a:t>1</a:t>
              </a:r>
              <a:r>
                <a:rPr kumimoji="1" lang="en-US" altLang="zh-CN" sz="1800">
                  <a:latin typeface="Arial" charset="0"/>
                </a:rPr>
                <a:t>.0100100</a:t>
              </a:r>
            </a:p>
          </p:txBody>
        </p:sp>
        <p:sp>
          <p:nvSpPr>
            <p:cNvPr id="43017" name="Text Box 8"/>
            <p:cNvSpPr txBox="1">
              <a:spLocks noChangeArrowheads="1"/>
            </p:cNvSpPr>
            <p:nvPr/>
          </p:nvSpPr>
          <p:spPr bwMode="auto">
            <a:xfrm>
              <a:off x="4400" y="1778"/>
              <a:ext cx="1238" cy="499"/>
            </a:xfrm>
            <a:prstGeom prst="rect">
              <a:avLst/>
            </a:prstGeom>
            <a:solidFill>
              <a:srgbClr val="FFFFCC"/>
            </a:solidFill>
            <a:ln w="12700">
              <a:solidFill>
                <a:srgbClr val="FF6600"/>
              </a:solidFill>
              <a:miter lim="800000"/>
              <a:headEnd/>
              <a:tailEnd/>
            </a:ln>
          </p:spPr>
          <p:txBody>
            <a:bodyPr>
              <a:spAutoFit/>
            </a:bodyPr>
            <a:lstStyle/>
            <a:p>
              <a:pPr algn="l">
                <a:lnSpc>
                  <a:spcPct val="100000"/>
                </a:lnSpc>
                <a:spcBef>
                  <a:spcPct val="50000"/>
                </a:spcBef>
              </a:pPr>
              <a:r>
                <a:rPr kumimoji="1" lang="en-US" altLang="zh-CN" sz="1800">
                  <a:latin typeface="Arial" charset="0"/>
                </a:rPr>
                <a:t>X</a:t>
              </a:r>
              <a:r>
                <a:rPr kumimoji="1" lang="en-US" altLang="zh-CN" sz="1800" baseline="-25000">
                  <a:latin typeface="Arial" charset="0"/>
                </a:rPr>
                <a:t>4</a:t>
              </a:r>
              <a:r>
                <a:rPr kumimoji="1" lang="en-US" altLang="zh-CN" sz="1800">
                  <a:latin typeface="Arial" charset="0"/>
                </a:rPr>
                <a:t>=</a:t>
              </a:r>
              <a:r>
                <a:rPr kumimoji="1" lang="en-US" altLang="zh-CN" sz="1800">
                  <a:latin typeface="Arial" charset="0"/>
                  <a:cs typeface="Times New Roman" pitchFamily="18" charset="0"/>
                </a:rPr>
                <a:t>-</a:t>
              </a:r>
              <a:r>
                <a:rPr kumimoji="1" lang="en-US" altLang="zh-CN" sz="1800">
                  <a:latin typeface="Arial" charset="0"/>
                </a:rPr>
                <a:t>1101001</a:t>
              </a:r>
            </a:p>
            <a:p>
              <a:pPr algn="l">
                <a:lnSpc>
                  <a:spcPct val="100000"/>
                </a:lnSpc>
                <a:spcBef>
                  <a:spcPct val="50000"/>
                </a:spcBef>
              </a:pPr>
              <a:r>
                <a:rPr kumimoji="1" lang="en-US" altLang="zh-CN" sz="1800">
                  <a:latin typeface="Arial" charset="0"/>
                </a:rPr>
                <a:t>[X</a:t>
              </a:r>
              <a:r>
                <a:rPr kumimoji="1" lang="en-US" altLang="zh-CN" sz="1800" baseline="-25000">
                  <a:latin typeface="Arial" charset="0"/>
                </a:rPr>
                <a:t>4</a:t>
              </a:r>
              <a:r>
                <a:rPr kumimoji="1" lang="en-US" altLang="zh-CN" sz="1800">
                  <a:latin typeface="Arial" charset="0"/>
                </a:rPr>
                <a:t>]</a:t>
              </a:r>
              <a:r>
                <a:rPr kumimoji="1" lang="zh-CN" altLang="en-US" sz="1800" baseline="-25000">
                  <a:latin typeface="Arial" charset="0"/>
                </a:rPr>
                <a:t>反</a:t>
              </a:r>
              <a:r>
                <a:rPr kumimoji="1" lang="en-US" altLang="zh-CN" sz="1800">
                  <a:latin typeface="Arial" charset="0"/>
                </a:rPr>
                <a:t>=</a:t>
              </a:r>
              <a:r>
                <a:rPr kumimoji="1" lang="en-US" altLang="zh-CN" sz="1800">
                  <a:solidFill>
                    <a:srgbClr val="CC0066"/>
                  </a:solidFill>
                  <a:latin typeface="Arial" charset="0"/>
                </a:rPr>
                <a:t>1</a:t>
              </a:r>
              <a:r>
                <a:rPr kumimoji="1" lang="zh-CN" altLang="en-US" sz="1800">
                  <a:solidFill>
                    <a:srgbClr val="CC0066"/>
                  </a:solidFill>
                  <a:latin typeface="Arial" charset="0"/>
                </a:rPr>
                <a:t> </a:t>
              </a:r>
              <a:r>
                <a:rPr kumimoji="1" lang="en-US" altLang="zh-CN" sz="1800">
                  <a:latin typeface="Arial" charset="0"/>
                </a:rPr>
                <a:t>0010110</a:t>
              </a:r>
            </a:p>
          </p:txBody>
        </p:sp>
        <p:sp>
          <p:nvSpPr>
            <p:cNvPr id="43018" name="Text Box 28"/>
            <p:cNvSpPr txBox="1">
              <a:spLocks noChangeArrowheads="1"/>
            </p:cNvSpPr>
            <p:nvPr/>
          </p:nvSpPr>
          <p:spPr bwMode="auto">
            <a:xfrm>
              <a:off x="3129" y="1778"/>
              <a:ext cx="1238" cy="491"/>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1800">
                  <a:latin typeface="Arial" charset="0"/>
                </a:rPr>
                <a:t>X</a:t>
              </a:r>
              <a:r>
                <a:rPr kumimoji="1" lang="en-US" altLang="zh-CN" sz="1800" baseline="-25000">
                  <a:latin typeface="Arial" charset="0"/>
                </a:rPr>
                <a:t>3</a:t>
              </a:r>
              <a:r>
                <a:rPr kumimoji="1" lang="en-US" altLang="zh-CN" sz="1800">
                  <a:latin typeface="Arial" charset="0"/>
                </a:rPr>
                <a:t>=+1101001</a:t>
              </a:r>
            </a:p>
            <a:p>
              <a:pPr algn="l">
                <a:lnSpc>
                  <a:spcPct val="100000"/>
                </a:lnSpc>
                <a:spcBef>
                  <a:spcPct val="50000"/>
                </a:spcBef>
              </a:pPr>
              <a:r>
                <a:rPr kumimoji="1" lang="en-US" altLang="zh-CN" sz="1800">
                  <a:latin typeface="Arial" charset="0"/>
                </a:rPr>
                <a:t>[X</a:t>
              </a:r>
              <a:r>
                <a:rPr kumimoji="1" lang="en-US" altLang="zh-CN" sz="1800" baseline="-25000">
                  <a:latin typeface="Arial" charset="0"/>
                </a:rPr>
                <a:t>3</a:t>
              </a:r>
              <a:r>
                <a:rPr kumimoji="1" lang="en-US" altLang="zh-CN" sz="1800">
                  <a:latin typeface="Arial" charset="0"/>
                </a:rPr>
                <a:t>]</a:t>
              </a:r>
              <a:r>
                <a:rPr kumimoji="1" lang="zh-CN" altLang="en-US" sz="1800" baseline="-25000">
                  <a:latin typeface="Arial" charset="0"/>
                </a:rPr>
                <a:t>反</a:t>
              </a:r>
              <a:r>
                <a:rPr kumimoji="1" lang="en-US" altLang="zh-CN" sz="1800">
                  <a:latin typeface="Arial" charset="0"/>
                </a:rPr>
                <a:t>=</a:t>
              </a:r>
              <a:r>
                <a:rPr kumimoji="1" lang="en-US" altLang="zh-CN" sz="1800">
                  <a:solidFill>
                    <a:srgbClr val="CC0066"/>
                  </a:solidFill>
                  <a:latin typeface="Arial" charset="0"/>
                </a:rPr>
                <a:t>0</a:t>
              </a:r>
              <a:r>
                <a:rPr kumimoji="1" lang="zh-CN" altLang="en-US" sz="1800">
                  <a:solidFill>
                    <a:srgbClr val="CC0066"/>
                  </a:solidFill>
                  <a:latin typeface="Arial" charset="0"/>
                </a:rPr>
                <a:t> </a:t>
              </a:r>
              <a:r>
                <a:rPr kumimoji="1" lang="en-US" altLang="zh-CN" sz="1800">
                  <a:latin typeface="Arial" charset="0"/>
                </a:rPr>
                <a:t>1101001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3907"/>
                                        </p:tgtEl>
                                        <p:attrNameLst>
                                          <p:attrName>style.visibility</p:attrName>
                                        </p:attrNameLst>
                                      </p:cBhvr>
                                      <p:to>
                                        <p:strVal val="visible"/>
                                      </p:to>
                                    </p:set>
                                    <p:anim calcmode="lin" valueType="num">
                                      <p:cBhvr>
                                        <p:cTn id="7" dur="500" fill="hold"/>
                                        <p:tgtEl>
                                          <p:spTgt spid="123907"/>
                                        </p:tgtEl>
                                        <p:attrNameLst>
                                          <p:attrName>ppt_w</p:attrName>
                                        </p:attrNameLst>
                                      </p:cBhvr>
                                      <p:tavLst>
                                        <p:tav tm="0">
                                          <p:val>
                                            <p:fltVal val="0"/>
                                          </p:val>
                                        </p:tav>
                                        <p:tav tm="100000">
                                          <p:val>
                                            <p:strVal val="#ppt_w"/>
                                          </p:val>
                                        </p:tav>
                                      </p:tavLst>
                                    </p:anim>
                                    <p:anim calcmode="lin" valueType="num">
                                      <p:cBhvr>
                                        <p:cTn id="8" dur="500" fill="hold"/>
                                        <p:tgtEl>
                                          <p:spTgt spid="123907"/>
                                        </p:tgtEl>
                                        <p:attrNameLst>
                                          <p:attrName>ppt_h</p:attrName>
                                        </p:attrNameLst>
                                      </p:cBhvr>
                                      <p:tavLst>
                                        <p:tav tm="0">
                                          <p:val>
                                            <p:fltVal val="0"/>
                                          </p:val>
                                        </p:tav>
                                        <p:tav tm="100000">
                                          <p:val>
                                            <p:strVal val="#ppt_h"/>
                                          </p:val>
                                        </p:tav>
                                      </p:tavLst>
                                    </p:anim>
                                    <p:animEffect transition="in" filter="fade">
                                      <p:cBhvr>
                                        <p:cTn id="9" dur="500"/>
                                        <p:tgtEl>
                                          <p:spTgt spid="123907"/>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3908"/>
                                        </p:tgtEl>
                                        <p:attrNameLst>
                                          <p:attrName>style.visibility</p:attrName>
                                        </p:attrNameLst>
                                      </p:cBhvr>
                                      <p:to>
                                        <p:strVal val="visible"/>
                                      </p:to>
                                    </p:set>
                                    <p:animEffect transition="in" filter="wipe(left)">
                                      <p:cBhvr>
                                        <p:cTn id="13" dur="500"/>
                                        <p:tgtEl>
                                          <p:spTgt spid="12390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p:bldP spid="12390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9BF3CF7D-4E1E-4283-8799-38973488C4C4}" type="slidenum">
              <a:rPr lang="ko-KR" altLang="en-US" sz="1600">
                <a:solidFill>
                  <a:schemeClr val="accent2"/>
                </a:solidFill>
                <a:latin typeface="Verdana" pitchFamily="34" charset="0"/>
                <a:ea typeface="Gulim" pitchFamily="34" charset="-127"/>
              </a:rPr>
              <a:pPr algn="r">
                <a:lnSpc>
                  <a:spcPct val="100000"/>
                </a:lnSpc>
              </a:pPr>
              <a:t>39</a:t>
            </a:fld>
            <a:endParaRPr lang="en-US" altLang="ko-KR" sz="1600">
              <a:solidFill>
                <a:schemeClr val="accent2"/>
              </a:solidFill>
              <a:latin typeface="Verdana" pitchFamily="34" charset="0"/>
              <a:ea typeface="Gulim" pitchFamily="34" charset="-127"/>
            </a:endParaRPr>
          </a:p>
        </p:txBody>
      </p:sp>
      <p:sp>
        <p:nvSpPr>
          <p:cNvPr id="44035" name="Rectangle 2"/>
          <p:cNvSpPr>
            <a:spLocks noGrp="1" noChangeArrowheads="1"/>
          </p:cNvSpPr>
          <p:nvPr>
            <p:ph type="title" idx="4294967295"/>
          </p:nvPr>
        </p:nvSpPr>
        <p:spPr/>
        <p:txBody>
          <a:bodyPr/>
          <a:lstStyle/>
          <a:p>
            <a:r>
              <a:rPr lang="zh-CN" altLang="en-US" smtClean="0">
                <a:solidFill>
                  <a:srgbClr val="FFCC00"/>
                </a:solidFill>
                <a:latin typeface="黑体" pitchFamily="49" charset="-122"/>
                <a:ea typeface="黑体" pitchFamily="49" charset="-122"/>
              </a:rPr>
              <a:t>各类数的反码定义</a:t>
            </a:r>
          </a:p>
        </p:txBody>
      </p:sp>
      <p:sp>
        <p:nvSpPr>
          <p:cNvPr id="123913" name="Text Box 9"/>
          <p:cNvSpPr txBox="1">
            <a:spLocks noChangeArrowheads="1"/>
          </p:cNvSpPr>
          <p:nvPr/>
        </p:nvSpPr>
        <p:spPr bwMode="auto">
          <a:xfrm>
            <a:off x="179388" y="1484313"/>
            <a:ext cx="2971800" cy="2305050"/>
          </a:xfrm>
          <a:prstGeom prst="rect">
            <a:avLst/>
          </a:prstGeom>
          <a:noFill/>
          <a:ln w="38100">
            <a:noFill/>
            <a:miter lim="800000"/>
            <a:headEnd/>
            <a:tailEnd/>
          </a:ln>
        </p:spPr>
        <p:txBody>
          <a:bodyPr>
            <a:spAutoFit/>
          </a:bodyPr>
          <a:lstStyle/>
          <a:p>
            <a:pPr algn="l">
              <a:lnSpc>
                <a:spcPct val="100000"/>
              </a:lnSpc>
              <a:spcBef>
                <a:spcPct val="50000"/>
              </a:spcBef>
              <a:buClr>
                <a:schemeClr val="bg2"/>
              </a:buClr>
              <a:buFont typeface="Wingdings" pitchFamily="2" charset="2"/>
              <a:buChar char="v"/>
            </a:pPr>
            <a:r>
              <a:rPr kumimoji="1" lang="zh-CN" altLang="en-US" sz="2200">
                <a:solidFill>
                  <a:schemeClr val="tx1"/>
                </a:solidFill>
              </a:rPr>
              <a:t> 各类数的反码定义</a:t>
            </a:r>
          </a:p>
          <a:p>
            <a:pPr lvl="1" indent="255588" algn="l">
              <a:lnSpc>
                <a:spcPct val="100000"/>
              </a:lnSpc>
              <a:spcBef>
                <a:spcPct val="50000"/>
              </a:spcBef>
              <a:buClr>
                <a:srgbClr val="006666"/>
              </a:buClr>
              <a:buFont typeface="Wingdings" pitchFamily="2" charset="2"/>
              <a:buChar char="w"/>
            </a:pPr>
            <a:r>
              <a:rPr kumimoji="1" lang="zh-CN" altLang="en-US" sz="2200">
                <a:solidFill>
                  <a:srgbClr val="CC0066"/>
                </a:solidFill>
              </a:rPr>
              <a:t>小数反码：</a:t>
            </a:r>
          </a:p>
          <a:p>
            <a:pPr lvl="1" indent="255588" algn="l">
              <a:lnSpc>
                <a:spcPct val="100000"/>
              </a:lnSpc>
              <a:spcBef>
                <a:spcPct val="50000"/>
              </a:spcBef>
              <a:buClr>
                <a:srgbClr val="006666"/>
              </a:buClr>
              <a:buFont typeface="Wingdings" pitchFamily="2" charset="2"/>
              <a:buChar char="w"/>
            </a:pPr>
            <a:endParaRPr kumimoji="1" lang="zh-CN" altLang="en-US" sz="800">
              <a:solidFill>
                <a:srgbClr val="FF0066"/>
              </a:solidFill>
            </a:endParaRPr>
          </a:p>
          <a:p>
            <a:pPr lvl="1" indent="255588" algn="l">
              <a:lnSpc>
                <a:spcPct val="100000"/>
              </a:lnSpc>
              <a:spcBef>
                <a:spcPct val="50000"/>
              </a:spcBef>
              <a:buClr>
                <a:srgbClr val="006666"/>
              </a:buClr>
              <a:buFont typeface="Wingdings" pitchFamily="2" charset="2"/>
              <a:buChar char="w"/>
            </a:pPr>
            <a:r>
              <a:rPr kumimoji="1" lang="zh-CN" altLang="en-US" sz="2200">
                <a:solidFill>
                  <a:srgbClr val="CC0066"/>
                </a:solidFill>
              </a:rPr>
              <a:t>整数反码：</a:t>
            </a:r>
          </a:p>
          <a:p>
            <a:pPr lvl="1" indent="255588" algn="l">
              <a:lnSpc>
                <a:spcPct val="100000"/>
              </a:lnSpc>
              <a:spcBef>
                <a:spcPct val="50000"/>
              </a:spcBef>
              <a:buClr>
                <a:srgbClr val="006666"/>
              </a:buClr>
              <a:buFont typeface="Wingdings" pitchFamily="2" charset="2"/>
              <a:buChar char="w"/>
            </a:pPr>
            <a:endParaRPr kumimoji="1" lang="zh-CN" altLang="en-US" sz="800">
              <a:solidFill>
                <a:srgbClr val="FF0066"/>
              </a:solidFill>
            </a:endParaRPr>
          </a:p>
          <a:p>
            <a:pPr lvl="1" indent="255588" algn="l">
              <a:lnSpc>
                <a:spcPct val="100000"/>
              </a:lnSpc>
              <a:spcBef>
                <a:spcPct val="50000"/>
              </a:spcBef>
              <a:buClr>
                <a:srgbClr val="006666"/>
              </a:buClr>
              <a:buFont typeface="Wingdings" pitchFamily="2" charset="2"/>
              <a:buChar char="w"/>
            </a:pPr>
            <a:r>
              <a:rPr kumimoji="1" lang="zh-CN" altLang="en-US" sz="2200">
                <a:solidFill>
                  <a:srgbClr val="CC0066"/>
                </a:solidFill>
              </a:rPr>
              <a:t>零的反码：</a:t>
            </a:r>
          </a:p>
        </p:txBody>
      </p:sp>
      <p:grpSp>
        <p:nvGrpSpPr>
          <p:cNvPr id="2" name="Group 23"/>
          <p:cNvGrpSpPr>
            <a:grpSpLocks/>
          </p:cNvGrpSpPr>
          <p:nvPr/>
        </p:nvGrpSpPr>
        <p:grpSpPr bwMode="auto">
          <a:xfrm>
            <a:off x="2266950" y="1773238"/>
            <a:ext cx="4573588" cy="752475"/>
            <a:chOff x="1915" y="2409"/>
            <a:chExt cx="2881" cy="474"/>
          </a:xfrm>
        </p:grpSpPr>
        <p:sp>
          <p:nvSpPr>
            <p:cNvPr id="44051" name="Text Box 11"/>
            <p:cNvSpPr txBox="1">
              <a:spLocks noChangeArrowheads="1"/>
            </p:cNvSpPr>
            <p:nvPr/>
          </p:nvSpPr>
          <p:spPr bwMode="auto">
            <a:xfrm>
              <a:off x="1915" y="2523"/>
              <a:ext cx="950" cy="269"/>
            </a:xfrm>
            <a:prstGeom prst="rect">
              <a:avLst/>
            </a:prstGeom>
            <a:noFill/>
            <a:ln w="38100">
              <a:noFill/>
              <a:miter lim="800000"/>
              <a:headEnd/>
              <a:tailEnd/>
            </a:ln>
          </p:spPr>
          <p:txBody>
            <a:bodyPr>
              <a:spAutoFit/>
            </a:bodyPr>
            <a:lstStyle/>
            <a:p>
              <a:pPr algn="l">
                <a:lnSpc>
                  <a:spcPct val="100000"/>
                </a:lnSpc>
                <a:spcBef>
                  <a:spcPct val="50000"/>
                </a:spcBef>
                <a:buClr>
                  <a:schemeClr val="bg2"/>
                </a:buClr>
                <a:buFont typeface="Wingdings" pitchFamily="2" charset="2"/>
                <a:buNone/>
              </a:pPr>
              <a:r>
                <a:rPr kumimoji="1" lang="en-US" altLang="zh-CN" sz="2200">
                  <a:solidFill>
                    <a:schemeClr val="tx1"/>
                  </a:solidFill>
                  <a:latin typeface="Arial" charset="0"/>
                </a:rPr>
                <a:t>[X]</a:t>
              </a:r>
              <a:r>
                <a:rPr kumimoji="1" lang="zh-CN" altLang="en-US" sz="2200" baseline="-25000">
                  <a:solidFill>
                    <a:schemeClr val="tx1"/>
                  </a:solidFill>
                  <a:latin typeface="Arial" charset="0"/>
                </a:rPr>
                <a:t>反</a:t>
              </a:r>
              <a:r>
                <a:rPr kumimoji="1" lang="en-US" altLang="zh-CN" sz="2200">
                  <a:solidFill>
                    <a:schemeClr val="tx1"/>
                  </a:solidFill>
                  <a:latin typeface="Arial" charset="0"/>
                </a:rPr>
                <a:t>=</a:t>
              </a:r>
            </a:p>
          </p:txBody>
        </p:sp>
        <p:sp>
          <p:nvSpPr>
            <p:cNvPr id="44052" name="AutoShape 12"/>
            <p:cNvSpPr>
              <a:spLocks/>
            </p:cNvSpPr>
            <p:nvPr/>
          </p:nvSpPr>
          <p:spPr bwMode="auto">
            <a:xfrm>
              <a:off x="2563" y="2517"/>
              <a:ext cx="90" cy="296"/>
            </a:xfrm>
            <a:prstGeom prst="leftBrace">
              <a:avLst>
                <a:gd name="adj1" fmla="val 27407"/>
                <a:gd name="adj2" fmla="val 50000"/>
              </a:avLst>
            </a:prstGeom>
            <a:noFill/>
            <a:ln w="38100">
              <a:solidFill>
                <a:schemeClr val="tx1"/>
              </a:solidFill>
              <a:miter lim="800000"/>
              <a:headEnd/>
              <a:tailEnd/>
            </a:ln>
          </p:spPr>
          <p:txBody>
            <a:bodyPr wrap="none" anchor="ctr"/>
            <a:lstStyle/>
            <a:p>
              <a:endParaRPr lang="zh-CN" altLang="en-US"/>
            </a:p>
          </p:txBody>
        </p:sp>
        <p:sp>
          <p:nvSpPr>
            <p:cNvPr id="44053" name="Text Box 13"/>
            <p:cNvSpPr txBox="1">
              <a:spLocks noChangeArrowheads="1"/>
            </p:cNvSpPr>
            <p:nvPr/>
          </p:nvSpPr>
          <p:spPr bwMode="auto">
            <a:xfrm>
              <a:off x="2540" y="2409"/>
              <a:ext cx="2256"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  X                </a:t>
              </a:r>
              <a:r>
                <a:rPr kumimoji="1" lang="zh-CN" altLang="en-US" sz="2200">
                  <a:solidFill>
                    <a:schemeClr val="tx1"/>
                  </a:solidFill>
                  <a:latin typeface="Arial" charset="0"/>
                </a:rPr>
                <a:t>   </a:t>
              </a:r>
              <a:r>
                <a:rPr kumimoji="1" lang="en-US" altLang="zh-CN" sz="2200">
                  <a:solidFill>
                    <a:schemeClr val="tx1"/>
                  </a:solidFill>
                  <a:latin typeface="Arial" charset="0"/>
                </a:rPr>
                <a:t>0≤X&lt;1 </a:t>
              </a:r>
            </a:p>
          </p:txBody>
        </p:sp>
        <p:sp>
          <p:nvSpPr>
            <p:cNvPr id="44054" name="Text Box 14"/>
            <p:cNvSpPr txBox="1">
              <a:spLocks noChangeArrowheads="1"/>
            </p:cNvSpPr>
            <p:nvPr/>
          </p:nvSpPr>
          <p:spPr bwMode="auto">
            <a:xfrm>
              <a:off x="2608" y="2614"/>
              <a:ext cx="1746"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 2–2</a:t>
              </a:r>
              <a:r>
                <a:rPr kumimoji="1" lang="en-US" altLang="zh-CN" sz="2200" baseline="60000">
                  <a:solidFill>
                    <a:schemeClr val="tx1"/>
                  </a:solidFill>
                  <a:latin typeface="Arial" charset="0"/>
                </a:rPr>
                <a:t>-n</a:t>
              </a:r>
              <a:r>
                <a:rPr kumimoji="1" lang="en-US" altLang="zh-CN" sz="2200">
                  <a:solidFill>
                    <a:schemeClr val="tx1"/>
                  </a:solidFill>
                  <a:latin typeface="Arial" charset="0"/>
                </a:rPr>
                <a:t>+X   </a:t>
              </a:r>
              <a:r>
                <a:rPr kumimoji="1" lang="zh-CN" altLang="en-US" sz="2200">
                  <a:solidFill>
                    <a:schemeClr val="tx1"/>
                  </a:solidFill>
                  <a:latin typeface="Arial" charset="0"/>
                </a:rPr>
                <a:t> </a:t>
              </a:r>
              <a:r>
                <a:rPr kumimoji="1" lang="en-US" altLang="zh-CN" sz="2200">
                  <a:solidFill>
                    <a:schemeClr val="tx1"/>
                  </a:solidFill>
                  <a:latin typeface="Arial" charset="0"/>
                </a:rPr>
                <a:t> </a:t>
              </a:r>
              <a:r>
                <a:rPr kumimoji="1" lang="zh-CN" altLang="en-US" sz="2200">
                  <a:solidFill>
                    <a:schemeClr val="tx1"/>
                  </a:solidFill>
                  <a:latin typeface="Arial" charset="0"/>
                </a:rPr>
                <a:t>  </a:t>
              </a:r>
              <a:r>
                <a:rPr kumimoji="1" lang="en-US" altLang="zh-CN" sz="2200">
                  <a:solidFill>
                    <a:schemeClr val="tx1"/>
                  </a:solidFill>
                  <a:latin typeface="Arial" charset="0"/>
                  <a:cs typeface="Times New Roman" pitchFamily="18" charset="0"/>
                </a:rPr>
                <a:t>-1</a:t>
              </a:r>
              <a:r>
                <a:rPr kumimoji="1" lang="en-US" altLang="zh-CN" sz="2200">
                  <a:solidFill>
                    <a:schemeClr val="tx1"/>
                  </a:solidFill>
                  <a:latin typeface="Arial" charset="0"/>
                </a:rPr>
                <a:t>&lt;X≤0</a:t>
              </a:r>
              <a:r>
                <a:rPr kumimoji="1" lang="en-US" altLang="zh-CN" sz="2200">
                  <a:solidFill>
                    <a:schemeClr val="tx1"/>
                  </a:solidFill>
                </a:rPr>
                <a:t> </a:t>
              </a:r>
            </a:p>
          </p:txBody>
        </p:sp>
      </p:grpSp>
      <p:grpSp>
        <p:nvGrpSpPr>
          <p:cNvPr id="3" name="Group 27"/>
          <p:cNvGrpSpPr>
            <a:grpSpLocks/>
          </p:cNvGrpSpPr>
          <p:nvPr/>
        </p:nvGrpSpPr>
        <p:grpSpPr bwMode="auto">
          <a:xfrm>
            <a:off x="2284413" y="2492375"/>
            <a:ext cx="4554537" cy="771525"/>
            <a:chOff x="1690" y="2999"/>
            <a:chExt cx="2869" cy="486"/>
          </a:xfrm>
        </p:grpSpPr>
        <p:sp>
          <p:nvSpPr>
            <p:cNvPr id="44047" name="Text Box 16"/>
            <p:cNvSpPr txBox="1">
              <a:spLocks noChangeArrowheads="1"/>
            </p:cNvSpPr>
            <p:nvPr/>
          </p:nvSpPr>
          <p:spPr bwMode="auto">
            <a:xfrm>
              <a:off x="1690" y="3097"/>
              <a:ext cx="1235"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[X]</a:t>
              </a:r>
              <a:r>
                <a:rPr kumimoji="1" lang="zh-CN" altLang="en-US" sz="2200" baseline="-25000">
                  <a:solidFill>
                    <a:schemeClr val="tx1"/>
                  </a:solidFill>
                  <a:latin typeface="Arial" charset="0"/>
                </a:rPr>
                <a:t>反</a:t>
              </a:r>
              <a:r>
                <a:rPr kumimoji="1" lang="en-US" altLang="zh-CN" sz="2200">
                  <a:solidFill>
                    <a:schemeClr val="tx1"/>
                  </a:solidFill>
                  <a:latin typeface="Arial" charset="0"/>
                </a:rPr>
                <a:t>=</a:t>
              </a:r>
            </a:p>
          </p:txBody>
        </p:sp>
        <p:sp>
          <p:nvSpPr>
            <p:cNvPr id="44048" name="Text Box 17"/>
            <p:cNvSpPr txBox="1">
              <a:spLocks noChangeArrowheads="1"/>
            </p:cNvSpPr>
            <p:nvPr/>
          </p:nvSpPr>
          <p:spPr bwMode="auto">
            <a:xfrm>
              <a:off x="2336" y="2999"/>
              <a:ext cx="2223" cy="269"/>
            </a:xfrm>
            <a:prstGeom prst="rect">
              <a:avLst/>
            </a:prstGeom>
            <a:noFill/>
            <a:ln w="38100">
              <a:noFill/>
              <a:miter lim="800000"/>
              <a:headEnd/>
              <a:tailEnd/>
            </a:ln>
          </p:spPr>
          <p:txBody>
            <a:bodyPr>
              <a:spAutoFit/>
            </a:bodyPr>
            <a:lstStyle/>
            <a:p>
              <a:pPr algn="l">
                <a:lnSpc>
                  <a:spcPct val="100000"/>
                </a:lnSpc>
                <a:spcBef>
                  <a:spcPct val="50000"/>
                </a:spcBef>
              </a:pPr>
              <a:r>
                <a:rPr kumimoji="1" lang="zh-CN" altLang="en-US" sz="2200">
                  <a:solidFill>
                    <a:schemeClr val="tx1"/>
                  </a:solidFill>
                  <a:latin typeface="Arial" charset="0"/>
                </a:rPr>
                <a:t>   </a:t>
              </a:r>
              <a:r>
                <a:rPr kumimoji="1" lang="en-US" altLang="zh-CN" sz="2200">
                  <a:solidFill>
                    <a:schemeClr val="tx1"/>
                  </a:solidFill>
                  <a:latin typeface="Arial" charset="0"/>
                </a:rPr>
                <a:t>X               </a:t>
              </a:r>
              <a:r>
                <a:rPr kumimoji="1" lang="zh-CN" altLang="en-US" sz="2200">
                  <a:solidFill>
                    <a:schemeClr val="tx1"/>
                  </a:solidFill>
                  <a:latin typeface="Arial" charset="0"/>
                </a:rPr>
                <a:t>     </a:t>
              </a:r>
              <a:r>
                <a:rPr kumimoji="1" lang="en-US" altLang="zh-CN" sz="2200">
                  <a:solidFill>
                    <a:schemeClr val="tx1"/>
                  </a:solidFill>
                  <a:latin typeface="Arial" charset="0"/>
                </a:rPr>
                <a:t>0≤X&lt;2</a:t>
              </a:r>
              <a:r>
                <a:rPr kumimoji="1" lang="en-US" altLang="zh-CN" sz="2200" baseline="60000">
                  <a:solidFill>
                    <a:schemeClr val="tx1"/>
                  </a:solidFill>
                  <a:latin typeface="Arial" charset="0"/>
                </a:rPr>
                <a:t>n</a:t>
              </a:r>
              <a:r>
                <a:rPr kumimoji="1" lang="en-US" altLang="zh-CN" sz="2200">
                  <a:solidFill>
                    <a:schemeClr val="tx1"/>
                  </a:solidFill>
                </a:rPr>
                <a:t> </a:t>
              </a:r>
            </a:p>
          </p:txBody>
        </p:sp>
        <p:sp>
          <p:nvSpPr>
            <p:cNvPr id="44049" name="Text Box 18"/>
            <p:cNvSpPr txBox="1">
              <a:spLocks noChangeArrowheads="1"/>
            </p:cNvSpPr>
            <p:nvPr/>
          </p:nvSpPr>
          <p:spPr bwMode="auto">
            <a:xfrm>
              <a:off x="2495" y="3158"/>
              <a:ext cx="2028" cy="327"/>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(2</a:t>
              </a:r>
              <a:r>
                <a:rPr kumimoji="1" lang="en-US" altLang="zh-CN" sz="2200" baseline="60000">
                  <a:solidFill>
                    <a:schemeClr val="tx1"/>
                  </a:solidFill>
                  <a:latin typeface="Arial" charset="0"/>
                </a:rPr>
                <a:t>n+1</a:t>
              </a:r>
              <a:r>
                <a:rPr kumimoji="1" lang="en-US" altLang="zh-CN" sz="2200">
                  <a:solidFill>
                    <a:schemeClr val="tx1"/>
                  </a:solidFill>
                  <a:latin typeface="Arial" charset="0"/>
                  <a:cs typeface="Times New Roman" pitchFamily="18" charset="0"/>
                </a:rPr>
                <a:t>–1)+</a:t>
              </a:r>
              <a:r>
                <a:rPr kumimoji="1" lang="en-US" altLang="zh-CN" sz="2200">
                  <a:solidFill>
                    <a:schemeClr val="tx1"/>
                  </a:solidFill>
                  <a:latin typeface="Arial" charset="0"/>
                </a:rPr>
                <a:t>X  -2</a:t>
              </a:r>
              <a:r>
                <a:rPr kumimoji="1" lang="en-US" altLang="zh-CN" sz="2200" baseline="60000">
                  <a:solidFill>
                    <a:schemeClr val="tx1"/>
                  </a:solidFill>
                  <a:latin typeface="Arial" charset="0"/>
                </a:rPr>
                <a:t>n</a:t>
              </a:r>
              <a:r>
                <a:rPr kumimoji="1" lang="en-US" altLang="zh-CN" sz="2200">
                  <a:solidFill>
                    <a:schemeClr val="tx1"/>
                  </a:solidFill>
                  <a:latin typeface="Arial" charset="0"/>
                </a:rPr>
                <a:t>&lt;X≤0</a:t>
              </a:r>
              <a:r>
                <a:rPr kumimoji="1" lang="en-US" altLang="zh-CN" sz="2800">
                  <a:solidFill>
                    <a:schemeClr val="tx1"/>
                  </a:solidFill>
                </a:rPr>
                <a:t> </a:t>
              </a:r>
            </a:p>
          </p:txBody>
        </p:sp>
        <p:sp>
          <p:nvSpPr>
            <p:cNvPr id="44050" name="AutoShape 19"/>
            <p:cNvSpPr>
              <a:spLocks/>
            </p:cNvSpPr>
            <p:nvPr/>
          </p:nvSpPr>
          <p:spPr bwMode="auto">
            <a:xfrm>
              <a:off x="2354" y="3059"/>
              <a:ext cx="163" cy="369"/>
            </a:xfrm>
            <a:prstGeom prst="leftBrace">
              <a:avLst>
                <a:gd name="adj1" fmla="val 18865"/>
                <a:gd name="adj2" fmla="val 50000"/>
              </a:avLst>
            </a:prstGeom>
            <a:noFill/>
            <a:ln w="38100">
              <a:solidFill>
                <a:schemeClr val="tx1"/>
              </a:solidFill>
              <a:miter lim="800000"/>
              <a:headEnd/>
              <a:tailEnd/>
            </a:ln>
          </p:spPr>
          <p:txBody>
            <a:bodyPr wrap="none" anchor="ctr"/>
            <a:lstStyle/>
            <a:p>
              <a:endParaRPr lang="zh-CN" altLang="en-US"/>
            </a:p>
          </p:txBody>
        </p:sp>
      </p:grpSp>
      <p:grpSp>
        <p:nvGrpSpPr>
          <p:cNvPr id="4" name="Group 20"/>
          <p:cNvGrpSpPr>
            <a:grpSpLocks/>
          </p:cNvGrpSpPr>
          <p:nvPr/>
        </p:nvGrpSpPr>
        <p:grpSpPr bwMode="auto">
          <a:xfrm>
            <a:off x="2266950" y="3355975"/>
            <a:ext cx="6192838" cy="427038"/>
            <a:chOff x="1678" y="3543"/>
            <a:chExt cx="3901" cy="269"/>
          </a:xfrm>
        </p:grpSpPr>
        <p:sp>
          <p:nvSpPr>
            <p:cNvPr id="44045" name="Text Box 21"/>
            <p:cNvSpPr txBox="1">
              <a:spLocks noChangeArrowheads="1"/>
            </p:cNvSpPr>
            <p:nvPr/>
          </p:nvSpPr>
          <p:spPr bwMode="auto">
            <a:xfrm>
              <a:off x="1678" y="3543"/>
              <a:ext cx="1768"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[+0]</a:t>
              </a:r>
              <a:r>
                <a:rPr kumimoji="1" lang="zh-CN" altLang="en-US" sz="2200" baseline="-25000">
                  <a:solidFill>
                    <a:schemeClr val="tx1"/>
                  </a:solidFill>
                  <a:latin typeface="Arial" charset="0"/>
                </a:rPr>
                <a:t>反</a:t>
              </a:r>
              <a:r>
                <a:rPr kumimoji="1" lang="en-US" altLang="zh-CN" sz="2200">
                  <a:solidFill>
                    <a:schemeClr val="tx1"/>
                  </a:solidFill>
                  <a:latin typeface="Arial" charset="0"/>
                </a:rPr>
                <a:t>=</a:t>
              </a:r>
              <a:r>
                <a:rPr kumimoji="1" lang="en-US" altLang="zh-CN" sz="2200">
                  <a:latin typeface="Arial" charset="0"/>
                </a:rPr>
                <a:t>0.0000000</a:t>
              </a:r>
            </a:p>
          </p:txBody>
        </p:sp>
        <p:sp>
          <p:nvSpPr>
            <p:cNvPr id="44046" name="Text Box 22"/>
            <p:cNvSpPr txBox="1">
              <a:spLocks noChangeArrowheads="1"/>
            </p:cNvSpPr>
            <p:nvPr/>
          </p:nvSpPr>
          <p:spPr bwMode="auto">
            <a:xfrm>
              <a:off x="3611" y="3543"/>
              <a:ext cx="1968"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a:t>
              </a:r>
              <a:r>
                <a:rPr kumimoji="1" lang="en-US" altLang="zh-CN" sz="2200">
                  <a:solidFill>
                    <a:schemeClr val="tx1"/>
                  </a:solidFill>
                  <a:latin typeface="Arial" charset="0"/>
                  <a:cs typeface="Times New Roman" pitchFamily="18" charset="0"/>
                </a:rPr>
                <a:t>-</a:t>
              </a:r>
              <a:r>
                <a:rPr kumimoji="1" lang="en-US" altLang="zh-CN" sz="2200">
                  <a:solidFill>
                    <a:schemeClr val="tx1"/>
                  </a:solidFill>
                  <a:latin typeface="Arial" charset="0"/>
                </a:rPr>
                <a:t>0]</a:t>
              </a:r>
              <a:r>
                <a:rPr kumimoji="1" lang="zh-CN" altLang="en-US" sz="2200" baseline="-25000">
                  <a:solidFill>
                    <a:schemeClr val="tx1"/>
                  </a:solidFill>
                  <a:latin typeface="Arial" charset="0"/>
                </a:rPr>
                <a:t>反</a:t>
              </a:r>
              <a:r>
                <a:rPr kumimoji="1" lang="en-US" altLang="zh-CN" sz="2200">
                  <a:solidFill>
                    <a:schemeClr val="tx1"/>
                  </a:solidFill>
                  <a:latin typeface="Arial" charset="0"/>
                </a:rPr>
                <a:t>=</a:t>
              </a:r>
              <a:r>
                <a:rPr kumimoji="1" lang="en-US" altLang="zh-CN" sz="2200">
                  <a:latin typeface="Arial" charset="0"/>
                </a:rPr>
                <a:t>1.1111111</a:t>
              </a:r>
            </a:p>
          </p:txBody>
        </p:sp>
      </p:grpSp>
      <p:sp>
        <p:nvSpPr>
          <p:cNvPr id="26" name="Rectangle 8"/>
          <p:cNvSpPr>
            <a:spLocks noChangeArrowheads="1"/>
          </p:cNvSpPr>
          <p:nvPr/>
        </p:nvSpPr>
        <p:spPr bwMode="black">
          <a:xfrm>
            <a:off x="1042988" y="4138613"/>
            <a:ext cx="7242175" cy="366712"/>
          </a:xfrm>
          <a:prstGeom prst="rect">
            <a:avLst/>
          </a:prstGeom>
          <a:noFill/>
          <a:ln w="9525" algn="ctr">
            <a:noFill/>
            <a:miter lim="800000"/>
            <a:headEnd/>
            <a:tailEnd/>
          </a:ln>
        </p:spPr>
        <p:txBody>
          <a:bodyPr>
            <a:spAutoFit/>
          </a:bodyPr>
          <a:lstStyle/>
          <a:p>
            <a:pPr algn="l"/>
            <a:r>
              <a:rPr lang="zh-CN" altLang="en-US" sz="2000">
                <a:solidFill>
                  <a:srgbClr val="CC3300"/>
                </a:solidFill>
                <a:latin typeface="Arial" charset="0"/>
                <a:ea typeface="楷体_GB2312" pitchFamily="49" charset="-122"/>
              </a:rPr>
              <a:t>在反码表示中，</a:t>
            </a:r>
            <a:r>
              <a:rPr lang="en-US" altLang="zh-CN" sz="2000">
                <a:solidFill>
                  <a:srgbClr val="CC3300"/>
                </a:solidFill>
                <a:latin typeface="Arial" charset="0"/>
                <a:ea typeface="楷体_GB2312" pitchFamily="49" charset="-122"/>
              </a:rPr>
              <a:t>±0</a:t>
            </a:r>
            <a:r>
              <a:rPr lang="zh-CN" altLang="en-US" sz="2000">
                <a:solidFill>
                  <a:srgbClr val="CC3300"/>
                </a:solidFill>
                <a:latin typeface="Arial" charset="0"/>
                <a:ea typeface="楷体_GB2312" pitchFamily="49" charset="-122"/>
              </a:rPr>
              <a:t>的表示不是唯一的，因此使用反码不很方便。</a:t>
            </a:r>
          </a:p>
        </p:txBody>
      </p:sp>
      <p:sp>
        <p:nvSpPr>
          <p:cNvPr id="20" name="Text Box 49"/>
          <p:cNvSpPr txBox="1">
            <a:spLocks noChangeArrowheads="1"/>
          </p:cNvSpPr>
          <p:nvPr/>
        </p:nvSpPr>
        <p:spPr bwMode="auto">
          <a:xfrm>
            <a:off x="1243013" y="4760913"/>
            <a:ext cx="6858000" cy="1292225"/>
          </a:xfrm>
          <a:prstGeom prst="rect">
            <a:avLst/>
          </a:prstGeom>
          <a:solidFill>
            <a:srgbClr val="FFFFCC"/>
          </a:solidFill>
          <a:ln w="12700">
            <a:solidFill>
              <a:srgbClr val="FF6600"/>
            </a:solidFill>
            <a:miter lim="800000"/>
            <a:headEnd/>
            <a:tailEnd/>
          </a:ln>
        </p:spPr>
        <p:txBody>
          <a:bodyPr>
            <a:spAutoFit/>
          </a:bodyPr>
          <a:lstStyle/>
          <a:p>
            <a:pPr algn="l">
              <a:lnSpc>
                <a:spcPct val="130000"/>
              </a:lnSpc>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latin typeface="Arial" charset="0"/>
                <a:cs typeface="Arial" charset="0"/>
              </a:rPr>
              <a:t>1.14</a:t>
            </a:r>
            <a:r>
              <a:rPr kumimoji="1" lang="en-US" altLang="zh-CN" sz="2000">
                <a:solidFill>
                  <a:srgbClr val="FF0066"/>
                </a:solidFill>
              </a:rPr>
              <a:t>】</a:t>
            </a:r>
            <a:r>
              <a:rPr kumimoji="1" lang="zh-CN" altLang="en-US" sz="2000">
                <a:latin typeface="Arial" charset="0"/>
              </a:rPr>
              <a:t>利用反码定义求负整数</a:t>
            </a:r>
            <a:r>
              <a:rPr kumimoji="1" lang="en-US" altLang="zh-CN" sz="2000">
                <a:latin typeface="Arial" charset="0"/>
              </a:rPr>
              <a:t>X</a:t>
            </a:r>
            <a:r>
              <a:rPr kumimoji="1" lang="zh-CN" altLang="en-US" sz="2000">
                <a:latin typeface="Arial" charset="0"/>
              </a:rPr>
              <a:t>的反码，已知 </a:t>
            </a:r>
            <a:r>
              <a:rPr kumimoji="1" lang="en-US" altLang="zh-CN" sz="2000">
                <a:latin typeface="Arial" charset="0"/>
              </a:rPr>
              <a:t>X=</a:t>
            </a:r>
            <a:r>
              <a:rPr kumimoji="1" lang="en-US" altLang="zh-CN" sz="2000">
                <a:latin typeface="Arial" charset="0"/>
                <a:cs typeface="Times New Roman" pitchFamily="18" charset="0"/>
              </a:rPr>
              <a:t>-</a:t>
            </a:r>
            <a:r>
              <a:rPr kumimoji="1" lang="en-US" altLang="zh-CN" sz="2000">
                <a:latin typeface="Arial" charset="0"/>
              </a:rPr>
              <a:t>0111</a:t>
            </a:r>
          </a:p>
          <a:p>
            <a:pPr algn="l">
              <a:lnSpc>
                <a:spcPct val="130000"/>
              </a:lnSpc>
            </a:pPr>
            <a:r>
              <a:rPr kumimoji="1" lang="zh-CN" altLang="en-US" sz="2000">
                <a:latin typeface="Arial" charset="0"/>
              </a:rPr>
              <a:t>  解：</a:t>
            </a:r>
            <a:r>
              <a:rPr kumimoji="1" lang="en-US" altLang="zh-CN" sz="2000">
                <a:latin typeface="Arial" charset="0"/>
              </a:rPr>
              <a:t>n=4</a:t>
            </a:r>
            <a:r>
              <a:rPr kumimoji="1" lang="zh-CN" altLang="en-US" sz="2000">
                <a:latin typeface="Arial" charset="0"/>
              </a:rPr>
              <a:t>，</a:t>
            </a:r>
            <a:r>
              <a:rPr kumimoji="1" lang="en-US" altLang="zh-CN" sz="2000">
                <a:latin typeface="Arial" charset="0"/>
              </a:rPr>
              <a:t>[X]</a:t>
            </a:r>
            <a:r>
              <a:rPr kumimoji="1" lang="zh-CN" altLang="en-US" sz="2000" baseline="-25000">
                <a:latin typeface="Arial" charset="0"/>
              </a:rPr>
              <a:t>反</a:t>
            </a:r>
            <a:r>
              <a:rPr kumimoji="1" lang="en-US" altLang="zh-CN" sz="2000">
                <a:latin typeface="Arial" charset="0"/>
              </a:rPr>
              <a:t>=</a:t>
            </a:r>
            <a:r>
              <a:rPr kumimoji="1" lang="zh-CN" altLang="en-US" sz="2000">
                <a:latin typeface="Arial" charset="0"/>
              </a:rPr>
              <a:t>（</a:t>
            </a:r>
            <a:r>
              <a:rPr kumimoji="1" lang="en-US" altLang="zh-CN" sz="2000">
                <a:latin typeface="Arial" charset="0"/>
              </a:rPr>
              <a:t>2</a:t>
            </a:r>
            <a:r>
              <a:rPr kumimoji="1" lang="en-US" altLang="zh-CN" sz="2000" baseline="30000">
                <a:latin typeface="Arial" charset="0"/>
              </a:rPr>
              <a:t>5</a:t>
            </a:r>
            <a:r>
              <a:rPr kumimoji="1" lang="en-US" altLang="zh-CN" sz="2000">
                <a:latin typeface="Arial" charset="0"/>
              </a:rPr>
              <a:t>-1</a:t>
            </a:r>
            <a:r>
              <a:rPr kumimoji="1" lang="zh-CN" altLang="en-US" sz="2000">
                <a:latin typeface="Arial" charset="0"/>
              </a:rPr>
              <a:t>）</a:t>
            </a:r>
            <a:r>
              <a:rPr kumimoji="1" lang="en-US" altLang="zh-CN" sz="2000">
                <a:latin typeface="Arial" charset="0"/>
              </a:rPr>
              <a:t>+</a:t>
            </a:r>
            <a:r>
              <a:rPr kumimoji="1" lang="zh-CN" altLang="en-US" sz="2000">
                <a:latin typeface="Arial" charset="0"/>
              </a:rPr>
              <a:t>（</a:t>
            </a:r>
            <a:r>
              <a:rPr kumimoji="1" lang="en-US" altLang="zh-CN" sz="2000">
                <a:latin typeface="Arial" charset="0"/>
              </a:rPr>
              <a:t> </a:t>
            </a:r>
            <a:r>
              <a:rPr kumimoji="1" lang="en-US" altLang="zh-CN" sz="2000">
                <a:latin typeface="Arial" charset="0"/>
                <a:cs typeface="Times New Roman" pitchFamily="18" charset="0"/>
              </a:rPr>
              <a:t>- </a:t>
            </a:r>
            <a:r>
              <a:rPr kumimoji="1" lang="en-US" altLang="zh-CN" sz="2000">
                <a:latin typeface="Arial" charset="0"/>
              </a:rPr>
              <a:t>0111 </a:t>
            </a:r>
            <a:r>
              <a:rPr kumimoji="1" lang="zh-CN" altLang="en-US" sz="2000">
                <a:latin typeface="Arial" charset="0"/>
              </a:rPr>
              <a:t>）</a:t>
            </a:r>
            <a:endParaRPr kumimoji="1" lang="en-US" altLang="zh-CN" sz="2000">
              <a:latin typeface="Arial" charset="0"/>
            </a:endParaRPr>
          </a:p>
          <a:p>
            <a:pPr algn="l">
              <a:lnSpc>
                <a:spcPct val="130000"/>
              </a:lnSpc>
            </a:pPr>
            <a:r>
              <a:rPr kumimoji="1" lang="zh-CN" altLang="en-US" sz="2000">
                <a:latin typeface="Arial" charset="0"/>
              </a:rPr>
              <a:t>        </a:t>
            </a:r>
            <a:r>
              <a:rPr kumimoji="1" lang="en-US" altLang="zh-CN" sz="2000">
                <a:latin typeface="Arial" charset="0"/>
              </a:rPr>
              <a:t>=</a:t>
            </a:r>
            <a:r>
              <a:rPr kumimoji="1" lang="zh-CN" altLang="en-US" sz="2000">
                <a:latin typeface="Arial" charset="0"/>
              </a:rPr>
              <a:t>（</a:t>
            </a:r>
            <a:r>
              <a:rPr kumimoji="1" lang="en-US" altLang="zh-CN" sz="2000">
                <a:latin typeface="Arial" charset="0"/>
              </a:rPr>
              <a:t>100000-000001</a:t>
            </a:r>
            <a:r>
              <a:rPr kumimoji="1" lang="zh-CN" altLang="en-US" sz="2000">
                <a:latin typeface="Arial" charset="0"/>
              </a:rPr>
              <a:t>）</a:t>
            </a:r>
            <a:r>
              <a:rPr kumimoji="1" lang="en-US" altLang="zh-CN" sz="2000">
                <a:latin typeface="Arial" charset="0"/>
              </a:rPr>
              <a:t>- 0111 = </a:t>
            </a:r>
            <a:r>
              <a:rPr kumimoji="1" lang="en-US" altLang="zh-CN" sz="2000">
                <a:solidFill>
                  <a:srgbClr val="FF0000"/>
                </a:solidFill>
                <a:latin typeface="Arial" charset="0"/>
              </a:rPr>
              <a:t>1</a:t>
            </a:r>
            <a:r>
              <a:rPr kumimoji="1" lang="en-US" altLang="zh-CN" sz="2000">
                <a:latin typeface="Arial" charset="0"/>
              </a:rPr>
              <a:t> 1000</a:t>
            </a:r>
          </a:p>
        </p:txBody>
      </p:sp>
      <p:sp>
        <p:nvSpPr>
          <p:cNvPr id="50" name="AutoShape 17"/>
          <p:cNvSpPr>
            <a:spLocks noChangeArrowheads="1"/>
          </p:cNvSpPr>
          <p:nvPr/>
        </p:nvSpPr>
        <p:spPr bwMode="auto">
          <a:xfrm>
            <a:off x="6664325" y="2411413"/>
            <a:ext cx="1595438" cy="725487"/>
          </a:xfrm>
          <a:prstGeom prst="wedgeRoundRectCallout">
            <a:avLst>
              <a:gd name="adj1" fmla="val -73551"/>
              <a:gd name="adj2" fmla="val -28213"/>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en-US" altLang="zh-CN" sz="1800">
                <a:solidFill>
                  <a:srgbClr val="000000"/>
                </a:solidFill>
                <a:latin typeface="Arial" charset="0"/>
                <a:ea typeface="楷体_GB2312" pitchFamily="49" charset="-122"/>
              </a:rPr>
              <a:t>n </a:t>
            </a:r>
            <a:r>
              <a:rPr kumimoji="1" lang="zh-CN" altLang="en-US" sz="1800">
                <a:solidFill>
                  <a:srgbClr val="000000"/>
                </a:solidFill>
                <a:latin typeface="Arial" charset="0"/>
                <a:ea typeface="楷体_GB2312" pitchFamily="49" charset="-122"/>
              </a:rPr>
              <a:t>表示</a:t>
            </a:r>
            <a:r>
              <a:rPr kumimoji="1" lang="en-US" altLang="zh-CN" sz="1800">
                <a:solidFill>
                  <a:srgbClr val="000000"/>
                </a:solidFill>
                <a:latin typeface="Arial" charset="0"/>
                <a:ea typeface="楷体_GB2312" pitchFamily="49" charset="-122"/>
              </a:rPr>
              <a:t>X</a:t>
            </a:r>
            <a:r>
              <a:rPr kumimoji="1" lang="zh-CN" altLang="en-US" sz="1800">
                <a:solidFill>
                  <a:srgbClr val="000000"/>
                </a:solidFill>
                <a:latin typeface="Arial" charset="0"/>
                <a:ea typeface="楷体_GB2312" pitchFamily="49" charset="-122"/>
              </a:rPr>
              <a:t>数值部分的位数</a:t>
            </a:r>
          </a:p>
        </p:txBody>
      </p:sp>
      <p:sp>
        <p:nvSpPr>
          <p:cNvPr id="22" name="AutoShape 17"/>
          <p:cNvSpPr>
            <a:spLocks noChangeArrowheads="1"/>
          </p:cNvSpPr>
          <p:nvPr/>
        </p:nvSpPr>
        <p:spPr bwMode="auto">
          <a:xfrm>
            <a:off x="4352925" y="6153150"/>
            <a:ext cx="1042988" cy="407988"/>
          </a:xfrm>
          <a:prstGeom prst="wedgeRoundRectCallout">
            <a:avLst>
              <a:gd name="adj1" fmla="val 45130"/>
              <a:gd name="adj2" fmla="val -120426"/>
              <a:gd name="adj3" fmla="val 16667"/>
            </a:avLst>
          </a:prstGeom>
          <a:solidFill>
            <a:srgbClr val="FFCCFF"/>
          </a:solidFill>
          <a:ln w="9525">
            <a:solidFill>
              <a:srgbClr val="3399FF"/>
            </a:solidFill>
            <a:miter lim="800000"/>
            <a:headEnd/>
            <a:tailEnd/>
          </a:ln>
        </p:spPr>
        <p:txBody>
          <a:bodyPr anchor="b"/>
          <a:lstStyle/>
          <a:p>
            <a:pPr algn="l">
              <a:lnSpc>
                <a:spcPct val="100000"/>
              </a:lnSpc>
            </a:pPr>
            <a:r>
              <a:rPr kumimoji="1" lang="zh-CN" altLang="en-US" sz="1800"/>
              <a:t>符号位</a:t>
            </a:r>
            <a:endParaRPr kumimoji="1" lang="zh-CN" altLang="en-US" sz="1800">
              <a:solidFill>
                <a:srgbClr val="000000"/>
              </a:solidFill>
              <a:latin typeface="Arial" charset="0"/>
              <a:ea typeface="楷体_GB2312" pitchFamily="49" charset="-122"/>
            </a:endParaRPr>
          </a:p>
        </p:txBody>
      </p:sp>
      <p:sp>
        <p:nvSpPr>
          <p:cNvPr id="23" name="AutoShape 17"/>
          <p:cNvSpPr>
            <a:spLocks noChangeArrowheads="1"/>
          </p:cNvSpPr>
          <p:nvPr/>
        </p:nvSpPr>
        <p:spPr bwMode="auto">
          <a:xfrm>
            <a:off x="3910013" y="1133475"/>
            <a:ext cx="1611312" cy="688975"/>
          </a:xfrm>
          <a:prstGeom prst="wedgeRoundRectCallout">
            <a:avLst>
              <a:gd name="adj1" fmla="val -38782"/>
              <a:gd name="adj2" fmla="val 89944"/>
              <a:gd name="adj3" fmla="val 16667"/>
            </a:avLst>
          </a:prstGeom>
          <a:solidFill>
            <a:srgbClr val="FFCCFF"/>
          </a:solidFill>
          <a:ln w="9525">
            <a:solidFill>
              <a:srgbClr val="FF3399"/>
            </a:solidFill>
            <a:miter lim="800000"/>
            <a:headEnd/>
            <a:tailEnd/>
          </a:ln>
        </p:spPr>
        <p:txBody>
          <a:bodyPr anchor="b"/>
          <a:lstStyle/>
          <a:p>
            <a:pPr algn="ctr"/>
            <a:r>
              <a:rPr kumimoji="1" lang="zh-CN" altLang="en-US" sz="1800">
                <a:solidFill>
                  <a:schemeClr val="tx1"/>
                </a:solidFill>
              </a:rPr>
              <a:t>二进制小数数值的位数</a:t>
            </a:r>
            <a:endParaRPr kumimoji="1" lang="en-US" altLang="zh-CN" sz="18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13">
                                            <p:txEl>
                                              <p:pRg st="0" end="0"/>
                                            </p:txEl>
                                          </p:spTgt>
                                        </p:tgtEl>
                                        <p:attrNameLst>
                                          <p:attrName>style.visibility</p:attrName>
                                        </p:attrNameLst>
                                      </p:cBhvr>
                                      <p:to>
                                        <p:strVal val="visible"/>
                                      </p:to>
                                    </p:set>
                                    <p:anim calcmode="lin" valueType="num">
                                      <p:cBhvr additive="base">
                                        <p:cTn id="7" dur="500" fill="hold"/>
                                        <p:tgtEl>
                                          <p:spTgt spid="1239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1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3913">
                                            <p:txEl>
                                              <p:pRg st="1" end="1"/>
                                            </p:txEl>
                                          </p:spTgt>
                                        </p:tgtEl>
                                        <p:attrNameLst>
                                          <p:attrName>style.visibility</p:attrName>
                                        </p:attrNameLst>
                                      </p:cBhvr>
                                      <p:to>
                                        <p:strVal val="visible"/>
                                      </p:to>
                                    </p:set>
                                    <p:anim calcmode="lin" valueType="num">
                                      <p:cBhvr additive="base">
                                        <p:cTn id="11" dur="500" fill="hold"/>
                                        <p:tgtEl>
                                          <p:spTgt spid="12391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391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dissolve">
                                      <p:cBhvr>
                                        <p:cTn id="21"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23913">
                                            <p:txEl>
                                              <p:pRg st="3" end="3"/>
                                            </p:txEl>
                                          </p:spTgt>
                                        </p:tgtEl>
                                        <p:attrNameLst>
                                          <p:attrName>style.visibility</p:attrName>
                                        </p:attrNameLst>
                                      </p:cBhvr>
                                      <p:to>
                                        <p:strVal val="visible"/>
                                      </p:to>
                                    </p:set>
                                    <p:anim calcmode="lin" valueType="num">
                                      <p:cBhvr additive="base">
                                        <p:cTn id="26" dur="500" fill="hold"/>
                                        <p:tgtEl>
                                          <p:spTgt spid="12391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23913">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1+#ppt_w/2"/>
                                          </p:val>
                                        </p:tav>
                                        <p:tav tm="100000">
                                          <p:val>
                                            <p:strVal val="#ppt_x"/>
                                          </p:val>
                                        </p:tav>
                                      </p:tavLst>
                                    </p:anim>
                                    <p:anim calcmode="lin" valueType="num">
                                      <p:cBhvr additive="base">
                                        <p:cTn id="3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23913">
                                            <p:txEl>
                                              <p:pRg st="5" end="5"/>
                                            </p:txEl>
                                          </p:spTgt>
                                        </p:tgtEl>
                                        <p:attrNameLst>
                                          <p:attrName>style.visibility</p:attrName>
                                        </p:attrNameLst>
                                      </p:cBhvr>
                                      <p:to>
                                        <p:strVal val="visible"/>
                                      </p:to>
                                    </p:set>
                                    <p:anim calcmode="lin" valueType="num">
                                      <p:cBhvr additive="base">
                                        <p:cTn id="41" dur="500" fill="hold"/>
                                        <p:tgtEl>
                                          <p:spTgt spid="123913">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23913">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1+#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dissolv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3" grpId="0" build="allAtOnce" autoUpdateAnimBg="0"/>
      <p:bldP spid="26" grpId="0"/>
      <p:bldP spid="20" grpId="0" animBg="1"/>
      <p:bldP spid="50"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5"/>
          <p:cNvSpPr>
            <a:spLocks noGrp="1" noChangeArrowheads="1"/>
          </p:cNvSpPr>
          <p:nvPr>
            <p:ph type="sldNum" sz="quarter" idx="10"/>
          </p:nvPr>
        </p:nvSpPr>
        <p:spPr>
          <a:noFill/>
        </p:spPr>
        <p:txBody>
          <a:bodyPr/>
          <a:lstStyle/>
          <a:p>
            <a:fld id="{8A728E41-0F03-4EC4-B8AB-A993BD90B1B1}" type="slidenum">
              <a:rPr lang="ko-KR" altLang="en-US" smtClean="0"/>
              <a:pPr/>
              <a:t>4</a:t>
            </a:fld>
            <a:endParaRPr lang="en-US" altLang="ko-KR" smtClean="0"/>
          </a:p>
        </p:txBody>
      </p:sp>
      <p:sp>
        <p:nvSpPr>
          <p:cNvPr id="15363"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EC21C757-C8F1-436A-8DF3-8967059613C4}" type="slidenum">
              <a:rPr lang="ko-KR" altLang="en-US" sz="1600">
                <a:solidFill>
                  <a:schemeClr val="accent2"/>
                </a:solidFill>
                <a:latin typeface="Verdana" pitchFamily="34" charset="0"/>
                <a:ea typeface="Gulim" pitchFamily="34" charset="-127"/>
              </a:rPr>
              <a:pPr algn="r">
                <a:lnSpc>
                  <a:spcPct val="100000"/>
                </a:lnSpc>
              </a:pPr>
              <a:t>4</a:t>
            </a:fld>
            <a:endParaRPr lang="en-US" altLang="ko-KR" sz="1600">
              <a:solidFill>
                <a:schemeClr val="accent2"/>
              </a:solidFill>
              <a:latin typeface="Verdana" pitchFamily="34" charset="0"/>
              <a:ea typeface="Gulim" pitchFamily="34" charset="-127"/>
            </a:endParaRPr>
          </a:p>
        </p:txBody>
      </p:sp>
      <p:sp>
        <p:nvSpPr>
          <p:cNvPr id="55298" name="Rectangle 2"/>
          <p:cNvSpPr>
            <a:spLocks noGrp="1" noChangeArrowheads="1"/>
          </p:cNvSpPr>
          <p:nvPr>
            <p:ph type="title" idx="4294967295"/>
          </p:nvPr>
        </p:nvSpPr>
        <p:spPr>
          <a:xfrm>
            <a:off x="1763713" y="298450"/>
            <a:ext cx="4600575" cy="609600"/>
          </a:xfrm>
        </p:spPr>
        <p:txBody>
          <a:bodyPr/>
          <a:lstStyle/>
          <a:p>
            <a:r>
              <a:rPr lang="en-US" altLang="zh-CN" sz="3200" smtClean="0">
                <a:latin typeface="Arial" charset="0"/>
                <a:ea typeface="华文楷体" pitchFamily="2" charset="-122"/>
              </a:rPr>
              <a:t>1.1</a:t>
            </a:r>
            <a:r>
              <a:rPr lang="en-US" altLang="zh-CN" sz="3200" smtClean="0">
                <a:latin typeface="华文楷体" pitchFamily="2" charset="-122"/>
                <a:ea typeface="华文楷体" pitchFamily="2" charset="-122"/>
              </a:rPr>
              <a:t>  </a:t>
            </a:r>
            <a:r>
              <a:rPr lang="zh-CN" altLang="en-US" sz="3200" smtClean="0">
                <a:latin typeface="黑体" pitchFamily="49" charset="-122"/>
                <a:ea typeface="黑体" pitchFamily="49" charset="-122"/>
              </a:rPr>
              <a:t>概述</a:t>
            </a:r>
            <a:r>
              <a:rPr lang="zh-CN" altLang="en-US" smtClean="0">
                <a:latin typeface="黑体" pitchFamily="49" charset="-122"/>
                <a:ea typeface="黑体" pitchFamily="49" charset="-122"/>
              </a:rPr>
              <a:t> </a:t>
            </a:r>
          </a:p>
        </p:txBody>
      </p:sp>
      <p:sp>
        <p:nvSpPr>
          <p:cNvPr id="55299" name="Rectangle 3"/>
          <p:cNvSpPr>
            <a:spLocks noGrp="1" noChangeArrowheads="1"/>
          </p:cNvSpPr>
          <p:nvPr>
            <p:ph type="body" idx="4294967295"/>
          </p:nvPr>
        </p:nvSpPr>
        <p:spPr>
          <a:xfrm>
            <a:off x="1908175" y="2998788"/>
            <a:ext cx="5903913" cy="2068512"/>
          </a:xfrm>
        </p:spPr>
        <p:txBody>
          <a:bodyPr/>
          <a:lstStyle/>
          <a:p>
            <a:pPr marL="722313" indent="-722313">
              <a:buFont typeface="Wingdings" pitchFamily="2" charset="2"/>
              <a:buNone/>
            </a:pPr>
            <a:r>
              <a:rPr lang="en-US" altLang="zh-CN" smtClean="0">
                <a:solidFill>
                  <a:srgbClr val="A50021"/>
                </a:solidFill>
                <a:ea typeface="黑体" pitchFamily="49" charset="-122"/>
              </a:rPr>
              <a:t>1.1.1  </a:t>
            </a:r>
            <a:r>
              <a:rPr lang="zh-CN" altLang="en-US" smtClean="0">
                <a:solidFill>
                  <a:srgbClr val="A50021"/>
                </a:solidFill>
                <a:ea typeface="黑体" pitchFamily="49" charset="-122"/>
              </a:rPr>
              <a:t>模拟电子技术和数字电子技术</a:t>
            </a:r>
          </a:p>
          <a:p>
            <a:pPr marL="722313" indent="-722313">
              <a:buFont typeface="Wingdings" pitchFamily="2" charset="2"/>
              <a:buNone/>
            </a:pPr>
            <a:r>
              <a:rPr lang="en-US" altLang="zh-CN" smtClean="0">
                <a:solidFill>
                  <a:srgbClr val="A50021"/>
                </a:solidFill>
                <a:ea typeface="黑体" pitchFamily="49" charset="-122"/>
              </a:rPr>
              <a:t>1.1.2  </a:t>
            </a:r>
            <a:r>
              <a:rPr lang="zh-CN" altLang="en-US" smtClean="0">
                <a:solidFill>
                  <a:srgbClr val="A50021"/>
                </a:solidFill>
                <a:ea typeface="黑体" pitchFamily="49" charset="-122"/>
              </a:rPr>
              <a:t>脉冲信号和数字信号</a:t>
            </a:r>
          </a:p>
          <a:p>
            <a:pPr marL="722313" indent="-722313">
              <a:buFont typeface="Wingdings" pitchFamily="2" charset="2"/>
              <a:buNone/>
            </a:pPr>
            <a:r>
              <a:rPr lang="en-US" altLang="zh-CN" smtClean="0">
                <a:solidFill>
                  <a:srgbClr val="A50021"/>
                </a:solidFill>
                <a:ea typeface="黑体" pitchFamily="49" charset="-122"/>
              </a:rPr>
              <a:t>1.1.3  </a:t>
            </a:r>
            <a:r>
              <a:rPr lang="zh-CN" altLang="en-US" smtClean="0">
                <a:solidFill>
                  <a:srgbClr val="A50021"/>
                </a:solidFill>
                <a:ea typeface="黑体" pitchFamily="49" charset="-122"/>
              </a:rPr>
              <a:t>数字电路的特点</a:t>
            </a:r>
          </a:p>
        </p:txBody>
      </p:sp>
      <p:sp>
        <p:nvSpPr>
          <p:cNvPr id="55300" name="Oval 4"/>
          <p:cNvSpPr>
            <a:spLocks noChangeArrowheads="1"/>
          </p:cNvSpPr>
          <p:nvPr/>
        </p:nvSpPr>
        <p:spPr bwMode="auto">
          <a:xfrm>
            <a:off x="2124075" y="1716088"/>
            <a:ext cx="5364163"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gn="ctr">
              <a:lnSpc>
                <a:spcPct val="100000"/>
              </a:lnSpc>
              <a:defRPr/>
            </a:pPr>
            <a:r>
              <a:rPr lang="zh-CN" altLang="en-US" sz="4400">
                <a:solidFill>
                  <a:srgbClr val="FFCC00"/>
                </a:solidFill>
                <a:effectLst>
                  <a:outerShdw blurRad="38100" dist="38100" dir="2700000" algn="tl">
                    <a:srgbClr val="000000"/>
                  </a:outerShdw>
                </a:effectLst>
                <a:latin typeface="Arial" charset="0"/>
                <a:ea typeface="隶书" pitchFamily="49" charset="-122"/>
              </a:rPr>
              <a:t>内容概要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dissolve">
                                      <p:cBhvr>
                                        <p:cTn id="12" dur="500"/>
                                        <p:tgtEl>
                                          <p:spTgt spid="55300"/>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5299"/>
                                        </p:tgtEl>
                                        <p:attrNameLst>
                                          <p:attrName>style.visibility</p:attrName>
                                        </p:attrNameLst>
                                      </p:cBhvr>
                                      <p:to>
                                        <p:strVal val="visible"/>
                                      </p:to>
                                    </p:set>
                                    <p:anim calcmode="lin" valueType="num">
                                      <p:cBhvr additive="base">
                                        <p:cTn id="16" dur="500" fill="hold"/>
                                        <p:tgtEl>
                                          <p:spTgt spid="55299"/>
                                        </p:tgtEl>
                                        <p:attrNameLst>
                                          <p:attrName>ppt_x</p:attrName>
                                        </p:attrNameLst>
                                      </p:cBhvr>
                                      <p:tavLst>
                                        <p:tav tm="0">
                                          <p:val>
                                            <p:strVal val="#ppt_x"/>
                                          </p:val>
                                        </p:tav>
                                        <p:tav tm="100000">
                                          <p:val>
                                            <p:strVal val="#ppt_x"/>
                                          </p:val>
                                        </p:tav>
                                      </p:tavLst>
                                    </p:anim>
                                    <p:anim calcmode="lin" valueType="num">
                                      <p:cBhvr additive="base">
                                        <p:cTn id="17" dur="500" fill="hold"/>
                                        <p:tgtEl>
                                          <p:spTgt spid="5529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5"/>
          <p:cNvSpPr>
            <a:spLocks noGrp="1" noChangeArrowheads="1"/>
          </p:cNvSpPr>
          <p:nvPr>
            <p:ph type="sldNum" sz="quarter" idx="10"/>
          </p:nvPr>
        </p:nvSpPr>
        <p:spPr>
          <a:noFill/>
        </p:spPr>
        <p:txBody>
          <a:bodyPr/>
          <a:lstStyle/>
          <a:p>
            <a:fld id="{380C4E13-DA76-4F87-AA51-991007674440}" type="slidenum">
              <a:rPr lang="ko-KR" altLang="en-US" smtClean="0"/>
              <a:pPr/>
              <a:t>40</a:t>
            </a:fld>
            <a:endParaRPr lang="en-US" altLang="ko-KR" smtClean="0"/>
          </a:p>
        </p:txBody>
      </p:sp>
      <p:sp>
        <p:nvSpPr>
          <p:cNvPr id="45059" name="Rectangle 2"/>
          <p:cNvSpPr>
            <a:spLocks noGrp="1" noChangeArrowheads="1"/>
          </p:cNvSpPr>
          <p:nvPr>
            <p:ph type="title"/>
          </p:nvPr>
        </p:nvSpPr>
        <p:spPr/>
        <p:txBody>
          <a:bodyPr/>
          <a:lstStyle/>
          <a:p>
            <a:r>
              <a:rPr lang="zh-CN" altLang="en-US" smtClean="0">
                <a:solidFill>
                  <a:srgbClr val="FFCC00"/>
                </a:solidFill>
                <a:latin typeface="黑体" pitchFamily="49" charset="-122"/>
                <a:ea typeface="黑体" pitchFamily="49" charset="-122"/>
              </a:rPr>
              <a:t>反码运算规则</a:t>
            </a:r>
          </a:p>
        </p:txBody>
      </p:sp>
      <p:sp>
        <p:nvSpPr>
          <p:cNvPr id="245764" name="Text Box 4"/>
          <p:cNvSpPr txBox="1">
            <a:spLocks noChangeArrowheads="1"/>
          </p:cNvSpPr>
          <p:nvPr/>
        </p:nvSpPr>
        <p:spPr bwMode="auto">
          <a:xfrm>
            <a:off x="425450" y="1233488"/>
            <a:ext cx="8286750" cy="1865312"/>
          </a:xfrm>
          <a:prstGeom prst="rect">
            <a:avLst/>
          </a:prstGeom>
          <a:noFill/>
          <a:ln w="38100">
            <a:noFill/>
            <a:miter lim="800000"/>
            <a:headEnd/>
            <a:tailEnd/>
          </a:ln>
        </p:spPr>
        <p:txBody>
          <a:bodyPr>
            <a:spAutoFit/>
          </a:bodyPr>
          <a:lstStyle/>
          <a:p>
            <a:pPr marL="357188" indent="-357188" algn="l">
              <a:lnSpc>
                <a:spcPct val="120000"/>
              </a:lnSpc>
              <a:buClr>
                <a:schemeClr val="bg2"/>
              </a:buClr>
              <a:buFont typeface="Wingdings" pitchFamily="2" charset="2"/>
              <a:buChar char="v"/>
              <a:defRPr/>
            </a:pPr>
            <a:r>
              <a:rPr lang="zh-CN" altLang="en-US" dirty="0">
                <a:solidFill>
                  <a:srgbClr val="FF0000"/>
                </a:solidFill>
                <a:latin typeface="Arial" pitchFamily="34" charset="0"/>
                <a:cs typeface="Arial" pitchFamily="34" charset="0"/>
              </a:rPr>
              <a:t>运算规则</a:t>
            </a:r>
            <a:r>
              <a:rPr lang="zh-CN" altLang="en-US" dirty="0">
                <a:solidFill>
                  <a:schemeClr val="tx1"/>
                </a:solidFill>
                <a:latin typeface="Arial" pitchFamily="34" charset="0"/>
                <a:cs typeface="Arial" pitchFamily="34" charset="0"/>
              </a:rPr>
              <a:t>：反码的</a:t>
            </a:r>
            <a:r>
              <a:rPr kumimoji="1" lang="zh-CN" altLang="en-US" dirty="0">
                <a:solidFill>
                  <a:srgbClr val="CC0066"/>
                </a:solidFill>
                <a:latin typeface="Arial" pitchFamily="34" charset="0"/>
                <a:cs typeface="Arial" pitchFamily="34" charset="0"/>
              </a:rPr>
              <a:t>符号位</a:t>
            </a:r>
            <a:r>
              <a:rPr lang="zh-CN" altLang="en-US" dirty="0">
                <a:solidFill>
                  <a:schemeClr val="tx1"/>
                </a:solidFill>
                <a:latin typeface="Arial" pitchFamily="34" charset="0"/>
                <a:cs typeface="Arial" pitchFamily="34" charset="0"/>
              </a:rPr>
              <a:t>和数值一起</a:t>
            </a:r>
            <a:r>
              <a:rPr kumimoji="1" lang="zh-CN" altLang="en-US" dirty="0">
                <a:solidFill>
                  <a:srgbClr val="CC0066"/>
                </a:solidFill>
                <a:latin typeface="Arial" pitchFamily="34" charset="0"/>
                <a:cs typeface="Arial" pitchFamily="34" charset="0"/>
              </a:rPr>
              <a:t>参加运算</a:t>
            </a:r>
            <a:r>
              <a:rPr lang="zh-CN" altLang="en-US" dirty="0">
                <a:solidFill>
                  <a:schemeClr val="tx1"/>
                </a:solidFill>
                <a:latin typeface="Arial" pitchFamily="34" charset="0"/>
                <a:cs typeface="Arial" pitchFamily="34" charset="0"/>
              </a:rPr>
              <a:t>。如果符号位产生了进位，则此进位应加到和数的最低位，称为</a:t>
            </a:r>
            <a:r>
              <a:rPr lang="zh-CN" altLang="en-US" dirty="0">
                <a:solidFill>
                  <a:srgbClr val="FF0000"/>
                </a:solidFill>
                <a:latin typeface="Arial" pitchFamily="34" charset="0"/>
                <a:cs typeface="Arial" pitchFamily="34" charset="0"/>
              </a:rPr>
              <a:t>循环进位</a:t>
            </a:r>
            <a:endParaRPr lang="en-US" altLang="zh-CN" dirty="0">
              <a:solidFill>
                <a:srgbClr val="FF0000"/>
              </a:solidFill>
              <a:latin typeface="Arial" pitchFamily="34" charset="0"/>
              <a:cs typeface="Arial" pitchFamily="34" charset="0"/>
            </a:endParaRPr>
          </a:p>
          <a:p>
            <a:pPr marL="357188" indent="-357188" algn="l">
              <a:lnSpc>
                <a:spcPct val="120000"/>
              </a:lnSpc>
              <a:buClr>
                <a:schemeClr val="bg2"/>
              </a:buClr>
              <a:buFont typeface="Wingdings" pitchFamily="2" charset="2"/>
              <a:buChar char="v"/>
              <a:defRPr/>
            </a:pPr>
            <a:r>
              <a:rPr lang="zh-CN" altLang="en-US" dirty="0">
                <a:solidFill>
                  <a:schemeClr val="tx1"/>
                </a:solidFill>
                <a:latin typeface="Arial" charset="0"/>
                <a:ea typeface="宋体" charset="-122"/>
              </a:rPr>
              <a:t> </a:t>
            </a:r>
            <a:r>
              <a:rPr lang="en-US" altLang="zh-CN" dirty="0">
                <a:solidFill>
                  <a:srgbClr val="FF0000"/>
                </a:solidFill>
                <a:latin typeface="Arial" charset="0"/>
                <a:ea typeface="宋体" charset="-122"/>
              </a:rPr>
              <a:t>[X+Y]</a:t>
            </a:r>
            <a:r>
              <a:rPr lang="zh-CN" altLang="en-US" kern="0" baseline="-25000" dirty="0">
                <a:solidFill>
                  <a:srgbClr val="FF0000"/>
                </a:solidFill>
                <a:latin typeface="Arial" charset="0"/>
                <a:ea typeface="宋体" charset="-122"/>
              </a:rPr>
              <a:t>反</a:t>
            </a:r>
            <a:r>
              <a:rPr lang="en-US" altLang="zh-CN" dirty="0">
                <a:solidFill>
                  <a:srgbClr val="FF0000"/>
                </a:solidFill>
                <a:latin typeface="Arial" charset="0"/>
                <a:ea typeface="宋体" charset="-122"/>
              </a:rPr>
              <a:t>=</a:t>
            </a:r>
            <a:r>
              <a:rPr lang="zh-CN" altLang="en-US" kern="0" dirty="0">
                <a:solidFill>
                  <a:srgbClr val="FF0000"/>
                </a:solidFill>
                <a:latin typeface="Arial" charset="0"/>
                <a:ea typeface="宋体" charset="-122"/>
              </a:rPr>
              <a:t> </a:t>
            </a:r>
            <a:r>
              <a:rPr lang="en-US" altLang="zh-CN" kern="0" dirty="0">
                <a:solidFill>
                  <a:srgbClr val="FF0000"/>
                </a:solidFill>
                <a:latin typeface="Arial" charset="0"/>
                <a:ea typeface="宋体" charset="-122"/>
              </a:rPr>
              <a:t>[X]</a:t>
            </a:r>
            <a:r>
              <a:rPr lang="zh-CN" altLang="en-US" kern="0" baseline="-25000" dirty="0">
                <a:solidFill>
                  <a:srgbClr val="FF0000"/>
                </a:solidFill>
                <a:latin typeface="Arial" charset="0"/>
                <a:ea typeface="宋体" charset="-122"/>
              </a:rPr>
              <a:t>反</a:t>
            </a:r>
            <a:r>
              <a:rPr lang="en-US" altLang="zh-CN" kern="0" dirty="0">
                <a:solidFill>
                  <a:srgbClr val="FF0000"/>
                </a:solidFill>
                <a:latin typeface="Arial" charset="0"/>
                <a:ea typeface="宋体" charset="-122"/>
              </a:rPr>
              <a:t>+</a:t>
            </a:r>
            <a:r>
              <a:rPr lang="zh-CN" altLang="en-US" kern="0" dirty="0">
                <a:solidFill>
                  <a:srgbClr val="FF0000"/>
                </a:solidFill>
                <a:latin typeface="Arial" charset="0"/>
                <a:ea typeface="宋体" charset="-122"/>
              </a:rPr>
              <a:t> </a:t>
            </a:r>
            <a:r>
              <a:rPr lang="en-US" altLang="zh-CN" kern="0" dirty="0">
                <a:solidFill>
                  <a:srgbClr val="FF0000"/>
                </a:solidFill>
                <a:latin typeface="Arial" charset="0"/>
                <a:ea typeface="宋体" charset="-122"/>
              </a:rPr>
              <a:t>[Y]</a:t>
            </a:r>
            <a:r>
              <a:rPr lang="zh-CN" altLang="en-US" kern="0" baseline="-25000" dirty="0">
                <a:solidFill>
                  <a:srgbClr val="FF0000"/>
                </a:solidFill>
                <a:latin typeface="Arial" charset="0"/>
                <a:ea typeface="宋体" charset="-122"/>
              </a:rPr>
              <a:t>反</a:t>
            </a:r>
            <a:r>
              <a:rPr lang="zh-CN" altLang="en-US" dirty="0">
                <a:solidFill>
                  <a:srgbClr val="FF0000"/>
                </a:solidFill>
                <a:latin typeface="Arial" charset="0"/>
                <a:ea typeface="宋体" charset="-122"/>
              </a:rPr>
              <a:t>，</a:t>
            </a:r>
            <a:r>
              <a:rPr lang="en-US" altLang="zh-CN" dirty="0">
                <a:solidFill>
                  <a:srgbClr val="FF0000"/>
                </a:solidFill>
                <a:latin typeface="Arial" charset="0"/>
                <a:ea typeface="宋体" charset="-122"/>
              </a:rPr>
              <a:t> [X-Y]</a:t>
            </a:r>
            <a:r>
              <a:rPr lang="zh-CN" altLang="en-US" kern="0" baseline="-25000" dirty="0">
                <a:solidFill>
                  <a:srgbClr val="FF0000"/>
                </a:solidFill>
                <a:latin typeface="Arial" charset="0"/>
                <a:ea typeface="宋体" charset="-122"/>
              </a:rPr>
              <a:t>反</a:t>
            </a:r>
            <a:r>
              <a:rPr lang="en-US" altLang="zh-CN" dirty="0">
                <a:solidFill>
                  <a:srgbClr val="FF0000"/>
                </a:solidFill>
                <a:latin typeface="Arial" charset="0"/>
                <a:ea typeface="宋体" charset="-122"/>
              </a:rPr>
              <a:t>=</a:t>
            </a:r>
            <a:r>
              <a:rPr lang="zh-CN" altLang="en-US" kern="0" dirty="0">
                <a:solidFill>
                  <a:srgbClr val="FF0000"/>
                </a:solidFill>
                <a:latin typeface="Arial" charset="0"/>
                <a:ea typeface="宋体" charset="-122"/>
              </a:rPr>
              <a:t> </a:t>
            </a:r>
            <a:r>
              <a:rPr lang="en-US" altLang="zh-CN" kern="0" dirty="0">
                <a:solidFill>
                  <a:srgbClr val="FF0000"/>
                </a:solidFill>
                <a:latin typeface="Arial" charset="0"/>
                <a:ea typeface="宋体" charset="-122"/>
              </a:rPr>
              <a:t>[X]</a:t>
            </a:r>
            <a:r>
              <a:rPr lang="zh-CN" altLang="en-US" kern="0" baseline="-25000" dirty="0">
                <a:solidFill>
                  <a:srgbClr val="FF0000"/>
                </a:solidFill>
                <a:latin typeface="Arial" charset="0"/>
                <a:ea typeface="宋体" charset="-122"/>
              </a:rPr>
              <a:t>反</a:t>
            </a:r>
            <a:r>
              <a:rPr lang="en-US" altLang="zh-CN" kern="0" dirty="0">
                <a:solidFill>
                  <a:srgbClr val="FF0000"/>
                </a:solidFill>
                <a:latin typeface="Arial" charset="0"/>
                <a:ea typeface="宋体" charset="-122"/>
              </a:rPr>
              <a:t>+</a:t>
            </a:r>
            <a:r>
              <a:rPr lang="zh-CN" altLang="en-US" kern="0" dirty="0">
                <a:solidFill>
                  <a:srgbClr val="FF0000"/>
                </a:solidFill>
                <a:latin typeface="Arial" charset="0"/>
                <a:ea typeface="宋体" charset="-122"/>
              </a:rPr>
              <a:t> </a:t>
            </a:r>
            <a:r>
              <a:rPr lang="en-US" altLang="zh-CN" kern="0" dirty="0">
                <a:solidFill>
                  <a:srgbClr val="FF0000"/>
                </a:solidFill>
                <a:latin typeface="Arial" charset="0"/>
                <a:ea typeface="宋体" charset="-122"/>
              </a:rPr>
              <a:t>[-Y]</a:t>
            </a:r>
            <a:r>
              <a:rPr lang="zh-CN" altLang="en-US" kern="0" baseline="-25000" dirty="0">
                <a:solidFill>
                  <a:srgbClr val="FF0000"/>
                </a:solidFill>
                <a:latin typeface="Arial" charset="0"/>
                <a:ea typeface="宋体" charset="-122"/>
              </a:rPr>
              <a:t>反</a:t>
            </a:r>
            <a:endParaRPr lang="zh-CN" altLang="en-US" dirty="0">
              <a:solidFill>
                <a:srgbClr val="FF0000"/>
              </a:solidFill>
              <a:latin typeface="Arial" charset="0"/>
              <a:ea typeface="宋体" charset="-122"/>
            </a:endParaRPr>
          </a:p>
        </p:txBody>
      </p:sp>
      <p:sp>
        <p:nvSpPr>
          <p:cNvPr id="6" name="Text Box 49"/>
          <p:cNvSpPr txBox="1">
            <a:spLocks noChangeArrowheads="1"/>
          </p:cNvSpPr>
          <p:nvPr/>
        </p:nvSpPr>
        <p:spPr bwMode="auto">
          <a:xfrm>
            <a:off x="1079500" y="3357563"/>
            <a:ext cx="7632700" cy="2698750"/>
          </a:xfrm>
          <a:prstGeom prst="rect">
            <a:avLst/>
          </a:prstGeom>
          <a:solidFill>
            <a:srgbClr val="FFFFCC"/>
          </a:solidFill>
          <a:ln w="12700">
            <a:solidFill>
              <a:srgbClr val="FF6600"/>
            </a:solidFill>
            <a:miter lim="800000"/>
            <a:headEnd/>
            <a:tailEnd/>
          </a:ln>
        </p:spPr>
        <p:txBody>
          <a:bodyPr>
            <a:spAutoFit/>
          </a:bodyPr>
          <a:lstStyle/>
          <a:p>
            <a:pPr algn="l">
              <a:lnSpc>
                <a:spcPct val="110000"/>
              </a:lnSpc>
            </a:pPr>
            <a:r>
              <a:rPr kumimoji="1" lang="en-US" altLang="zh-CN" sz="2200">
                <a:solidFill>
                  <a:srgbClr val="FF0066"/>
                </a:solidFill>
                <a:latin typeface="Arial" charset="0"/>
              </a:rPr>
              <a:t>【</a:t>
            </a:r>
            <a:r>
              <a:rPr kumimoji="1" lang="zh-CN" altLang="en-US" sz="2200">
                <a:solidFill>
                  <a:srgbClr val="FF0066"/>
                </a:solidFill>
                <a:latin typeface="Arial" charset="0"/>
              </a:rPr>
              <a:t>例</a:t>
            </a:r>
            <a:r>
              <a:rPr kumimoji="1" lang="en-US" altLang="zh-CN" sz="2200">
                <a:solidFill>
                  <a:srgbClr val="FF0066"/>
                </a:solidFill>
                <a:latin typeface="Arial" charset="0"/>
                <a:cs typeface="Arial" charset="0"/>
              </a:rPr>
              <a:t>1.15</a:t>
            </a:r>
            <a:r>
              <a:rPr kumimoji="1" lang="en-US" altLang="zh-CN" sz="2200">
                <a:solidFill>
                  <a:srgbClr val="FF0066"/>
                </a:solidFill>
                <a:latin typeface="Arial" charset="0"/>
              </a:rPr>
              <a:t>】</a:t>
            </a:r>
            <a:r>
              <a:rPr kumimoji="1" lang="zh-CN" altLang="en-US" sz="2200">
                <a:latin typeface="Arial" charset="0"/>
              </a:rPr>
              <a:t>设</a:t>
            </a:r>
            <a:r>
              <a:rPr kumimoji="1" lang="en-US" altLang="zh-CN" sz="2200">
                <a:latin typeface="Arial" charset="0"/>
              </a:rPr>
              <a:t>X</a:t>
            </a:r>
            <a:r>
              <a:rPr kumimoji="1" lang="zh-CN" altLang="en-US" sz="2200">
                <a:latin typeface="Arial" charset="0"/>
              </a:rPr>
              <a:t>  </a:t>
            </a:r>
            <a:r>
              <a:rPr kumimoji="1" lang="en-US" altLang="zh-CN" sz="2200">
                <a:latin typeface="Arial" charset="0"/>
              </a:rPr>
              <a:t>=+</a:t>
            </a:r>
            <a:r>
              <a:rPr kumimoji="1" lang="zh-CN" altLang="en-US" sz="2200">
                <a:solidFill>
                  <a:srgbClr val="CC0066"/>
                </a:solidFill>
                <a:latin typeface="Arial" charset="0"/>
              </a:rPr>
              <a:t> </a:t>
            </a:r>
            <a:r>
              <a:rPr kumimoji="1" lang="en-US" altLang="zh-CN" sz="2200">
                <a:latin typeface="Arial" charset="0"/>
              </a:rPr>
              <a:t>101</a:t>
            </a:r>
            <a:r>
              <a:rPr kumimoji="1" lang="zh-CN" altLang="en-US" sz="2200">
                <a:latin typeface="Arial" charset="0"/>
              </a:rPr>
              <a:t> </a:t>
            </a:r>
            <a:r>
              <a:rPr kumimoji="1" lang="en-US" altLang="zh-CN" sz="2200">
                <a:latin typeface="Arial" charset="0"/>
              </a:rPr>
              <a:t>1101</a:t>
            </a:r>
            <a:r>
              <a:rPr kumimoji="1" lang="zh-CN" altLang="en-US" sz="2200">
                <a:latin typeface="Arial" charset="0"/>
              </a:rPr>
              <a:t>，</a:t>
            </a:r>
            <a:r>
              <a:rPr kumimoji="1" lang="en-US" altLang="zh-CN" sz="2200">
                <a:latin typeface="Arial" charset="0"/>
              </a:rPr>
              <a:t>Y</a:t>
            </a:r>
            <a:r>
              <a:rPr kumimoji="1" lang="zh-CN" altLang="en-US" sz="2200">
                <a:latin typeface="Arial" charset="0"/>
              </a:rPr>
              <a:t> </a:t>
            </a:r>
            <a:r>
              <a:rPr kumimoji="1" lang="en-US" altLang="zh-CN" sz="2200">
                <a:latin typeface="Arial" charset="0"/>
              </a:rPr>
              <a:t>=</a:t>
            </a:r>
            <a:r>
              <a:rPr kumimoji="1" lang="zh-CN" altLang="en-US" sz="2200">
                <a:latin typeface="Arial" charset="0"/>
              </a:rPr>
              <a:t> </a:t>
            </a:r>
            <a:r>
              <a:rPr kumimoji="1" lang="en-US" altLang="zh-CN" sz="2200">
                <a:latin typeface="Arial" charset="0"/>
              </a:rPr>
              <a:t>+</a:t>
            </a:r>
            <a:r>
              <a:rPr kumimoji="1" lang="zh-CN" altLang="en-US" sz="2200">
                <a:latin typeface="Arial" charset="0"/>
              </a:rPr>
              <a:t> </a:t>
            </a:r>
            <a:r>
              <a:rPr kumimoji="1" lang="en-US" altLang="zh-CN" sz="2200">
                <a:latin typeface="Arial" charset="0"/>
              </a:rPr>
              <a:t>001</a:t>
            </a:r>
            <a:r>
              <a:rPr kumimoji="1" lang="zh-CN" altLang="en-US" sz="2200">
                <a:latin typeface="Arial" charset="0"/>
              </a:rPr>
              <a:t> </a:t>
            </a:r>
            <a:r>
              <a:rPr kumimoji="1" lang="en-US" altLang="zh-CN" sz="2200">
                <a:latin typeface="Arial" charset="0"/>
              </a:rPr>
              <a:t>1010</a:t>
            </a:r>
            <a:r>
              <a:rPr kumimoji="1" lang="zh-CN" altLang="en-US" sz="2200">
                <a:latin typeface="Arial" charset="0"/>
              </a:rPr>
              <a:t>，求</a:t>
            </a:r>
            <a:r>
              <a:rPr kumimoji="1" lang="en-US" altLang="zh-CN" sz="2200">
                <a:latin typeface="Arial" charset="0"/>
              </a:rPr>
              <a:t>Z=X-Y</a:t>
            </a:r>
            <a:r>
              <a:rPr kumimoji="1" lang="zh-CN" altLang="en-US" sz="2200">
                <a:latin typeface="Arial" charset="0"/>
              </a:rPr>
              <a:t>。</a:t>
            </a:r>
            <a:endParaRPr kumimoji="1" lang="en-US" altLang="zh-CN" sz="2200">
              <a:latin typeface="Arial" charset="0"/>
            </a:endParaRPr>
          </a:p>
          <a:p>
            <a:pPr algn="l">
              <a:lnSpc>
                <a:spcPct val="110000"/>
              </a:lnSpc>
            </a:pPr>
            <a:r>
              <a:rPr lang="zh-CN" altLang="en-US" sz="2200">
                <a:solidFill>
                  <a:schemeClr val="tx1"/>
                </a:solidFill>
                <a:latin typeface="Arial" charset="0"/>
              </a:rPr>
              <a:t>      解：（</a:t>
            </a:r>
            <a:r>
              <a:rPr lang="en-US" altLang="zh-CN" sz="2200">
                <a:solidFill>
                  <a:schemeClr val="tx1"/>
                </a:solidFill>
                <a:latin typeface="Arial" charset="0"/>
              </a:rPr>
              <a:t>1</a:t>
            </a:r>
            <a:r>
              <a:rPr lang="zh-CN" altLang="en-US" sz="2200">
                <a:solidFill>
                  <a:schemeClr val="tx1"/>
                </a:solidFill>
                <a:latin typeface="Arial" charset="0"/>
              </a:rPr>
              <a:t>）原码运算</a:t>
            </a:r>
            <a:endParaRPr lang="en-US" altLang="zh-CN" sz="2200">
              <a:solidFill>
                <a:schemeClr val="tx1"/>
              </a:solidFill>
              <a:latin typeface="Arial" charset="0"/>
            </a:endParaRPr>
          </a:p>
          <a:p>
            <a:pPr algn="l">
              <a:lnSpc>
                <a:spcPct val="110000"/>
              </a:lnSpc>
            </a:pPr>
            <a:r>
              <a:rPr kumimoji="1" lang="zh-CN" altLang="en-US" sz="2200">
                <a:solidFill>
                  <a:schemeClr val="tx1"/>
                </a:solidFill>
                <a:latin typeface="Arial" charset="0"/>
              </a:rPr>
              <a:t>      </a:t>
            </a:r>
            <a:r>
              <a:rPr kumimoji="1" lang="en-US" altLang="zh-CN" sz="2200">
                <a:solidFill>
                  <a:schemeClr val="tx1"/>
                </a:solidFill>
                <a:latin typeface="Arial" charset="0"/>
              </a:rPr>
              <a:t> [X]</a:t>
            </a:r>
            <a:r>
              <a:rPr kumimoji="1" lang="zh-CN" altLang="en-US" sz="2200" baseline="-25000">
                <a:solidFill>
                  <a:schemeClr val="tx1"/>
                </a:solidFill>
                <a:latin typeface="Arial" charset="0"/>
              </a:rPr>
              <a:t>原</a:t>
            </a:r>
            <a:r>
              <a:rPr kumimoji="1" lang="zh-CN" altLang="en-US" sz="2200">
                <a:solidFill>
                  <a:schemeClr val="tx1"/>
                </a:solidFill>
                <a:latin typeface="Arial" charset="0"/>
              </a:rPr>
              <a:t> </a:t>
            </a:r>
            <a:r>
              <a:rPr kumimoji="1" lang="en-US" altLang="zh-CN" sz="2200">
                <a:solidFill>
                  <a:schemeClr val="tx1"/>
                </a:solidFill>
                <a:latin typeface="Arial" charset="0"/>
              </a:rPr>
              <a:t>=</a:t>
            </a:r>
            <a:r>
              <a:rPr kumimoji="1" lang="en-US" altLang="zh-CN" sz="2200">
                <a:solidFill>
                  <a:srgbClr val="CC0066"/>
                </a:solidFill>
                <a:latin typeface="Arial" charset="0"/>
              </a:rPr>
              <a:t>0</a:t>
            </a:r>
            <a:r>
              <a:rPr kumimoji="1" lang="en-US" altLang="zh-CN" sz="2200">
                <a:solidFill>
                  <a:schemeClr val="tx1"/>
                </a:solidFill>
                <a:latin typeface="Arial" charset="0"/>
              </a:rPr>
              <a:t> 101</a:t>
            </a:r>
            <a:r>
              <a:rPr kumimoji="1" lang="zh-CN" altLang="en-US" sz="2200">
                <a:solidFill>
                  <a:schemeClr val="tx1"/>
                </a:solidFill>
                <a:latin typeface="Arial" charset="0"/>
              </a:rPr>
              <a:t> </a:t>
            </a:r>
            <a:r>
              <a:rPr kumimoji="1" lang="en-US" altLang="zh-CN" sz="2200">
                <a:solidFill>
                  <a:schemeClr val="tx1"/>
                </a:solidFill>
                <a:latin typeface="Arial" charset="0"/>
              </a:rPr>
              <a:t>1101</a:t>
            </a:r>
            <a:r>
              <a:rPr kumimoji="1" lang="zh-CN" altLang="en-US" sz="2200">
                <a:solidFill>
                  <a:schemeClr val="tx1"/>
                </a:solidFill>
                <a:latin typeface="Arial" charset="0"/>
              </a:rPr>
              <a:t>，</a:t>
            </a:r>
            <a:r>
              <a:rPr kumimoji="1" lang="en-US" altLang="zh-CN" sz="2200">
                <a:solidFill>
                  <a:schemeClr val="tx1"/>
                </a:solidFill>
                <a:latin typeface="Arial" charset="0"/>
              </a:rPr>
              <a:t> [Y]</a:t>
            </a:r>
            <a:r>
              <a:rPr kumimoji="1" lang="zh-CN" altLang="en-US" sz="2200" baseline="-25000">
                <a:solidFill>
                  <a:schemeClr val="tx1"/>
                </a:solidFill>
                <a:latin typeface="Arial" charset="0"/>
              </a:rPr>
              <a:t>原</a:t>
            </a:r>
            <a:r>
              <a:rPr kumimoji="1" lang="zh-CN" altLang="en-US" sz="2200">
                <a:solidFill>
                  <a:schemeClr val="tx1"/>
                </a:solidFill>
                <a:latin typeface="Arial" charset="0"/>
              </a:rPr>
              <a:t> </a:t>
            </a:r>
            <a:r>
              <a:rPr kumimoji="1" lang="en-US" altLang="zh-CN" sz="2200">
                <a:solidFill>
                  <a:schemeClr val="tx1"/>
                </a:solidFill>
                <a:latin typeface="Arial" charset="0"/>
              </a:rPr>
              <a:t>=</a:t>
            </a:r>
            <a:r>
              <a:rPr kumimoji="1" lang="en-US" altLang="zh-CN" sz="2200">
                <a:solidFill>
                  <a:srgbClr val="CC0066"/>
                </a:solidFill>
                <a:latin typeface="Arial" charset="0"/>
              </a:rPr>
              <a:t>0</a:t>
            </a:r>
            <a:r>
              <a:rPr kumimoji="1" lang="zh-CN" altLang="en-US" sz="2200">
                <a:solidFill>
                  <a:schemeClr val="tx1"/>
                </a:solidFill>
                <a:latin typeface="Arial" charset="0"/>
              </a:rPr>
              <a:t> </a:t>
            </a:r>
            <a:r>
              <a:rPr kumimoji="1" lang="en-US" altLang="zh-CN" sz="2200">
                <a:solidFill>
                  <a:schemeClr val="tx1"/>
                </a:solidFill>
                <a:latin typeface="Arial" charset="0"/>
              </a:rPr>
              <a:t>001</a:t>
            </a:r>
            <a:r>
              <a:rPr kumimoji="1" lang="zh-CN" altLang="en-US" sz="2200">
                <a:solidFill>
                  <a:schemeClr val="tx1"/>
                </a:solidFill>
                <a:latin typeface="Arial" charset="0"/>
              </a:rPr>
              <a:t> </a:t>
            </a:r>
            <a:r>
              <a:rPr kumimoji="1" lang="en-US" altLang="zh-CN" sz="2200">
                <a:solidFill>
                  <a:schemeClr val="tx1"/>
                </a:solidFill>
                <a:latin typeface="Arial" charset="0"/>
              </a:rPr>
              <a:t>1010</a:t>
            </a:r>
            <a:r>
              <a:rPr lang="zh-CN" altLang="en-US" sz="2200">
                <a:solidFill>
                  <a:schemeClr val="tx1"/>
                </a:solidFill>
                <a:latin typeface="Arial" charset="0"/>
              </a:rPr>
              <a:t>，</a:t>
            </a:r>
            <a:endParaRPr lang="en-US" altLang="zh-CN" sz="2200">
              <a:solidFill>
                <a:schemeClr val="tx1"/>
              </a:solidFill>
              <a:latin typeface="Arial" charset="0"/>
            </a:endParaRPr>
          </a:p>
          <a:p>
            <a:pPr algn="l">
              <a:lnSpc>
                <a:spcPct val="110000"/>
              </a:lnSpc>
            </a:pPr>
            <a:r>
              <a:rPr lang="zh-CN" altLang="en-US" sz="2200">
                <a:solidFill>
                  <a:schemeClr val="tx1"/>
                </a:solidFill>
                <a:latin typeface="Arial" charset="0"/>
              </a:rPr>
              <a:t>      </a:t>
            </a:r>
            <a:r>
              <a:rPr lang="en-US" altLang="zh-CN" sz="2200">
                <a:solidFill>
                  <a:schemeClr val="tx1"/>
                </a:solidFill>
                <a:latin typeface="Arial" charset="0"/>
              </a:rPr>
              <a:t> |X|=</a:t>
            </a:r>
            <a:r>
              <a:rPr kumimoji="1" lang="en-US" altLang="zh-CN" sz="2200">
                <a:solidFill>
                  <a:schemeClr val="tx1"/>
                </a:solidFill>
                <a:latin typeface="Arial" charset="0"/>
              </a:rPr>
              <a:t> 101</a:t>
            </a:r>
            <a:r>
              <a:rPr kumimoji="1" lang="zh-CN" altLang="en-US" sz="2200">
                <a:solidFill>
                  <a:schemeClr val="tx1"/>
                </a:solidFill>
                <a:latin typeface="Arial" charset="0"/>
              </a:rPr>
              <a:t> </a:t>
            </a:r>
            <a:r>
              <a:rPr kumimoji="1" lang="en-US" altLang="zh-CN" sz="2200">
                <a:solidFill>
                  <a:schemeClr val="tx1"/>
                </a:solidFill>
                <a:latin typeface="Arial" charset="0"/>
              </a:rPr>
              <a:t>1101 </a:t>
            </a:r>
            <a:r>
              <a:rPr lang="zh-CN" altLang="en-US" sz="2200">
                <a:solidFill>
                  <a:schemeClr val="tx1"/>
                </a:solidFill>
                <a:latin typeface="Arial" charset="0"/>
              </a:rPr>
              <a:t>，</a:t>
            </a:r>
            <a:r>
              <a:rPr lang="en-US" altLang="zh-CN" sz="2200">
                <a:solidFill>
                  <a:schemeClr val="tx1"/>
                </a:solidFill>
                <a:latin typeface="Arial" charset="0"/>
              </a:rPr>
              <a:t>|Y|=</a:t>
            </a:r>
            <a:r>
              <a:rPr kumimoji="1" lang="en-US" altLang="zh-CN" sz="2200">
                <a:solidFill>
                  <a:schemeClr val="tx1"/>
                </a:solidFill>
                <a:latin typeface="Arial" charset="0"/>
              </a:rPr>
              <a:t> 001</a:t>
            </a:r>
            <a:r>
              <a:rPr kumimoji="1" lang="zh-CN" altLang="en-US" sz="2200">
                <a:solidFill>
                  <a:schemeClr val="tx1"/>
                </a:solidFill>
                <a:latin typeface="Arial" charset="0"/>
              </a:rPr>
              <a:t> </a:t>
            </a:r>
            <a:r>
              <a:rPr kumimoji="1" lang="en-US" altLang="zh-CN" sz="2200">
                <a:solidFill>
                  <a:schemeClr val="tx1"/>
                </a:solidFill>
                <a:latin typeface="Arial" charset="0"/>
              </a:rPr>
              <a:t>1010</a:t>
            </a:r>
            <a:r>
              <a:rPr lang="zh-CN" altLang="en-US" sz="2200">
                <a:solidFill>
                  <a:schemeClr val="tx1"/>
                </a:solidFill>
                <a:latin typeface="Arial" charset="0"/>
              </a:rPr>
              <a:t>， </a:t>
            </a:r>
          </a:p>
          <a:p>
            <a:pPr algn="l">
              <a:lnSpc>
                <a:spcPct val="110000"/>
              </a:lnSpc>
            </a:pPr>
            <a:r>
              <a:rPr lang="zh-CN" altLang="en-US" sz="2200">
                <a:solidFill>
                  <a:schemeClr val="tx1"/>
                </a:solidFill>
                <a:latin typeface="Arial" charset="0"/>
              </a:rPr>
              <a:t>       显然</a:t>
            </a:r>
            <a:r>
              <a:rPr lang="en-US" altLang="zh-CN" sz="2200">
                <a:solidFill>
                  <a:schemeClr val="tx1"/>
                </a:solidFill>
                <a:latin typeface="Arial" charset="0"/>
              </a:rPr>
              <a:t>|X|&gt;|Y|</a:t>
            </a:r>
            <a:r>
              <a:rPr lang="zh-CN" altLang="en-US" sz="2200">
                <a:solidFill>
                  <a:schemeClr val="tx1"/>
                </a:solidFill>
                <a:latin typeface="Arial" charset="0"/>
              </a:rPr>
              <a:t>，故</a:t>
            </a:r>
            <a:r>
              <a:rPr lang="en-US" altLang="zh-CN" sz="2200">
                <a:solidFill>
                  <a:schemeClr val="tx1"/>
                </a:solidFill>
                <a:latin typeface="Arial" charset="0"/>
              </a:rPr>
              <a:t>|X|</a:t>
            </a:r>
            <a:r>
              <a:rPr lang="zh-CN" altLang="en-US" sz="2200">
                <a:solidFill>
                  <a:schemeClr val="tx1"/>
                </a:solidFill>
                <a:latin typeface="Arial" charset="0"/>
              </a:rPr>
              <a:t>作被减数</a:t>
            </a:r>
            <a:r>
              <a:rPr lang="en-US" altLang="zh-CN" sz="2200">
                <a:solidFill>
                  <a:schemeClr val="tx1"/>
                </a:solidFill>
                <a:latin typeface="Arial" charset="0"/>
              </a:rPr>
              <a:t>, |Y|</a:t>
            </a:r>
            <a:r>
              <a:rPr lang="zh-CN" altLang="en-US" sz="2200">
                <a:solidFill>
                  <a:schemeClr val="tx1"/>
                </a:solidFill>
                <a:latin typeface="Arial" charset="0"/>
              </a:rPr>
              <a:t>作减数，差值为正</a:t>
            </a:r>
            <a:endParaRPr lang="en-US" altLang="zh-CN" sz="2200">
              <a:solidFill>
                <a:schemeClr val="tx1"/>
              </a:solidFill>
              <a:latin typeface="Arial" charset="0"/>
            </a:endParaRPr>
          </a:p>
          <a:p>
            <a:pPr algn="l">
              <a:lnSpc>
                <a:spcPct val="110000"/>
              </a:lnSpc>
            </a:pPr>
            <a:r>
              <a:rPr lang="zh-CN" altLang="en-US" sz="2200">
                <a:solidFill>
                  <a:schemeClr val="tx1"/>
                </a:solidFill>
                <a:latin typeface="Arial" charset="0"/>
              </a:rPr>
              <a:t>       则求出</a:t>
            </a:r>
            <a:r>
              <a:rPr lang="en-US" altLang="zh-CN" sz="2200">
                <a:solidFill>
                  <a:schemeClr val="tx1"/>
                </a:solidFill>
                <a:latin typeface="Arial" charset="0"/>
              </a:rPr>
              <a:t>R= |X|-|Y|=100 0011</a:t>
            </a:r>
            <a:r>
              <a:rPr lang="zh-CN" altLang="en-US" sz="2200">
                <a:solidFill>
                  <a:schemeClr val="tx1"/>
                </a:solidFill>
                <a:latin typeface="Arial" charset="0"/>
              </a:rPr>
              <a:t>，</a:t>
            </a:r>
            <a:endParaRPr lang="en-US" altLang="zh-CN" sz="2200">
              <a:solidFill>
                <a:schemeClr val="tx1"/>
              </a:solidFill>
              <a:latin typeface="Arial" charset="0"/>
            </a:endParaRPr>
          </a:p>
          <a:p>
            <a:pPr algn="l">
              <a:lnSpc>
                <a:spcPct val="110000"/>
              </a:lnSpc>
            </a:pPr>
            <a:r>
              <a:rPr kumimoji="1" lang="en-US" altLang="zh-CN" sz="2200">
                <a:solidFill>
                  <a:schemeClr val="tx1"/>
                </a:solidFill>
                <a:latin typeface="Arial" charset="0"/>
              </a:rPr>
              <a:t>       [Z]</a:t>
            </a:r>
            <a:r>
              <a:rPr kumimoji="1" lang="zh-CN" altLang="en-US" sz="2200" baseline="-25000">
                <a:solidFill>
                  <a:schemeClr val="tx1"/>
                </a:solidFill>
                <a:latin typeface="Arial" charset="0"/>
              </a:rPr>
              <a:t>原</a:t>
            </a:r>
            <a:r>
              <a:rPr kumimoji="1" lang="zh-CN" altLang="en-US" sz="2200">
                <a:solidFill>
                  <a:schemeClr val="tx1"/>
                </a:solidFill>
                <a:latin typeface="Arial" charset="0"/>
              </a:rPr>
              <a:t> </a:t>
            </a:r>
            <a:r>
              <a:rPr kumimoji="1" lang="en-US" altLang="zh-CN" sz="2200">
                <a:solidFill>
                  <a:schemeClr val="tx1"/>
                </a:solidFill>
                <a:latin typeface="Arial" charset="0"/>
              </a:rPr>
              <a:t>=</a:t>
            </a:r>
            <a:r>
              <a:rPr lang="zh-CN" altLang="en-US" sz="2200">
                <a:solidFill>
                  <a:schemeClr val="tx1"/>
                </a:solidFill>
                <a:latin typeface="Arial" charset="0"/>
              </a:rPr>
              <a:t> </a:t>
            </a:r>
            <a:r>
              <a:rPr lang="en-US" altLang="zh-CN" sz="2200">
                <a:solidFill>
                  <a:srgbClr val="CC0066"/>
                </a:solidFill>
                <a:latin typeface="Arial" charset="0"/>
              </a:rPr>
              <a:t>0</a:t>
            </a:r>
            <a:r>
              <a:rPr lang="en-US" altLang="zh-CN" sz="2200">
                <a:solidFill>
                  <a:schemeClr val="tx1"/>
                </a:solidFill>
                <a:latin typeface="Arial" charset="0"/>
              </a:rPr>
              <a:t> 100 0011</a:t>
            </a:r>
            <a:r>
              <a:rPr lang="zh-CN" altLang="en-US" sz="2200">
                <a:solidFill>
                  <a:schemeClr val="tx1"/>
                </a:solidFill>
                <a:latin typeface="Arial" charset="0"/>
              </a:rPr>
              <a:t>，其真值为</a:t>
            </a:r>
            <a:r>
              <a:rPr lang="en-US" altLang="zh-CN" sz="2200">
                <a:solidFill>
                  <a:schemeClr val="tx1"/>
                </a:solidFill>
                <a:latin typeface="Arial" charset="0"/>
              </a:rPr>
              <a:t>Z=+</a:t>
            </a:r>
            <a:r>
              <a:rPr lang="zh-CN" altLang="en-US" sz="2200">
                <a:solidFill>
                  <a:schemeClr val="tx1"/>
                </a:solidFill>
                <a:latin typeface="Arial" charset="0"/>
              </a:rPr>
              <a:t> </a:t>
            </a:r>
            <a:r>
              <a:rPr lang="en-US" altLang="zh-CN" sz="2200">
                <a:solidFill>
                  <a:schemeClr val="tx1"/>
                </a:solidFill>
                <a:latin typeface="Arial" charset="0"/>
              </a:rPr>
              <a:t>100 0011</a:t>
            </a:r>
            <a:endParaRPr kumimoji="1" lang="en-US" altLang="zh-CN" sz="2200">
              <a:solidFill>
                <a:schemeClr val="tx1"/>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wipe(left)">
                                      <p:cBhvr>
                                        <p:cTn id="7" dur="500"/>
                                        <p:tgtEl>
                                          <p:spTgt spid="2457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autoUpdateAnimBg="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5"/>
          <p:cNvSpPr>
            <a:spLocks noGrp="1" noChangeArrowheads="1"/>
          </p:cNvSpPr>
          <p:nvPr>
            <p:ph type="sldNum" sz="quarter" idx="10"/>
          </p:nvPr>
        </p:nvSpPr>
        <p:spPr>
          <a:noFill/>
        </p:spPr>
        <p:txBody>
          <a:bodyPr/>
          <a:lstStyle/>
          <a:p>
            <a:fld id="{C72D0C35-747A-438C-98E5-EC4C0C3ED73D}" type="slidenum">
              <a:rPr lang="ko-KR" altLang="en-US" smtClean="0"/>
              <a:pPr/>
              <a:t>41</a:t>
            </a:fld>
            <a:endParaRPr lang="en-US" altLang="ko-KR" smtClean="0"/>
          </a:p>
        </p:txBody>
      </p:sp>
      <p:sp>
        <p:nvSpPr>
          <p:cNvPr id="46083" name="Rectangle 2"/>
          <p:cNvSpPr>
            <a:spLocks noGrp="1" noChangeArrowheads="1"/>
          </p:cNvSpPr>
          <p:nvPr>
            <p:ph type="title"/>
          </p:nvPr>
        </p:nvSpPr>
        <p:spPr/>
        <p:txBody>
          <a:bodyPr/>
          <a:lstStyle/>
          <a:p>
            <a:r>
              <a:rPr lang="zh-CN" altLang="en-US" smtClean="0">
                <a:solidFill>
                  <a:srgbClr val="FFCC00"/>
                </a:solidFill>
                <a:latin typeface="黑体" pitchFamily="49" charset="-122"/>
                <a:ea typeface="黑体" pitchFamily="49" charset="-122"/>
              </a:rPr>
              <a:t>反码运算示例</a:t>
            </a:r>
          </a:p>
        </p:txBody>
      </p:sp>
      <p:sp>
        <p:nvSpPr>
          <p:cNvPr id="6" name="Text Box 49"/>
          <p:cNvSpPr txBox="1">
            <a:spLocks noChangeArrowheads="1"/>
          </p:cNvSpPr>
          <p:nvPr/>
        </p:nvSpPr>
        <p:spPr bwMode="auto">
          <a:xfrm>
            <a:off x="857250" y="1304925"/>
            <a:ext cx="7531100" cy="1987550"/>
          </a:xfrm>
          <a:prstGeom prst="rect">
            <a:avLst/>
          </a:prstGeom>
          <a:solidFill>
            <a:srgbClr val="FFFFCC"/>
          </a:solidFill>
          <a:ln w="12700">
            <a:solidFill>
              <a:srgbClr val="FF6600"/>
            </a:solidFill>
            <a:miter lim="800000"/>
            <a:headEnd/>
            <a:tailEnd/>
          </a:ln>
        </p:spPr>
        <p:txBody>
          <a:bodyPr>
            <a:spAutoFit/>
          </a:bodyPr>
          <a:lstStyle/>
          <a:p>
            <a:pPr algn="l">
              <a:lnSpc>
                <a:spcPct val="110000"/>
              </a:lnSpc>
              <a:defRPr/>
            </a:pPr>
            <a:r>
              <a:rPr kumimoji="1" lang="en-US" altLang="zh-CN" sz="2200" dirty="0">
                <a:solidFill>
                  <a:srgbClr val="FF0066"/>
                </a:solidFill>
                <a:latin typeface="Arial" charset="0"/>
              </a:rPr>
              <a:t>【</a:t>
            </a:r>
            <a:r>
              <a:rPr kumimoji="1" lang="zh-CN" altLang="en-US" sz="2200" dirty="0">
                <a:solidFill>
                  <a:srgbClr val="FF0066"/>
                </a:solidFill>
                <a:latin typeface="Arial" charset="0"/>
              </a:rPr>
              <a:t>例</a:t>
            </a:r>
            <a:r>
              <a:rPr kumimoji="1" lang="en-US" altLang="zh-CN" sz="2200" dirty="0">
                <a:solidFill>
                  <a:srgbClr val="FF0066"/>
                </a:solidFill>
                <a:latin typeface="Arial" pitchFamily="34" charset="0"/>
                <a:cs typeface="Arial" pitchFamily="34" charset="0"/>
              </a:rPr>
              <a:t>1.15</a:t>
            </a:r>
            <a:r>
              <a:rPr kumimoji="1" lang="en-US" altLang="zh-CN" sz="2200" dirty="0">
                <a:solidFill>
                  <a:srgbClr val="FF0066"/>
                </a:solidFill>
                <a:latin typeface="Arial" charset="0"/>
              </a:rPr>
              <a:t>】</a:t>
            </a:r>
            <a:r>
              <a:rPr kumimoji="1" lang="zh-CN" altLang="en-US" sz="2200" dirty="0">
                <a:latin typeface="Arial" charset="0"/>
              </a:rPr>
              <a:t>设</a:t>
            </a:r>
            <a:r>
              <a:rPr kumimoji="1" lang="en-US" altLang="zh-CN" sz="2200" dirty="0">
                <a:latin typeface="Arial" charset="0"/>
              </a:rPr>
              <a:t>X</a:t>
            </a:r>
            <a:r>
              <a:rPr kumimoji="1" lang="zh-CN" altLang="en-US" sz="2200" dirty="0">
                <a:latin typeface="Arial" charset="0"/>
              </a:rPr>
              <a:t>  </a:t>
            </a:r>
            <a:r>
              <a:rPr kumimoji="1" lang="en-US" altLang="zh-CN" sz="2200" dirty="0">
                <a:latin typeface="Arial" charset="0"/>
              </a:rPr>
              <a:t>=+</a:t>
            </a:r>
            <a:r>
              <a:rPr kumimoji="1" lang="zh-CN" altLang="en-US" sz="2200" dirty="0">
                <a:solidFill>
                  <a:srgbClr val="CC0066"/>
                </a:solidFill>
                <a:latin typeface="Arial" charset="0"/>
              </a:rPr>
              <a:t> </a:t>
            </a:r>
            <a:r>
              <a:rPr kumimoji="1" lang="en-US" altLang="zh-CN" sz="2200" dirty="0">
                <a:latin typeface="Arial" charset="0"/>
              </a:rPr>
              <a:t>101</a:t>
            </a:r>
            <a:r>
              <a:rPr kumimoji="1" lang="zh-CN" altLang="en-US" sz="2200" dirty="0">
                <a:latin typeface="Arial" charset="0"/>
              </a:rPr>
              <a:t> </a:t>
            </a:r>
            <a:r>
              <a:rPr kumimoji="1" lang="en-US" altLang="zh-CN" sz="2200" dirty="0">
                <a:latin typeface="Arial" charset="0"/>
              </a:rPr>
              <a:t>1101</a:t>
            </a:r>
            <a:r>
              <a:rPr kumimoji="1" lang="zh-CN" altLang="en-US" sz="2200" dirty="0">
                <a:latin typeface="Arial" charset="0"/>
              </a:rPr>
              <a:t>，</a:t>
            </a:r>
            <a:r>
              <a:rPr kumimoji="1" lang="en-US" altLang="zh-CN" sz="2200" dirty="0">
                <a:latin typeface="Arial" charset="0"/>
              </a:rPr>
              <a:t>Y</a:t>
            </a:r>
            <a:r>
              <a:rPr kumimoji="1" lang="zh-CN" altLang="en-US" sz="2200" dirty="0">
                <a:latin typeface="Arial" charset="0"/>
              </a:rPr>
              <a:t> </a:t>
            </a:r>
            <a:r>
              <a:rPr kumimoji="1" lang="en-US" altLang="zh-CN" sz="2200" dirty="0">
                <a:latin typeface="Arial" charset="0"/>
              </a:rPr>
              <a:t>=</a:t>
            </a:r>
            <a:r>
              <a:rPr kumimoji="1" lang="zh-CN" altLang="en-US" sz="2200" dirty="0">
                <a:latin typeface="Arial" charset="0"/>
              </a:rPr>
              <a:t> </a:t>
            </a:r>
            <a:r>
              <a:rPr kumimoji="1" lang="en-US" altLang="zh-CN" sz="2200" dirty="0">
                <a:latin typeface="Arial" charset="0"/>
              </a:rPr>
              <a:t>+</a:t>
            </a:r>
            <a:r>
              <a:rPr kumimoji="1" lang="zh-CN" altLang="en-US" sz="2200" dirty="0">
                <a:latin typeface="Arial" charset="0"/>
              </a:rPr>
              <a:t> </a:t>
            </a:r>
            <a:r>
              <a:rPr kumimoji="1" lang="en-US" altLang="zh-CN" sz="2200" dirty="0">
                <a:latin typeface="Arial" charset="0"/>
              </a:rPr>
              <a:t>001</a:t>
            </a:r>
            <a:r>
              <a:rPr kumimoji="1" lang="zh-CN" altLang="en-US" sz="2200" dirty="0">
                <a:latin typeface="Arial" charset="0"/>
              </a:rPr>
              <a:t> </a:t>
            </a:r>
            <a:r>
              <a:rPr kumimoji="1" lang="en-US" altLang="zh-CN" sz="2200" dirty="0">
                <a:latin typeface="Arial" charset="0"/>
              </a:rPr>
              <a:t>1010</a:t>
            </a:r>
            <a:r>
              <a:rPr kumimoji="1" lang="zh-CN" altLang="en-US" sz="2200" dirty="0">
                <a:latin typeface="Arial" charset="0"/>
              </a:rPr>
              <a:t>，求</a:t>
            </a:r>
            <a:r>
              <a:rPr kumimoji="1" lang="en-US" altLang="zh-CN" sz="2200" dirty="0">
                <a:latin typeface="Arial" charset="0"/>
              </a:rPr>
              <a:t>Z=X-Y</a:t>
            </a:r>
            <a:r>
              <a:rPr kumimoji="1" lang="zh-CN" altLang="en-US" sz="2200" dirty="0">
                <a:latin typeface="Arial" charset="0"/>
              </a:rPr>
              <a:t>。</a:t>
            </a:r>
            <a:endParaRPr kumimoji="1" lang="en-US" altLang="zh-CN" sz="2200" dirty="0">
              <a:latin typeface="Arial" charset="0"/>
            </a:endParaRPr>
          </a:p>
          <a:p>
            <a:pPr algn="l">
              <a:lnSpc>
                <a:spcPct val="110000"/>
              </a:lnSpc>
              <a:defRPr/>
            </a:pPr>
            <a:r>
              <a:rPr lang="zh-CN" altLang="en-US" sz="2200" dirty="0">
                <a:solidFill>
                  <a:schemeClr val="tx1"/>
                </a:solidFill>
                <a:latin typeface="Arial" charset="0"/>
              </a:rPr>
              <a:t>解：（</a:t>
            </a:r>
            <a:r>
              <a:rPr lang="en-US" altLang="zh-CN" sz="2200" dirty="0">
                <a:solidFill>
                  <a:schemeClr val="tx1"/>
                </a:solidFill>
                <a:latin typeface="Arial" charset="0"/>
              </a:rPr>
              <a:t>2</a:t>
            </a:r>
            <a:r>
              <a:rPr lang="zh-CN" altLang="en-US" sz="2200" dirty="0">
                <a:solidFill>
                  <a:schemeClr val="tx1"/>
                </a:solidFill>
                <a:latin typeface="Arial" charset="0"/>
              </a:rPr>
              <a:t>）反码运算</a:t>
            </a:r>
            <a:endParaRPr lang="en-US" altLang="zh-CN" sz="2200" dirty="0">
              <a:solidFill>
                <a:schemeClr val="tx1"/>
              </a:solidFill>
              <a:latin typeface="Arial" charset="0"/>
            </a:endParaRPr>
          </a:p>
          <a:p>
            <a:pPr algn="l">
              <a:lnSpc>
                <a:spcPct val="110000"/>
              </a:lnSpc>
              <a:defRPr/>
            </a:pPr>
            <a:r>
              <a:rPr lang="zh-CN" altLang="en-US" sz="2200" dirty="0">
                <a:solidFill>
                  <a:schemeClr val="tx1"/>
                </a:solidFill>
                <a:latin typeface="Arial" charset="0"/>
                <a:ea typeface="宋体" charset="-122"/>
              </a:rPr>
              <a:t>    </a:t>
            </a:r>
            <a:r>
              <a:rPr kumimoji="1" lang="en-US" altLang="zh-CN" sz="2200" dirty="0">
                <a:solidFill>
                  <a:schemeClr val="tx1"/>
                </a:solidFill>
                <a:latin typeface="Arial" charset="0"/>
              </a:rPr>
              <a:t>[Z]</a:t>
            </a:r>
            <a:r>
              <a:rPr lang="zh-CN" altLang="en-US" sz="2200" kern="0" baseline="-25000" dirty="0">
                <a:solidFill>
                  <a:schemeClr val="tx1"/>
                </a:solidFill>
                <a:latin typeface="Arial" charset="0"/>
                <a:ea typeface="宋体" charset="-122"/>
              </a:rPr>
              <a:t>反</a:t>
            </a:r>
            <a:r>
              <a:rPr lang="en-US" altLang="zh-CN" sz="2200" kern="0" baseline="-25000" dirty="0">
                <a:solidFill>
                  <a:schemeClr val="tx1"/>
                </a:solidFill>
                <a:latin typeface="Arial" charset="0"/>
                <a:ea typeface="宋体" charset="-122"/>
              </a:rPr>
              <a:t>=</a:t>
            </a:r>
            <a:r>
              <a:rPr lang="en-US" altLang="zh-CN" sz="2200" dirty="0">
                <a:solidFill>
                  <a:schemeClr val="tx1"/>
                </a:solidFill>
                <a:latin typeface="Arial" charset="0"/>
                <a:ea typeface="宋体" charset="-122"/>
              </a:rPr>
              <a:t>[X-Y]</a:t>
            </a:r>
            <a:r>
              <a:rPr lang="zh-CN" altLang="en-US" sz="2200" kern="0" baseline="-25000" dirty="0">
                <a:solidFill>
                  <a:schemeClr val="tx1"/>
                </a:solidFill>
                <a:latin typeface="Arial" charset="0"/>
                <a:ea typeface="宋体" charset="-122"/>
              </a:rPr>
              <a:t>反</a:t>
            </a:r>
            <a:r>
              <a:rPr lang="en-US" altLang="zh-CN" sz="2200" dirty="0">
                <a:solidFill>
                  <a:schemeClr val="tx1"/>
                </a:solidFill>
                <a:latin typeface="Arial" charset="0"/>
                <a:ea typeface="宋体" charset="-122"/>
              </a:rPr>
              <a:t>=</a:t>
            </a:r>
            <a:r>
              <a:rPr lang="zh-CN" altLang="en-US" sz="2200" kern="0" dirty="0">
                <a:solidFill>
                  <a:schemeClr val="tx1"/>
                </a:solidFill>
                <a:latin typeface="Arial" charset="0"/>
                <a:ea typeface="宋体" charset="-122"/>
              </a:rPr>
              <a:t> </a:t>
            </a:r>
            <a:r>
              <a:rPr lang="en-US" altLang="zh-CN" sz="2200" kern="0" dirty="0">
                <a:solidFill>
                  <a:schemeClr val="tx1"/>
                </a:solidFill>
                <a:latin typeface="Arial" charset="0"/>
                <a:ea typeface="宋体" charset="-122"/>
              </a:rPr>
              <a:t>[X]</a:t>
            </a:r>
            <a:r>
              <a:rPr lang="zh-CN" altLang="en-US" sz="2200" kern="0" baseline="-25000" dirty="0">
                <a:solidFill>
                  <a:schemeClr val="tx1"/>
                </a:solidFill>
                <a:latin typeface="Arial" charset="0"/>
                <a:ea typeface="宋体" charset="-122"/>
              </a:rPr>
              <a:t>反</a:t>
            </a:r>
            <a:r>
              <a:rPr lang="en-US" altLang="zh-CN" sz="2200" kern="0" dirty="0">
                <a:solidFill>
                  <a:schemeClr val="tx1"/>
                </a:solidFill>
                <a:latin typeface="Arial" charset="0"/>
                <a:ea typeface="宋体" charset="-122"/>
              </a:rPr>
              <a:t>+</a:t>
            </a:r>
            <a:r>
              <a:rPr lang="zh-CN" altLang="en-US" sz="2200" kern="0" dirty="0">
                <a:solidFill>
                  <a:schemeClr val="tx1"/>
                </a:solidFill>
                <a:latin typeface="Arial" charset="0"/>
                <a:ea typeface="宋体" charset="-122"/>
              </a:rPr>
              <a:t> </a:t>
            </a:r>
            <a:r>
              <a:rPr lang="en-US" altLang="zh-CN" sz="2200" kern="0" dirty="0">
                <a:solidFill>
                  <a:schemeClr val="tx1"/>
                </a:solidFill>
                <a:latin typeface="Arial" charset="0"/>
                <a:ea typeface="宋体" charset="-122"/>
              </a:rPr>
              <a:t>[-Y]</a:t>
            </a:r>
            <a:r>
              <a:rPr lang="zh-CN" altLang="en-US" sz="2200" kern="0" baseline="-25000" dirty="0">
                <a:solidFill>
                  <a:schemeClr val="tx1"/>
                </a:solidFill>
                <a:latin typeface="Arial" charset="0"/>
                <a:ea typeface="宋体" charset="-122"/>
              </a:rPr>
              <a:t>反</a:t>
            </a:r>
            <a:endParaRPr lang="en-US" altLang="zh-CN" sz="2200" kern="0" baseline="-25000" dirty="0">
              <a:solidFill>
                <a:schemeClr val="tx1"/>
              </a:solidFill>
              <a:latin typeface="Arial" charset="0"/>
              <a:ea typeface="宋体" charset="-122"/>
            </a:endParaRPr>
          </a:p>
          <a:p>
            <a:pPr algn="l">
              <a:lnSpc>
                <a:spcPct val="110000"/>
              </a:lnSpc>
              <a:defRPr/>
            </a:pPr>
            <a:r>
              <a:rPr kumimoji="1" lang="zh-CN" altLang="en-US" sz="2200" dirty="0">
                <a:solidFill>
                  <a:schemeClr val="tx1"/>
                </a:solidFill>
                <a:latin typeface="Arial" charset="0"/>
              </a:rPr>
              <a:t>    </a:t>
            </a:r>
            <a:r>
              <a:rPr kumimoji="1" lang="en-US" altLang="zh-CN" sz="2200" dirty="0">
                <a:solidFill>
                  <a:schemeClr val="tx1"/>
                </a:solidFill>
                <a:latin typeface="Arial" charset="0"/>
              </a:rPr>
              <a:t>[X]</a:t>
            </a:r>
            <a:r>
              <a:rPr kumimoji="1" lang="zh-CN" altLang="en-US" sz="2200" baseline="-25000" dirty="0">
                <a:solidFill>
                  <a:schemeClr val="tx1"/>
                </a:solidFill>
                <a:latin typeface="Arial" charset="0"/>
              </a:rPr>
              <a:t>反</a:t>
            </a:r>
            <a:r>
              <a:rPr kumimoji="1" lang="zh-CN" altLang="en-US" sz="2200" dirty="0">
                <a:solidFill>
                  <a:schemeClr val="tx1"/>
                </a:solidFill>
                <a:latin typeface="Arial" charset="0"/>
              </a:rPr>
              <a:t> </a:t>
            </a:r>
            <a:r>
              <a:rPr kumimoji="1" lang="en-US" altLang="zh-CN" sz="2200" dirty="0">
                <a:solidFill>
                  <a:schemeClr val="tx1"/>
                </a:solidFill>
                <a:latin typeface="Arial" charset="0"/>
              </a:rPr>
              <a:t>=</a:t>
            </a:r>
            <a:r>
              <a:rPr kumimoji="1" lang="en-US" altLang="zh-CN" sz="2200" dirty="0">
                <a:solidFill>
                  <a:srgbClr val="CC0066"/>
                </a:solidFill>
                <a:latin typeface="Arial" charset="0"/>
              </a:rPr>
              <a:t>0</a:t>
            </a:r>
            <a:r>
              <a:rPr kumimoji="1" lang="en-US" altLang="zh-CN" sz="2200" dirty="0">
                <a:solidFill>
                  <a:schemeClr val="tx1"/>
                </a:solidFill>
                <a:latin typeface="Arial" charset="0"/>
              </a:rPr>
              <a:t> 101</a:t>
            </a:r>
            <a:r>
              <a:rPr kumimoji="1" lang="zh-CN" altLang="en-US" sz="2200" dirty="0">
                <a:solidFill>
                  <a:schemeClr val="tx1"/>
                </a:solidFill>
                <a:latin typeface="Arial" charset="0"/>
              </a:rPr>
              <a:t> </a:t>
            </a:r>
            <a:r>
              <a:rPr kumimoji="1" lang="en-US" altLang="zh-CN" sz="2200" dirty="0">
                <a:solidFill>
                  <a:schemeClr val="tx1"/>
                </a:solidFill>
                <a:latin typeface="Arial" charset="0"/>
              </a:rPr>
              <a:t>1101</a:t>
            </a:r>
            <a:r>
              <a:rPr kumimoji="1" lang="zh-CN" altLang="en-US" sz="2200" dirty="0">
                <a:solidFill>
                  <a:schemeClr val="tx1"/>
                </a:solidFill>
                <a:latin typeface="Arial" charset="0"/>
              </a:rPr>
              <a:t>，</a:t>
            </a:r>
            <a:r>
              <a:rPr kumimoji="1" lang="en-US" altLang="zh-CN" sz="2200" dirty="0">
                <a:solidFill>
                  <a:schemeClr val="tx1"/>
                </a:solidFill>
                <a:latin typeface="Arial" charset="0"/>
              </a:rPr>
              <a:t> [-Y]</a:t>
            </a:r>
            <a:r>
              <a:rPr kumimoji="1" lang="zh-CN" altLang="en-US" sz="2200" baseline="-25000" dirty="0">
                <a:solidFill>
                  <a:schemeClr val="tx1"/>
                </a:solidFill>
                <a:latin typeface="Arial" charset="0"/>
              </a:rPr>
              <a:t>反</a:t>
            </a:r>
            <a:r>
              <a:rPr kumimoji="1" lang="en-US" altLang="zh-CN" sz="2200" dirty="0">
                <a:solidFill>
                  <a:schemeClr val="tx1"/>
                </a:solidFill>
                <a:latin typeface="Arial" charset="0"/>
              </a:rPr>
              <a:t>=[-</a:t>
            </a:r>
            <a:r>
              <a:rPr kumimoji="1" lang="zh-CN" altLang="en-US" sz="2200" dirty="0">
                <a:solidFill>
                  <a:schemeClr val="tx1"/>
                </a:solidFill>
                <a:latin typeface="Arial" charset="0"/>
              </a:rPr>
              <a:t> </a:t>
            </a:r>
            <a:r>
              <a:rPr kumimoji="1" lang="en-US" altLang="zh-CN" sz="2200" dirty="0">
                <a:solidFill>
                  <a:schemeClr val="tx1"/>
                </a:solidFill>
                <a:latin typeface="Arial" charset="0"/>
              </a:rPr>
              <a:t>001</a:t>
            </a:r>
            <a:r>
              <a:rPr kumimoji="1" lang="zh-CN" altLang="en-US" sz="2200" dirty="0">
                <a:solidFill>
                  <a:schemeClr val="tx1"/>
                </a:solidFill>
                <a:latin typeface="Arial" charset="0"/>
              </a:rPr>
              <a:t> </a:t>
            </a:r>
            <a:r>
              <a:rPr kumimoji="1" lang="en-US" altLang="zh-CN" sz="2200" dirty="0">
                <a:solidFill>
                  <a:schemeClr val="tx1"/>
                </a:solidFill>
                <a:latin typeface="Arial" charset="0"/>
              </a:rPr>
              <a:t>1010 ]</a:t>
            </a:r>
            <a:r>
              <a:rPr kumimoji="1" lang="zh-CN" altLang="en-US" sz="2200" baseline="-25000" dirty="0">
                <a:solidFill>
                  <a:schemeClr val="tx1"/>
                </a:solidFill>
                <a:latin typeface="Arial" charset="0"/>
              </a:rPr>
              <a:t>反</a:t>
            </a:r>
            <a:r>
              <a:rPr kumimoji="1" lang="en-US" altLang="zh-CN" sz="2200" dirty="0">
                <a:solidFill>
                  <a:schemeClr val="tx1"/>
                </a:solidFill>
                <a:latin typeface="Arial" charset="0"/>
              </a:rPr>
              <a:t>=</a:t>
            </a:r>
            <a:r>
              <a:rPr kumimoji="1" lang="en-US" altLang="zh-CN" sz="2200" dirty="0">
                <a:solidFill>
                  <a:srgbClr val="CC0066"/>
                </a:solidFill>
                <a:latin typeface="Arial" charset="0"/>
              </a:rPr>
              <a:t>1</a:t>
            </a:r>
            <a:r>
              <a:rPr kumimoji="1" lang="zh-CN" altLang="en-US" sz="2200" dirty="0">
                <a:solidFill>
                  <a:schemeClr val="tx1"/>
                </a:solidFill>
                <a:latin typeface="Arial" charset="0"/>
              </a:rPr>
              <a:t> </a:t>
            </a:r>
            <a:r>
              <a:rPr kumimoji="1" lang="en-US" altLang="zh-CN" sz="2200" dirty="0">
                <a:solidFill>
                  <a:schemeClr val="tx1"/>
                </a:solidFill>
                <a:latin typeface="Arial" charset="0"/>
              </a:rPr>
              <a:t>110</a:t>
            </a:r>
            <a:r>
              <a:rPr kumimoji="1" lang="zh-CN" altLang="en-US" sz="2200" dirty="0">
                <a:solidFill>
                  <a:schemeClr val="tx1"/>
                </a:solidFill>
                <a:latin typeface="Arial" charset="0"/>
              </a:rPr>
              <a:t> </a:t>
            </a:r>
            <a:r>
              <a:rPr kumimoji="1" lang="en-US" altLang="zh-CN" sz="2200" dirty="0">
                <a:solidFill>
                  <a:schemeClr val="tx1"/>
                </a:solidFill>
                <a:latin typeface="Arial" charset="0"/>
              </a:rPr>
              <a:t>0101</a:t>
            </a:r>
          </a:p>
          <a:p>
            <a:pPr algn="l">
              <a:lnSpc>
                <a:spcPct val="110000"/>
              </a:lnSpc>
              <a:defRPr/>
            </a:pPr>
            <a:r>
              <a:rPr kumimoji="1" lang="zh-CN" altLang="en-US" sz="2200" dirty="0">
                <a:solidFill>
                  <a:schemeClr val="tx1"/>
                </a:solidFill>
                <a:latin typeface="Arial" charset="0"/>
              </a:rPr>
              <a:t>    则</a:t>
            </a:r>
            <a:r>
              <a:rPr kumimoji="1" lang="en-US" altLang="zh-CN" sz="2200" dirty="0">
                <a:solidFill>
                  <a:schemeClr val="tx1"/>
                </a:solidFill>
                <a:latin typeface="Arial" charset="0"/>
              </a:rPr>
              <a:t>[Z]</a:t>
            </a:r>
            <a:r>
              <a:rPr lang="zh-CN" altLang="en-US" sz="2200" kern="0" baseline="-25000" dirty="0">
                <a:solidFill>
                  <a:schemeClr val="tx1"/>
                </a:solidFill>
                <a:latin typeface="Arial" charset="0"/>
                <a:ea typeface="宋体" charset="-122"/>
              </a:rPr>
              <a:t>反</a:t>
            </a:r>
            <a:r>
              <a:rPr kumimoji="1" lang="zh-CN" altLang="en-US" sz="2200" dirty="0">
                <a:solidFill>
                  <a:schemeClr val="tx1"/>
                </a:solidFill>
                <a:latin typeface="Arial" charset="0"/>
              </a:rPr>
              <a:t>  </a:t>
            </a:r>
            <a:r>
              <a:rPr kumimoji="1" lang="en-US" altLang="zh-CN" sz="2200" dirty="0">
                <a:solidFill>
                  <a:schemeClr val="tx1"/>
                </a:solidFill>
                <a:latin typeface="Arial" charset="0"/>
              </a:rPr>
              <a:t>=</a:t>
            </a:r>
            <a:r>
              <a:rPr lang="zh-CN" altLang="en-US" sz="2200" dirty="0">
                <a:solidFill>
                  <a:srgbClr val="CC0066"/>
                </a:solidFill>
                <a:latin typeface="Arial" charset="0"/>
              </a:rPr>
              <a:t> </a:t>
            </a:r>
            <a:r>
              <a:rPr lang="en-US" altLang="zh-CN" sz="2200" dirty="0">
                <a:solidFill>
                  <a:srgbClr val="CC0066"/>
                </a:solidFill>
                <a:latin typeface="Arial" charset="0"/>
              </a:rPr>
              <a:t>0 </a:t>
            </a:r>
            <a:r>
              <a:rPr lang="en-US" altLang="zh-CN" sz="2200" dirty="0">
                <a:solidFill>
                  <a:schemeClr val="tx1"/>
                </a:solidFill>
                <a:latin typeface="Arial" charset="0"/>
              </a:rPr>
              <a:t>100 0011</a:t>
            </a:r>
            <a:r>
              <a:rPr lang="zh-CN" altLang="en-US" sz="2200" dirty="0">
                <a:solidFill>
                  <a:schemeClr val="tx1"/>
                </a:solidFill>
                <a:latin typeface="Arial" charset="0"/>
              </a:rPr>
              <a:t>，其真值为</a:t>
            </a:r>
            <a:r>
              <a:rPr lang="en-US" altLang="zh-CN" sz="2200" dirty="0">
                <a:solidFill>
                  <a:schemeClr val="tx1"/>
                </a:solidFill>
                <a:latin typeface="Arial" charset="0"/>
              </a:rPr>
              <a:t>Z=+</a:t>
            </a:r>
            <a:r>
              <a:rPr lang="zh-CN" altLang="en-US" sz="2200" dirty="0">
                <a:solidFill>
                  <a:schemeClr val="tx1"/>
                </a:solidFill>
                <a:latin typeface="Arial" charset="0"/>
              </a:rPr>
              <a:t> </a:t>
            </a:r>
            <a:r>
              <a:rPr lang="en-US" altLang="zh-CN" sz="2200" dirty="0">
                <a:solidFill>
                  <a:schemeClr val="tx1"/>
                </a:solidFill>
                <a:latin typeface="Arial" charset="0"/>
              </a:rPr>
              <a:t>100 0011</a:t>
            </a:r>
            <a:r>
              <a:rPr lang="zh-CN" altLang="en-US" sz="2200" dirty="0">
                <a:solidFill>
                  <a:schemeClr val="tx1"/>
                </a:solidFill>
                <a:latin typeface="Arial" charset="0"/>
              </a:rPr>
              <a:t>      </a:t>
            </a:r>
            <a:endParaRPr kumimoji="1" lang="en-US" altLang="zh-CN" sz="2200" dirty="0">
              <a:solidFill>
                <a:schemeClr val="tx1"/>
              </a:solidFill>
              <a:latin typeface="Arial" charset="0"/>
            </a:endParaRPr>
          </a:p>
        </p:txBody>
      </p:sp>
      <p:grpSp>
        <p:nvGrpSpPr>
          <p:cNvPr id="2" name="组合 10"/>
          <p:cNvGrpSpPr>
            <a:grpSpLocks/>
          </p:cNvGrpSpPr>
          <p:nvPr/>
        </p:nvGrpSpPr>
        <p:grpSpPr bwMode="auto">
          <a:xfrm>
            <a:off x="674688" y="3824288"/>
            <a:ext cx="2386012" cy="1852612"/>
            <a:chOff x="2367313" y="3645025"/>
            <a:chExt cx="2385275" cy="1852613"/>
          </a:xfrm>
        </p:grpSpPr>
        <p:grpSp>
          <p:nvGrpSpPr>
            <p:cNvPr id="46088" name="Group 21"/>
            <p:cNvGrpSpPr>
              <a:grpSpLocks/>
            </p:cNvGrpSpPr>
            <p:nvPr/>
          </p:nvGrpSpPr>
          <p:grpSpPr bwMode="auto">
            <a:xfrm>
              <a:off x="2367313" y="3645025"/>
              <a:ext cx="2385275" cy="1852613"/>
              <a:chOff x="1088" y="1275"/>
              <a:chExt cx="710" cy="1167"/>
            </a:xfrm>
          </p:grpSpPr>
          <p:sp>
            <p:nvSpPr>
              <p:cNvPr id="7" name="Text Box 22"/>
              <p:cNvSpPr txBox="1">
                <a:spLocks noChangeArrowheads="1"/>
              </p:cNvSpPr>
              <p:nvPr/>
            </p:nvSpPr>
            <p:spPr bwMode="auto">
              <a:xfrm>
                <a:off x="1088" y="1275"/>
                <a:ext cx="710" cy="1167"/>
              </a:xfrm>
              <a:prstGeom prst="rect">
                <a:avLst/>
              </a:prstGeom>
              <a:noFill/>
              <a:ln w="9525">
                <a:noFill/>
                <a:miter lim="800000"/>
                <a:headEnd/>
                <a:tailEnd/>
              </a:ln>
            </p:spPr>
            <p:txBody>
              <a:bodyPr>
                <a:spAutoFit/>
              </a:bodyPr>
              <a:lstStyle/>
              <a:p>
                <a:pPr algn="l">
                  <a:lnSpc>
                    <a:spcPct val="110000"/>
                  </a:lnSpc>
                  <a:defRPr/>
                </a:pPr>
                <a:r>
                  <a:rPr lang="zh-CN" altLang="en-US" sz="2000" dirty="0">
                    <a:solidFill>
                      <a:schemeClr val="tx1"/>
                    </a:solidFill>
                    <a:latin typeface="Arial" charset="0"/>
                  </a:rPr>
                  <a:t>       </a:t>
                </a:r>
                <a:r>
                  <a:rPr lang="en-US" altLang="zh-CN" sz="2000" dirty="0">
                    <a:solidFill>
                      <a:schemeClr val="tx1"/>
                    </a:solidFill>
                    <a:latin typeface="Arial" charset="0"/>
                  </a:rPr>
                  <a:t> </a:t>
                </a:r>
                <a:r>
                  <a:rPr lang="en-US" altLang="zh-CN" sz="2000" dirty="0">
                    <a:solidFill>
                      <a:srgbClr val="CC0066"/>
                    </a:solidFill>
                    <a:latin typeface="Arial" charset="0"/>
                  </a:rPr>
                  <a:t>0</a:t>
                </a:r>
                <a:r>
                  <a:rPr lang="en-US" altLang="zh-CN" sz="2000" dirty="0">
                    <a:solidFill>
                      <a:schemeClr val="tx1"/>
                    </a:solidFill>
                    <a:latin typeface="Arial" charset="0"/>
                  </a:rPr>
                  <a:t> 101</a:t>
                </a:r>
                <a:r>
                  <a:rPr lang="zh-CN" altLang="en-US" sz="2000" dirty="0">
                    <a:solidFill>
                      <a:schemeClr val="tx1"/>
                    </a:solidFill>
                    <a:latin typeface="Arial" charset="0"/>
                  </a:rPr>
                  <a:t> </a:t>
                </a:r>
                <a:r>
                  <a:rPr lang="en-US" altLang="zh-CN" sz="2000" dirty="0">
                    <a:solidFill>
                      <a:schemeClr val="tx1"/>
                    </a:solidFill>
                    <a:latin typeface="Arial" charset="0"/>
                  </a:rPr>
                  <a:t>1101</a:t>
                </a:r>
              </a:p>
              <a:p>
                <a:pPr algn="l">
                  <a:lnSpc>
                    <a:spcPct val="110000"/>
                  </a:lnSpc>
                  <a:defRPr/>
                </a:pPr>
                <a:r>
                  <a:rPr lang="en-US" altLang="zh-CN" sz="2000" dirty="0">
                    <a:solidFill>
                      <a:schemeClr val="tx1"/>
                    </a:solidFill>
                    <a:latin typeface="Arial" charset="0"/>
                  </a:rPr>
                  <a:t> </a:t>
                </a:r>
                <a:r>
                  <a:rPr lang="zh-CN" altLang="en-US" sz="2000" dirty="0">
                    <a:solidFill>
                      <a:schemeClr val="tx1"/>
                    </a:solidFill>
                    <a:latin typeface="Arial" charset="0"/>
                  </a:rPr>
                  <a:t> </a:t>
                </a:r>
                <a:r>
                  <a:rPr lang="en-US" altLang="zh-CN" sz="2000" dirty="0">
                    <a:solidFill>
                      <a:schemeClr val="tx1"/>
                    </a:solidFill>
                    <a:latin typeface="Arial" charset="0"/>
                  </a:rPr>
                  <a:t>+</a:t>
                </a:r>
                <a:r>
                  <a:rPr lang="zh-CN" altLang="en-US" sz="2000" dirty="0">
                    <a:solidFill>
                      <a:schemeClr val="tx1"/>
                    </a:solidFill>
                    <a:latin typeface="Arial" charset="0"/>
                  </a:rPr>
                  <a:t>    </a:t>
                </a:r>
                <a:r>
                  <a:rPr lang="en-US" altLang="zh-CN" sz="2000" dirty="0">
                    <a:solidFill>
                      <a:srgbClr val="CC0066"/>
                    </a:solidFill>
                    <a:latin typeface="Arial" charset="0"/>
                  </a:rPr>
                  <a:t>1</a:t>
                </a:r>
                <a:r>
                  <a:rPr lang="en-US" altLang="zh-CN" sz="2000" dirty="0">
                    <a:solidFill>
                      <a:schemeClr val="tx1"/>
                    </a:solidFill>
                    <a:latin typeface="Arial" charset="0"/>
                  </a:rPr>
                  <a:t> 110</a:t>
                </a:r>
                <a:r>
                  <a:rPr lang="zh-CN" altLang="en-US" sz="2000" dirty="0">
                    <a:solidFill>
                      <a:schemeClr val="tx1"/>
                    </a:solidFill>
                    <a:latin typeface="Arial" charset="0"/>
                  </a:rPr>
                  <a:t> </a:t>
                </a:r>
                <a:r>
                  <a:rPr lang="en-US" altLang="zh-CN" sz="2000" dirty="0">
                    <a:solidFill>
                      <a:schemeClr val="tx1"/>
                    </a:solidFill>
                    <a:latin typeface="Arial" charset="0"/>
                  </a:rPr>
                  <a:t>0101</a:t>
                </a:r>
              </a:p>
              <a:p>
                <a:pPr algn="l">
                  <a:lnSpc>
                    <a:spcPct val="110000"/>
                  </a:lnSpc>
                  <a:defRPr/>
                </a:pPr>
                <a:r>
                  <a:rPr lang="zh-CN" altLang="en-US" sz="2000" dirty="0">
                    <a:solidFill>
                      <a:schemeClr val="tx1"/>
                    </a:solidFill>
                    <a:latin typeface="Arial" charset="0"/>
                  </a:rPr>
                  <a:t>   </a:t>
                </a:r>
                <a:r>
                  <a:rPr lang="en-US" altLang="zh-CN" sz="2000" dirty="0">
                    <a:solidFill>
                      <a:schemeClr val="tx1"/>
                    </a:solidFill>
                    <a:latin typeface="Arial" charset="0"/>
                  </a:rPr>
                  <a:t>(1) </a:t>
                </a:r>
                <a:r>
                  <a:rPr lang="en-US" altLang="zh-CN" sz="2000" dirty="0">
                    <a:solidFill>
                      <a:srgbClr val="CC0066"/>
                    </a:solidFill>
                    <a:latin typeface="Arial" charset="0"/>
                  </a:rPr>
                  <a:t>0 </a:t>
                </a:r>
                <a:r>
                  <a:rPr lang="en-US" altLang="zh-CN" sz="2000" dirty="0">
                    <a:solidFill>
                      <a:schemeClr val="tx1"/>
                    </a:solidFill>
                    <a:latin typeface="Arial" charset="0"/>
                  </a:rPr>
                  <a:t>100</a:t>
                </a:r>
                <a:r>
                  <a:rPr lang="zh-CN" altLang="en-US" sz="2000" dirty="0">
                    <a:solidFill>
                      <a:schemeClr val="tx1"/>
                    </a:solidFill>
                    <a:latin typeface="Arial" charset="0"/>
                  </a:rPr>
                  <a:t> </a:t>
                </a:r>
                <a:r>
                  <a:rPr lang="en-US" altLang="zh-CN" sz="2000" dirty="0">
                    <a:solidFill>
                      <a:schemeClr val="tx1"/>
                    </a:solidFill>
                    <a:latin typeface="Arial" charset="0"/>
                  </a:rPr>
                  <a:t>0010</a:t>
                </a:r>
              </a:p>
              <a:p>
                <a:pPr algn="l">
                  <a:lnSpc>
                    <a:spcPct val="110000"/>
                  </a:lnSpc>
                  <a:defRPr/>
                </a:pPr>
                <a:r>
                  <a:rPr lang="zh-CN" altLang="en-US" sz="2000" dirty="0">
                    <a:solidFill>
                      <a:srgbClr val="000000"/>
                    </a:solidFill>
                    <a:latin typeface="Arial" charset="0"/>
                  </a:rPr>
                  <a:t>  </a:t>
                </a:r>
                <a:r>
                  <a:rPr lang="en-US" altLang="zh-CN" sz="2000" dirty="0">
                    <a:solidFill>
                      <a:srgbClr val="000000"/>
                    </a:solidFill>
                    <a:latin typeface="Arial" charset="0"/>
                  </a:rPr>
                  <a:t>+</a:t>
                </a:r>
                <a:r>
                  <a:rPr lang="zh-CN" altLang="en-US" sz="2000" dirty="0">
                    <a:solidFill>
                      <a:srgbClr val="000000"/>
                    </a:solidFill>
                    <a:latin typeface="Arial" charset="0"/>
                  </a:rPr>
                  <a:t>                   </a:t>
                </a:r>
                <a:r>
                  <a:rPr lang="zh-CN" altLang="en-US" sz="2000" dirty="0">
                    <a:solidFill>
                      <a:schemeClr val="bg2">
                        <a:lumMod val="60000"/>
                        <a:lumOff val="40000"/>
                      </a:schemeClr>
                    </a:solidFill>
                    <a:latin typeface="Arial" charset="0"/>
                  </a:rPr>
                  <a:t> </a:t>
                </a:r>
                <a:r>
                  <a:rPr lang="en-US" altLang="zh-CN" sz="2000" dirty="0">
                    <a:solidFill>
                      <a:schemeClr val="bg2">
                        <a:lumMod val="60000"/>
                        <a:lumOff val="40000"/>
                      </a:schemeClr>
                    </a:solidFill>
                    <a:latin typeface="Arial" charset="0"/>
                  </a:rPr>
                  <a:t>1</a:t>
                </a:r>
              </a:p>
              <a:p>
                <a:pPr algn="l">
                  <a:lnSpc>
                    <a:spcPct val="110000"/>
                  </a:lnSpc>
                  <a:defRPr/>
                </a:pPr>
                <a:r>
                  <a:rPr lang="zh-CN" altLang="en-US" sz="2000" dirty="0">
                    <a:solidFill>
                      <a:srgbClr val="CC0066"/>
                    </a:solidFill>
                    <a:latin typeface="Arial" charset="0"/>
                  </a:rPr>
                  <a:t>         </a:t>
                </a:r>
                <a:r>
                  <a:rPr lang="en-US" altLang="zh-CN" sz="2000" dirty="0">
                    <a:solidFill>
                      <a:srgbClr val="CC0066"/>
                    </a:solidFill>
                    <a:latin typeface="Arial" charset="0"/>
                  </a:rPr>
                  <a:t>0 </a:t>
                </a:r>
                <a:r>
                  <a:rPr lang="en-US" altLang="zh-CN" sz="2000" dirty="0">
                    <a:solidFill>
                      <a:srgbClr val="000000"/>
                    </a:solidFill>
                    <a:latin typeface="Arial" charset="0"/>
                  </a:rPr>
                  <a:t>100</a:t>
                </a:r>
                <a:r>
                  <a:rPr lang="zh-CN" altLang="en-US" sz="2000" dirty="0">
                    <a:solidFill>
                      <a:srgbClr val="000000"/>
                    </a:solidFill>
                    <a:latin typeface="Arial" charset="0"/>
                  </a:rPr>
                  <a:t> </a:t>
                </a:r>
                <a:r>
                  <a:rPr lang="en-US" altLang="zh-CN" sz="2000" dirty="0">
                    <a:solidFill>
                      <a:srgbClr val="000000"/>
                    </a:solidFill>
                    <a:latin typeface="Arial" charset="0"/>
                  </a:rPr>
                  <a:t>0011</a:t>
                </a:r>
                <a:endParaRPr lang="zh-CN" altLang="en-US" dirty="0">
                  <a:solidFill>
                    <a:schemeClr val="bg2">
                      <a:lumMod val="60000"/>
                      <a:lumOff val="40000"/>
                    </a:schemeClr>
                  </a:solidFill>
                </a:endParaRPr>
              </a:p>
            </p:txBody>
          </p:sp>
          <p:sp>
            <p:nvSpPr>
              <p:cNvPr id="46091" name="Line 23"/>
              <p:cNvSpPr>
                <a:spLocks noChangeShapeType="1"/>
              </p:cNvSpPr>
              <p:nvPr/>
            </p:nvSpPr>
            <p:spPr bwMode="auto">
              <a:xfrm>
                <a:off x="1120" y="1729"/>
                <a:ext cx="581" cy="0"/>
              </a:xfrm>
              <a:prstGeom prst="line">
                <a:avLst/>
              </a:prstGeom>
              <a:noFill/>
              <a:ln w="9525">
                <a:solidFill>
                  <a:schemeClr val="tx2"/>
                </a:solidFill>
                <a:round/>
                <a:headEnd/>
                <a:tailEnd/>
              </a:ln>
            </p:spPr>
            <p:txBody>
              <a:bodyPr/>
              <a:lstStyle/>
              <a:p>
                <a:endParaRPr lang="zh-CN" altLang="en-US"/>
              </a:p>
            </p:txBody>
          </p:sp>
        </p:grpSp>
        <p:sp>
          <p:nvSpPr>
            <p:cNvPr id="46089" name="Line 23"/>
            <p:cNvSpPr>
              <a:spLocks noChangeShapeType="1"/>
            </p:cNvSpPr>
            <p:nvPr/>
          </p:nvSpPr>
          <p:spPr bwMode="auto">
            <a:xfrm>
              <a:off x="2483768" y="5013176"/>
              <a:ext cx="1952659" cy="0"/>
            </a:xfrm>
            <a:prstGeom prst="line">
              <a:avLst/>
            </a:prstGeom>
            <a:noFill/>
            <a:ln w="9525">
              <a:solidFill>
                <a:schemeClr val="tx2"/>
              </a:solidFill>
              <a:round/>
              <a:headEnd/>
              <a:tailEnd/>
            </a:ln>
          </p:spPr>
          <p:txBody>
            <a:bodyPr/>
            <a:lstStyle/>
            <a:p>
              <a:endParaRPr lang="zh-CN" altLang="en-US"/>
            </a:p>
          </p:txBody>
        </p:sp>
      </p:grpSp>
      <p:sp>
        <p:nvSpPr>
          <p:cNvPr id="10" name="AutoShape 17"/>
          <p:cNvSpPr>
            <a:spLocks noChangeArrowheads="1"/>
          </p:cNvSpPr>
          <p:nvPr/>
        </p:nvSpPr>
        <p:spPr bwMode="auto">
          <a:xfrm>
            <a:off x="3060700" y="5337175"/>
            <a:ext cx="1655763" cy="900113"/>
          </a:xfrm>
          <a:prstGeom prst="wedgeRoundRectCallout">
            <a:avLst>
              <a:gd name="adj1" fmla="val -78546"/>
              <a:gd name="adj2" fmla="val -81319"/>
              <a:gd name="adj3" fmla="val 16667"/>
            </a:avLst>
          </a:prstGeom>
          <a:solidFill>
            <a:schemeClr val="accent1"/>
          </a:solidFill>
          <a:ln w="9525">
            <a:solidFill>
              <a:srgbClr val="3399FF"/>
            </a:solidFill>
            <a:miter lim="800000"/>
            <a:headEnd/>
            <a:tailEnd/>
          </a:ln>
        </p:spPr>
        <p:txBody>
          <a:bodyPr anchor="b"/>
          <a:lstStyle/>
          <a:p>
            <a:pPr algn="l">
              <a:lnSpc>
                <a:spcPct val="100000"/>
              </a:lnSpc>
            </a:pPr>
            <a:r>
              <a:rPr lang="zh-CN" altLang="en-US" sz="1800">
                <a:solidFill>
                  <a:schemeClr val="tx1"/>
                </a:solidFill>
              </a:rPr>
              <a:t>符号位产生的进位加到和数的最低位</a:t>
            </a:r>
            <a:endParaRPr kumimoji="1" lang="zh-CN" altLang="en-US" sz="1800">
              <a:solidFill>
                <a:srgbClr val="000000"/>
              </a:solidFill>
              <a:latin typeface="Arial" charset="0"/>
              <a:ea typeface="楷体_GB2312" pitchFamily="49" charset="-122"/>
            </a:endParaRPr>
          </a:p>
        </p:txBody>
      </p:sp>
      <p:sp>
        <p:nvSpPr>
          <p:cNvPr id="12" name="AutoShape 4"/>
          <p:cNvSpPr>
            <a:spLocks noChangeArrowheads="1"/>
          </p:cNvSpPr>
          <p:nvPr/>
        </p:nvSpPr>
        <p:spPr bwMode="black">
          <a:xfrm>
            <a:off x="4895850" y="3508375"/>
            <a:ext cx="4076700" cy="2944813"/>
          </a:xfrm>
          <a:prstGeom prst="horizontalScroll">
            <a:avLst>
              <a:gd name="adj" fmla="val 12500"/>
            </a:avLst>
          </a:prstGeom>
          <a:solidFill>
            <a:srgbClr val="FFFFBD"/>
          </a:solidFill>
          <a:ln w="22225">
            <a:solidFill>
              <a:srgbClr val="CC6600"/>
            </a:solidFill>
            <a:round/>
            <a:headEnd/>
            <a:tailEnd/>
          </a:ln>
        </p:spPr>
        <p:txBody>
          <a:bodyPr anchor="ctr"/>
          <a:lstStyle/>
          <a:p>
            <a:pPr algn="l">
              <a:lnSpc>
                <a:spcPct val="110000"/>
              </a:lnSpc>
            </a:pPr>
            <a:r>
              <a:rPr lang="zh-CN" altLang="en-US">
                <a:solidFill>
                  <a:schemeClr val="tx1"/>
                </a:solidFill>
                <a:latin typeface="楷体_GB2312" pitchFamily="49" charset="-122"/>
                <a:ea typeface="楷体_GB2312" pitchFamily="49" charset="-122"/>
              </a:rPr>
              <a:t>反码加法运算后，需判断是否作循环进位运算；</a:t>
            </a:r>
            <a:r>
              <a:rPr lang="zh-CN" altLang="en-US">
                <a:solidFill>
                  <a:srgbClr val="CC0066"/>
                </a:solidFill>
                <a:latin typeface="楷体_GB2312" pitchFamily="49" charset="-122"/>
                <a:ea typeface="楷体_GB2312" pitchFamily="49" charset="-122"/>
              </a:rPr>
              <a:t>循环进位运算</a:t>
            </a:r>
            <a:r>
              <a:rPr lang="zh-CN" altLang="en-US">
                <a:solidFill>
                  <a:schemeClr val="tx1"/>
                </a:solidFill>
                <a:latin typeface="楷体_GB2312" pitchFamily="49" charset="-122"/>
                <a:ea typeface="楷体_GB2312" pitchFamily="49" charset="-122"/>
              </a:rPr>
              <a:t>相当又一次加法运算</a:t>
            </a:r>
            <a:r>
              <a:rPr lang="en-US" altLang="zh-CN">
                <a:solidFill>
                  <a:schemeClr val="tx1"/>
                </a:solidFill>
                <a:latin typeface="楷体_GB2312" pitchFamily="49" charset="-122"/>
                <a:ea typeface="楷体_GB2312" pitchFamily="49" charset="-122"/>
              </a:rPr>
              <a:t>——</a:t>
            </a:r>
            <a:r>
              <a:rPr lang="zh-CN" altLang="en-US">
                <a:solidFill>
                  <a:srgbClr val="CC3300"/>
                </a:solidFill>
                <a:latin typeface="Arial" charset="0"/>
                <a:ea typeface="楷体_GB2312" pitchFamily="49" charset="-122"/>
              </a:rPr>
              <a:t>会影响运算器的运算速度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strVal val="#ppt_w*0.70"/>
                                          </p:val>
                                        </p:tav>
                                        <p:tav tm="100000">
                                          <p:val>
                                            <p:strVal val="#ppt_w"/>
                                          </p:val>
                                        </p:tav>
                                      </p:tavLst>
                                    </p:anim>
                                    <p:anim calcmode="lin" valueType="num">
                                      <p:cBhvr>
                                        <p:cTn id="18" dur="500" fill="hold"/>
                                        <p:tgtEl>
                                          <p:spTgt spid="12"/>
                                        </p:tgtEl>
                                        <p:attrNameLst>
                                          <p:attrName>ppt_h</p:attrName>
                                        </p:attrNameLst>
                                      </p:cBhvr>
                                      <p:tavLst>
                                        <p:tav tm="0">
                                          <p:val>
                                            <p:strVal val="#ppt_h"/>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5"/>
          <p:cNvSpPr>
            <a:spLocks noGrp="1" noChangeArrowheads="1"/>
          </p:cNvSpPr>
          <p:nvPr>
            <p:ph type="sldNum" sz="quarter" idx="10"/>
          </p:nvPr>
        </p:nvSpPr>
        <p:spPr>
          <a:xfrm>
            <a:off x="8101013" y="6472238"/>
            <a:ext cx="871537" cy="304800"/>
          </a:xfrm>
          <a:noFill/>
        </p:spPr>
        <p:txBody>
          <a:bodyPr/>
          <a:lstStyle/>
          <a:p>
            <a:fld id="{734ABDA1-382E-4EDD-8510-35A6217CF806}" type="slidenum">
              <a:rPr lang="ko-KR" altLang="en-US" smtClean="0"/>
              <a:pPr/>
              <a:t>42</a:t>
            </a:fld>
            <a:endParaRPr lang="en-US" altLang="ko-KR" smtClean="0"/>
          </a:p>
        </p:txBody>
      </p:sp>
      <p:sp>
        <p:nvSpPr>
          <p:cNvPr id="47107" name="Rectangle 2"/>
          <p:cNvSpPr>
            <a:spLocks noGrp="1" noChangeArrowheads="1"/>
          </p:cNvSpPr>
          <p:nvPr>
            <p:ph type="title"/>
          </p:nvPr>
        </p:nvSpPr>
        <p:spPr/>
        <p:txBody>
          <a:bodyPr/>
          <a:lstStyle/>
          <a:p>
            <a:r>
              <a:rPr lang="en-US" altLang="zh-CN" smtClean="0">
                <a:solidFill>
                  <a:srgbClr val="FFCC00"/>
                </a:solidFill>
                <a:latin typeface="黑体" pitchFamily="49" charset="-122"/>
                <a:ea typeface="黑体" pitchFamily="49" charset="-122"/>
              </a:rPr>
              <a:t>3</a:t>
            </a:r>
            <a:r>
              <a:rPr lang="zh-CN" altLang="en-US" smtClean="0">
                <a:solidFill>
                  <a:srgbClr val="FFCC00"/>
                </a:solidFill>
                <a:latin typeface="黑体" pitchFamily="49" charset="-122"/>
                <a:ea typeface="黑体" pitchFamily="49" charset="-122"/>
              </a:rPr>
              <a:t>、补码</a:t>
            </a:r>
          </a:p>
        </p:txBody>
      </p:sp>
      <p:sp>
        <p:nvSpPr>
          <p:cNvPr id="128003" name="Text Box 3"/>
          <p:cNvSpPr txBox="1">
            <a:spLocks noChangeArrowheads="1"/>
          </p:cNvSpPr>
          <p:nvPr/>
        </p:nvSpPr>
        <p:spPr bwMode="auto">
          <a:xfrm>
            <a:off x="576263" y="1162050"/>
            <a:ext cx="4894262" cy="436563"/>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a:lnSpc>
                <a:spcPct val="85000"/>
              </a:lnSpc>
              <a:spcBef>
                <a:spcPct val="50000"/>
              </a:spcBef>
            </a:pPr>
            <a:r>
              <a:rPr kumimoji="1" lang="en-US" altLang="zh-CN" sz="2600">
                <a:solidFill>
                  <a:srgbClr val="990000"/>
                </a:solidFill>
                <a:latin typeface="华文新魏" pitchFamily="2" charset="-122"/>
                <a:ea typeface="华文新魏" pitchFamily="2" charset="-122"/>
              </a:rPr>
              <a:t>3</a:t>
            </a:r>
            <a:r>
              <a:rPr kumimoji="1" lang="zh-CN" altLang="en-US" sz="2600">
                <a:solidFill>
                  <a:srgbClr val="990000"/>
                </a:solidFill>
                <a:latin typeface="华文新魏" pitchFamily="2" charset="-122"/>
                <a:ea typeface="华文新魏" pitchFamily="2" charset="-122"/>
              </a:rPr>
              <a:t>、补码（</a:t>
            </a:r>
            <a:r>
              <a:rPr kumimoji="1" lang="en-US" altLang="zh-CN" sz="2600">
                <a:solidFill>
                  <a:srgbClr val="990000"/>
                </a:solidFill>
                <a:latin typeface="华文新魏" pitchFamily="2" charset="-122"/>
                <a:ea typeface="华文新魏" pitchFamily="2" charset="-122"/>
              </a:rPr>
              <a:t>two</a:t>
            </a:r>
            <a:r>
              <a:rPr kumimoji="1" lang="en-US" altLang="zh-CN" sz="2600">
                <a:solidFill>
                  <a:srgbClr val="990000"/>
                </a:solidFill>
                <a:ea typeface="华文新魏" pitchFamily="2" charset="-122"/>
              </a:rPr>
              <a:t>’</a:t>
            </a:r>
            <a:r>
              <a:rPr kumimoji="1" lang="en-US" altLang="zh-CN" sz="2600">
                <a:solidFill>
                  <a:srgbClr val="990000"/>
                </a:solidFill>
                <a:latin typeface="华文新魏" pitchFamily="2" charset="-122"/>
                <a:ea typeface="华文新魏" pitchFamily="2" charset="-122"/>
              </a:rPr>
              <a:t>s complement</a:t>
            </a:r>
            <a:r>
              <a:rPr kumimoji="1" lang="zh-CN" altLang="en-US" sz="2600">
                <a:solidFill>
                  <a:srgbClr val="990000"/>
                </a:solidFill>
                <a:latin typeface="华文新魏" pitchFamily="2" charset="-122"/>
                <a:ea typeface="华文新魏" pitchFamily="2" charset="-122"/>
              </a:rPr>
              <a:t>）</a:t>
            </a:r>
          </a:p>
        </p:txBody>
      </p:sp>
      <p:sp>
        <p:nvSpPr>
          <p:cNvPr id="128009" name="Text Box 9"/>
          <p:cNvSpPr txBox="1">
            <a:spLocks noChangeArrowheads="1"/>
          </p:cNvSpPr>
          <p:nvPr/>
        </p:nvSpPr>
        <p:spPr bwMode="auto">
          <a:xfrm>
            <a:off x="576263" y="1808163"/>
            <a:ext cx="2971800" cy="2305050"/>
          </a:xfrm>
          <a:prstGeom prst="rect">
            <a:avLst/>
          </a:prstGeom>
          <a:noFill/>
          <a:ln w="38100">
            <a:noFill/>
            <a:miter lim="800000"/>
            <a:headEnd/>
            <a:tailEnd/>
          </a:ln>
        </p:spPr>
        <p:txBody>
          <a:bodyPr>
            <a:spAutoFit/>
          </a:bodyPr>
          <a:lstStyle/>
          <a:p>
            <a:pPr algn="l">
              <a:lnSpc>
                <a:spcPct val="100000"/>
              </a:lnSpc>
              <a:spcBef>
                <a:spcPct val="50000"/>
              </a:spcBef>
              <a:buClr>
                <a:schemeClr val="bg2"/>
              </a:buClr>
              <a:buFont typeface="Wingdings" pitchFamily="2" charset="2"/>
              <a:buChar char="v"/>
            </a:pPr>
            <a:r>
              <a:rPr kumimoji="1" lang="zh-CN" altLang="en-US" sz="2200">
                <a:solidFill>
                  <a:schemeClr val="tx1"/>
                </a:solidFill>
              </a:rPr>
              <a:t> 各类数的补码定义</a:t>
            </a:r>
          </a:p>
          <a:p>
            <a:pPr lvl="1" indent="255588" algn="l">
              <a:lnSpc>
                <a:spcPct val="100000"/>
              </a:lnSpc>
              <a:spcBef>
                <a:spcPct val="50000"/>
              </a:spcBef>
              <a:buClr>
                <a:srgbClr val="006666"/>
              </a:buClr>
              <a:buFont typeface="Wingdings" pitchFamily="2" charset="2"/>
              <a:buChar char="w"/>
            </a:pPr>
            <a:r>
              <a:rPr kumimoji="1" lang="zh-CN" altLang="en-US" sz="2200">
                <a:solidFill>
                  <a:srgbClr val="CC0066"/>
                </a:solidFill>
              </a:rPr>
              <a:t>小数补码：</a:t>
            </a:r>
          </a:p>
          <a:p>
            <a:pPr lvl="1" indent="255588" algn="l">
              <a:lnSpc>
                <a:spcPct val="100000"/>
              </a:lnSpc>
              <a:spcBef>
                <a:spcPct val="50000"/>
              </a:spcBef>
              <a:buClr>
                <a:srgbClr val="006666"/>
              </a:buClr>
              <a:buFont typeface="Wingdings" pitchFamily="2" charset="2"/>
              <a:buChar char="w"/>
            </a:pPr>
            <a:endParaRPr kumimoji="1" lang="zh-CN" altLang="en-US" sz="800">
              <a:solidFill>
                <a:srgbClr val="FF0066"/>
              </a:solidFill>
            </a:endParaRPr>
          </a:p>
          <a:p>
            <a:pPr lvl="1" indent="255588" algn="l">
              <a:lnSpc>
                <a:spcPct val="100000"/>
              </a:lnSpc>
              <a:spcBef>
                <a:spcPct val="50000"/>
              </a:spcBef>
              <a:buClr>
                <a:srgbClr val="006666"/>
              </a:buClr>
              <a:buFont typeface="Wingdings" pitchFamily="2" charset="2"/>
              <a:buChar char="w"/>
            </a:pPr>
            <a:r>
              <a:rPr kumimoji="1" lang="zh-CN" altLang="en-US" sz="2200">
                <a:solidFill>
                  <a:srgbClr val="CC0066"/>
                </a:solidFill>
              </a:rPr>
              <a:t>整数补码：</a:t>
            </a:r>
          </a:p>
          <a:p>
            <a:pPr lvl="1" indent="255588" algn="l">
              <a:lnSpc>
                <a:spcPct val="100000"/>
              </a:lnSpc>
              <a:spcBef>
                <a:spcPct val="50000"/>
              </a:spcBef>
              <a:buClr>
                <a:srgbClr val="006666"/>
              </a:buClr>
              <a:buFont typeface="Wingdings" pitchFamily="2" charset="2"/>
              <a:buChar char="w"/>
            </a:pPr>
            <a:endParaRPr kumimoji="1" lang="zh-CN" altLang="en-US" sz="800">
              <a:solidFill>
                <a:srgbClr val="CC0066"/>
              </a:solidFill>
            </a:endParaRPr>
          </a:p>
          <a:p>
            <a:pPr lvl="1" indent="255588" algn="l">
              <a:lnSpc>
                <a:spcPct val="100000"/>
              </a:lnSpc>
              <a:spcBef>
                <a:spcPct val="50000"/>
              </a:spcBef>
              <a:buClr>
                <a:srgbClr val="006666"/>
              </a:buClr>
              <a:buFont typeface="Wingdings" pitchFamily="2" charset="2"/>
              <a:buChar char="w"/>
            </a:pPr>
            <a:r>
              <a:rPr kumimoji="1" lang="zh-CN" altLang="en-US" sz="2200">
                <a:solidFill>
                  <a:srgbClr val="CC0066"/>
                </a:solidFill>
              </a:rPr>
              <a:t>零的补码：</a:t>
            </a:r>
          </a:p>
        </p:txBody>
      </p:sp>
      <p:grpSp>
        <p:nvGrpSpPr>
          <p:cNvPr id="2" name="Group 24"/>
          <p:cNvGrpSpPr>
            <a:grpSpLocks/>
          </p:cNvGrpSpPr>
          <p:nvPr/>
        </p:nvGrpSpPr>
        <p:grpSpPr bwMode="auto">
          <a:xfrm>
            <a:off x="2663825" y="2117725"/>
            <a:ext cx="3959225" cy="765175"/>
            <a:chOff x="1678" y="2559"/>
            <a:chExt cx="2494" cy="482"/>
          </a:xfrm>
        </p:grpSpPr>
        <p:sp>
          <p:nvSpPr>
            <p:cNvPr id="47125" name="AutoShape 11"/>
            <p:cNvSpPr>
              <a:spLocks/>
            </p:cNvSpPr>
            <p:nvPr/>
          </p:nvSpPr>
          <p:spPr bwMode="auto">
            <a:xfrm>
              <a:off x="2326" y="2654"/>
              <a:ext cx="142" cy="296"/>
            </a:xfrm>
            <a:prstGeom prst="leftBrace">
              <a:avLst>
                <a:gd name="adj1" fmla="val 17371"/>
                <a:gd name="adj2" fmla="val 50000"/>
              </a:avLst>
            </a:prstGeom>
            <a:noFill/>
            <a:ln w="38100">
              <a:solidFill>
                <a:schemeClr val="tx1"/>
              </a:solidFill>
              <a:miter lim="800000"/>
              <a:headEnd/>
              <a:tailEnd/>
            </a:ln>
          </p:spPr>
          <p:txBody>
            <a:bodyPr wrap="none" anchor="ctr"/>
            <a:lstStyle/>
            <a:p>
              <a:endParaRPr lang="zh-CN" altLang="en-US"/>
            </a:p>
          </p:txBody>
        </p:sp>
        <p:sp>
          <p:nvSpPr>
            <p:cNvPr id="47126" name="Text Box 10"/>
            <p:cNvSpPr txBox="1">
              <a:spLocks noChangeArrowheads="1"/>
            </p:cNvSpPr>
            <p:nvPr/>
          </p:nvSpPr>
          <p:spPr bwMode="auto">
            <a:xfrm>
              <a:off x="1678" y="2660"/>
              <a:ext cx="648" cy="269"/>
            </a:xfrm>
            <a:prstGeom prst="rect">
              <a:avLst/>
            </a:prstGeom>
            <a:noFill/>
            <a:ln w="38100">
              <a:noFill/>
              <a:miter lim="800000"/>
              <a:headEnd/>
              <a:tailEnd/>
            </a:ln>
          </p:spPr>
          <p:txBody>
            <a:bodyPr>
              <a:spAutoFit/>
            </a:bodyPr>
            <a:lstStyle/>
            <a:p>
              <a:pPr algn="l">
                <a:lnSpc>
                  <a:spcPct val="100000"/>
                </a:lnSpc>
                <a:spcBef>
                  <a:spcPct val="50000"/>
                </a:spcBef>
                <a:buClr>
                  <a:schemeClr val="bg2"/>
                </a:buClr>
                <a:buFont typeface="Wingdings" pitchFamily="2" charset="2"/>
                <a:buNone/>
              </a:pPr>
              <a:r>
                <a:rPr kumimoji="1" lang="en-US" altLang="zh-CN" sz="2200">
                  <a:solidFill>
                    <a:schemeClr val="tx1"/>
                  </a:solidFill>
                  <a:latin typeface="Arial" charset="0"/>
                </a:rPr>
                <a:t>[X]</a:t>
              </a:r>
              <a:r>
                <a:rPr kumimoji="1" lang="zh-CN" altLang="en-US" sz="2200" baseline="-25000">
                  <a:solidFill>
                    <a:schemeClr val="tx1"/>
                  </a:solidFill>
                  <a:latin typeface="Arial" charset="0"/>
                </a:rPr>
                <a:t>补</a:t>
              </a:r>
              <a:r>
                <a:rPr kumimoji="1" lang="en-US" altLang="zh-CN" sz="2200">
                  <a:solidFill>
                    <a:schemeClr val="tx1"/>
                  </a:solidFill>
                  <a:latin typeface="Arial" charset="0"/>
                </a:rPr>
                <a:t>=  </a:t>
              </a:r>
            </a:p>
          </p:txBody>
        </p:sp>
        <p:sp>
          <p:nvSpPr>
            <p:cNvPr id="47127" name="Text Box 12"/>
            <p:cNvSpPr txBox="1">
              <a:spLocks noChangeArrowheads="1"/>
            </p:cNvSpPr>
            <p:nvPr/>
          </p:nvSpPr>
          <p:spPr bwMode="auto">
            <a:xfrm>
              <a:off x="2494" y="2559"/>
              <a:ext cx="1678"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X                 0≤X&lt;1 </a:t>
              </a:r>
            </a:p>
          </p:txBody>
        </p:sp>
        <p:sp>
          <p:nvSpPr>
            <p:cNvPr id="47128" name="Text Box 13"/>
            <p:cNvSpPr txBox="1">
              <a:spLocks noChangeArrowheads="1"/>
            </p:cNvSpPr>
            <p:nvPr/>
          </p:nvSpPr>
          <p:spPr bwMode="auto">
            <a:xfrm>
              <a:off x="2407" y="2772"/>
              <a:ext cx="1765"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 2+X    	       </a:t>
              </a:r>
              <a:r>
                <a:rPr kumimoji="1" lang="zh-CN" altLang="en-US" sz="2200">
                  <a:solidFill>
                    <a:schemeClr val="tx1"/>
                  </a:solidFill>
                  <a:latin typeface="Arial" charset="0"/>
                </a:rPr>
                <a:t> </a:t>
              </a:r>
              <a:r>
                <a:rPr kumimoji="1" lang="en-US" altLang="zh-CN" sz="2200">
                  <a:solidFill>
                    <a:schemeClr val="tx1"/>
                  </a:solidFill>
                  <a:latin typeface="Arial" charset="0"/>
                  <a:cs typeface="Times New Roman" pitchFamily="18" charset="0"/>
                </a:rPr>
                <a:t>-1</a:t>
              </a:r>
              <a:r>
                <a:rPr kumimoji="1" lang="en-US" altLang="zh-CN" sz="2200">
                  <a:solidFill>
                    <a:schemeClr val="tx1"/>
                  </a:solidFill>
                  <a:latin typeface="Arial" charset="0"/>
                </a:rPr>
                <a:t>&lt;X≤0</a:t>
              </a:r>
              <a:r>
                <a:rPr kumimoji="1" lang="en-US" altLang="zh-CN" sz="2200">
                  <a:solidFill>
                    <a:schemeClr val="tx1"/>
                  </a:solidFill>
                </a:rPr>
                <a:t> </a:t>
              </a:r>
            </a:p>
          </p:txBody>
        </p:sp>
      </p:grpSp>
      <p:grpSp>
        <p:nvGrpSpPr>
          <p:cNvPr id="4" name="Group 31"/>
          <p:cNvGrpSpPr>
            <a:grpSpLocks/>
          </p:cNvGrpSpPr>
          <p:nvPr/>
        </p:nvGrpSpPr>
        <p:grpSpPr bwMode="auto">
          <a:xfrm>
            <a:off x="2681288" y="2816225"/>
            <a:ext cx="5929312" cy="771525"/>
            <a:chOff x="1689" y="1774"/>
            <a:chExt cx="3735" cy="486"/>
          </a:xfrm>
        </p:grpSpPr>
        <p:sp>
          <p:nvSpPr>
            <p:cNvPr id="47120" name="Text Box 16"/>
            <p:cNvSpPr txBox="1">
              <a:spLocks noChangeArrowheads="1"/>
            </p:cNvSpPr>
            <p:nvPr/>
          </p:nvSpPr>
          <p:spPr bwMode="auto">
            <a:xfrm>
              <a:off x="2335" y="1774"/>
              <a:ext cx="3089" cy="288"/>
            </a:xfrm>
            <a:prstGeom prst="rect">
              <a:avLst/>
            </a:prstGeom>
            <a:noFill/>
            <a:ln w="38100">
              <a:noFill/>
              <a:miter lim="800000"/>
              <a:headEnd/>
              <a:tailEnd/>
            </a:ln>
          </p:spPr>
          <p:txBody>
            <a:bodyPr>
              <a:spAutoFit/>
            </a:bodyPr>
            <a:lstStyle/>
            <a:p>
              <a:pPr algn="l">
                <a:lnSpc>
                  <a:spcPct val="100000"/>
                </a:lnSpc>
                <a:spcBef>
                  <a:spcPct val="50000"/>
                </a:spcBef>
              </a:pPr>
              <a:r>
                <a:rPr kumimoji="1" lang="zh-CN" altLang="en-US" sz="2200">
                  <a:solidFill>
                    <a:schemeClr val="tx1"/>
                  </a:solidFill>
                  <a:latin typeface="Arial" charset="0"/>
                </a:rPr>
                <a:t>   </a:t>
              </a:r>
              <a:r>
                <a:rPr kumimoji="1" lang="en-US" altLang="zh-CN" sz="2200">
                  <a:solidFill>
                    <a:schemeClr val="tx1"/>
                  </a:solidFill>
                  <a:latin typeface="Arial" charset="0"/>
                </a:rPr>
                <a:t>X                </a:t>
              </a:r>
              <a:r>
                <a:rPr kumimoji="1" lang="zh-CN" altLang="en-US" sz="2200">
                  <a:solidFill>
                    <a:schemeClr val="tx1"/>
                  </a:solidFill>
                  <a:latin typeface="Arial" charset="0"/>
                </a:rPr>
                <a:t> </a:t>
              </a:r>
              <a:r>
                <a:rPr kumimoji="1" lang="en-US" altLang="zh-CN" sz="2200">
                  <a:solidFill>
                    <a:schemeClr val="tx1"/>
                  </a:solidFill>
                  <a:latin typeface="Arial" charset="0"/>
                </a:rPr>
                <a:t>0≤X&lt;2</a:t>
              </a:r>
              <a:r>
                <a:rPr kumimoji="1" lang="en-US" altLang="zh-CN" sz="2200" baseline="60000">
                  <a:solidFill>
                    <a:schemeClr val="tx1"/>
                  </a:solidFill>
                  <a:latin typeface="Arial" charset="0"/>
                </a:rPr>
                <a:t>n</a:t>
              </a:r>
              <a:r>
                <a:rPr kumimoji="1" lang="en-US" altLang="zh-CN" sz="2200">
                  <a:solidFill>
                    <a:schemeClr val="tx1"/>
                  </a:solidFill>
                </a:rPr>
                <a:t> </a:t>
              </a:r>
              <a:r>
                <a:rPr kumimoji="1" lang="zh-CN" altLang="en-US" sz="2200">
                  <a:solidFill>
                    <a:schemeClr val="tx1"/>
                  </a:solidFill>
                </a:rPr>
                <a:t>（正整数）</a:t>
              </a:r>
              <a:r>
                <a:rPr kumimoji="1" lang="en-US" altLang="zh-CN"/>
                <a:t> </a:t>
              </a:r>
            </a:p>
          </p:txBody>
        </p:sp>
        <p:grpSp>
          <p:nvGrpSpPr>
            <p:cNvPr id="47121" name="Group 30"/>
            <p:cNvGrpSpPr>
              <a:grpSpLocks/>
            </p:cNvGrpSpPr>
            <p:nvPr/>
          </p:nvGrpSpPr>
          <p:grpSpPr bwMode="auto">
            <a:xfrm>
              <a:off x="1689" y="1834"/>
              <a:ext cx="3414" cy="426"/>
              <a:chOff x="1689" y="1834"/>
              <a:chExt cx="3414" cy="426"/>
            </a:xfrm>
          </p:grpSpPr>
          <p:sp>
            <p:nvSpPr>
              <p:cNvPr id="47122" name="Text Box 15"/>
              <p:cNvSpPr txBox="1">
                <a:spLocks noChangeArrowheads="1"/>
              </p:cNvSpPr>
              <p:nvPr/>
            </p:nvSpPr>
            <p:spPr bwMode="auto">
              <a:xfrm>
                <a:off x="1689" y="1872"/>
                <a:ext cx="1235" cy="269"/>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[X]</a:t>
                </a:r>
                <a:r>
                  <a:rPr kumimoji="1" lang="zh-CN" altLang="en-US" sz="2200" baseline="-25000">
                    <a:solidFill>
                      <a:schemeClr val="tx1"/>
                    </a:solidFill>
                    <a:latin typeface="Arial" charset="0"/>
                  </a:rPr>
                  <a:t>补</a:t>
                </a:r>
                <a:r>
                  <a:rPr kumimoji="1" lang="en-US" altLang="zh-CN" sz="2200">
                    <a:solidFill>
                      <a:schemeClr val="tx1"/>
                    </a:solidFill>
                    <a:latin typeface="Arial" charset="0"/>
                  </a:rPr>
                  <a:t>=</a:t>
                </a:r>
              </a:p>
            </p:txBody>
          </p:sp>
          <p:sp>
            <p:nvSpPr>
              <p:cNvPr id="47123" name="Text Box 17"/>
              <p:cNvSpPr txBox="1">
                <a:spLocks noChangeArrowheads="1"/>
              </p:cNvSpPr>
              <p:nvPr/>
            </p:nvSpPr>
            <p:spPr bwMode="auto">
              <a:xfrm>
                <a:off x="2494" y="1933"/>
                <a:ext cx="2609" cy="327"/>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2</a:t>
                </a:r>
                <a:r>
                  <a:rPr kumimoji="1" lang="en-US" altLang="zh-CN" sz="2200" baseline="60000">
                    <a:solidFill>
                      <a:schemeClr val="tx1"/>
                    </a:solidFill>
                    <a:latin typeface="Arial" charset="0"/>
                  </a:rPr>
                  <a:t>n+1</a:t>
                </a:r>
                <a:r>
                  <a:rPr kumimoji="1" lang="en-US" altLang="zh-CN" sz="2200">
                    <a:solidFill>
                      <a:schemeClr val="tx1"/>
                    </a:solidFill>
                    <a:latin typeface="Arial" charset="0"/>
                    <a:cs typeface="Times New Roman" pitchFamily="18" charset="0"/>
                  </a:rPr>
                  <a:t>+</a:t>
                </a:r>
                <a:r>
                  <a:rPr kumimoji="1" lang="en-US" altLang="zh-CN" sz="2200">
                    <a:solidFill>
                      <a:schemeClr val="tx1"/>
                    </a:solidFill>
                    <a:latin typeface="Arial" charset="0"/>
                  </a:rPr>
                  <a:t>X      -2</a:t>
                </a:r>
                <a:r>
                  <a:rPr kumimoji="1" lang="en-US" altLang="zh-CN" sz="2200" baseline="60000">
                    <a:solidFill>
                      <a:schemeClr val="tx1"/>
                    </a:solidFill>
                    <a:latin typeface="Arial" charset="0"/>
                  </a:rPr>
                  <a:t>n</a:t>
                </a:r>
                <a:r>
                  <a:rPr kumimoji="1" lang="en-US" altLang="zh-CN" sz="2200">
                    <a:solidFill>
                      <a:schemeClr val="tx1"/>
                    </a:solidFill>
                    <a:latin typeface="Arial" charset="0"/>
                  </a:rPr>
                  <a:t>&lt;X≤0</a:t>
                </a:r>
                <a:r>
                  <a:rPr kumimoji="1" lang="zh-CN" altLang="en-US" sz="2200">
                    <a:solidFill>
                      <a:schemeClr val="tx1"/>
                    </a:solidFill>
                    <a:latin typeface="Arial" charset="0"/>
                  </a:rPr>
                  <a:t>（负整数）</a:t>
                </a:r>
                <a:r>
                  <a:rPr kumimoji="1" lang="en-US" altLang="zh-CN" sz="2800">
                    <a:solidFill>
                      <a:schemeClr val="tx1"/>
                    </a:solidFill>
                  </a:rPr>
                  <a:t> </a:t>
                </a:r>
              </a:p>
            </p:txBody>
          </p:sp>
          <p:sp>
            <p:nvSpPr>
              <p:cNvPr id="47124" name="AutoShape 18"/>
              <p:cNvSpPr>
                <a:spLocks/>
              </p:cNvSpPr>
              <p:nvPr/>
            </p:nvSpPr>
            <p:spPr bwMode="auto">
              <a:xfrm>
                <a:off x="2353" y="1834"/>
                <a:ext cx="163" cy="369"/>
              </a:xfrm>
              <a:prstGeom prst="leftBrace">
                <a:avLst>
                  <a:gd name="adj1" fmla="val 18865"/>
                  <a:gd name="adj2" fmla="val 50000"/>
                </a:avLst>
              </a:prstGeom>
              <a:noFill/>
              <a:ln w="38100">
                <a:solidFill>
                  <a:schemeClr val="tx1"/>
                </a:solidFill>
                <a:miter lim="800000"/>
                <a:headEnd/>
                <a:tailEnd/>
              </a:ln>
            </p:spPr>
            <p:txBody>
              <a:bodyPr wrap="none" anchor="ctr"/>
              <a:lstStyle/>
              <a:p>
                <a:endParaRPr lang="zh-CN" altLang="en-US"/>
              </a:p>
            </p:txBody>
          </p:sp>
        </p:grpSp>
      </p:grpSp>
      <p:sp>
        <p:nvSpPr>
          <p:cNvPr id="128019" name="Text Box 19"/>
          <p:cNvSpPr txBox="1">
            <a:spLocks noChangeArrowheads="1"/>
          </p:cNvSpPr>
          <p:nvPr/>
        </p:nvSpPr>
        <p:spPr bwMode="auto">
          <a:xfrm>
            <a:off x="2663825" y="3679825"/>
            <a:ext cx="2806700" cy="427038"/>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200">
                <a:solidFill>
                  <a:schemeClr val="tx1"/>
                </a:solidFill>
                <a:latin typeface="Arial" charset="0"/>
              </a:rPr>
              <a:t>[0]</a:t>
            </a:r>
            <a:r>
              <a:rPr kumimoji="1" lang="zh-CN" altLang="en-US" sz="2200" baseline="-25000">
                <a:solidFill>
                  <a:schemeClr val="tx1"/>
                </a:solidFill>
                <a:latin typeface="Arial" charset="0"/>
              </a:rPr>
              <a:t>补</a:t>
            </a:r>
            <a:r>
              <a:rPr kumimoji="1" lang="en-US" altLang="zh-CN" sz="2200">
                <a:solidFill>
                  <a:schemeClr val="tx1"/>
                </a:solidFill>
                <a:latin typeface="Arial" charset="0"/>
              </a:rPr>
              <a:t>=</a:t>
            </a:r>
            <a:r>
              <a:rPr kumimoji="1" lang="en-US" altLang="zh-CN" sz="2200">
                <a:latin typeface="Arial" charset="0"/>
              </a:rPr>
              <a:t>0.0000000</a:t>
            </a:r>
          </a:p>
        </p:txBody>
      </p:sp>
      <p:sp>
        <p:nvSpPr>
          <p:cNvPr id="128029" name="AutoShape 29"/>
          <p:cNvSpPr>
            <a:spLocks noChangeArrowheads="1"/>
          </p:cNvSpPr>
          <p:nvPr/>
        </p:nvSpPr>
        <p:spPr bwMode="auto">
          <a:xfrm>
            <a:off x="5148263" y="3800475"/>
            <a:ext cx="1657350" cy="625475"/>
          </a:xfrm>
          <a:prstGeom prst="wedgeRoundRectCallout">
            <a:avLst>
              <a:gd name="adj1" fmla="val -68968"/>
              <a:gd name="adj2" fmla="val -30963"/>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zh-CN" altLang="en-US" sz="1800">
                <a:solidFill>
                  <a:schemeClr val="tx1"/>
                </a:solidFill>
                <a:latin typeface="楷体_GB2312" pitchFamily="49" charset="-122"/>
                <a:ea typeface="楷体_GB2312" pitchFamily="49" charset="-122"/>
              </a:rPr>
              <a:t>零的补码只有一种形式</a:t>
            </a:r>
          </a:p>
        </p:txBody>
      </p:sp>
      <p:sp>
        <p:nvSpPr>
          <p:cNvPr id="50" name="AutoShape 17"/>
          <p:cNvSpPr>
            <a:spLocks noChangeArrowheads="1"/>
          </p:cNvSpPr>
          <p:nvPr/>
        </p:nvSpPr>
        <p:spPr bwMode="auto">
          <a:xfrm>
            <a:off x="6726238" y="2005013"/>
            <a:ext cx="1700212" cy="765175"/>
          </a:xfrm>
          <a:prstGeom prst="wedgeRoundRectCallout">
            <a:avLst>
              <a:gd name="adj1" fmla="val -67213"/>
              <a:gd name="adj2" fmla="val 62199"/>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en-US" altLang="zh-CN" sz="1800">
                <a:solidFill>
                  <a:srgbClr val="000000"/>
                </a:solidFill>
                <a:latin typeface="Arial" charset="0"/>
                <a:ea typeface="楷体_GB2312" pitchFamily="49" charset="-122"/>
              </a:rPr>
              <a:t>n </a:t>
            </a:r>
            <a:r>
              <a:rPr kumimoji="1" lang="zh-CN" altLang="en-US" sz="1800">
                <a:solidFill>
                  <a:srgbClr val="000000"/>
                </a:solidFill>
                <a:latin typeface="Arial" charset="0"/>
                <a:ea typeface="楷体_GB2312" pitchFamily="49" charset="-122"/>
              </a:rPr>
              <a:t>表示</a:t>
            </a:r>
            <a:r>
              <a:rPr kumimoji="1" lang="en-US" altLang="zh-CN" sz="1800">
                <a:solidFill>
                  <a:srgbClr val="000000"/>
                </a:solidFill>
                <a:latin typeface="Arial" charset="0"/>
                <a:ea typeface="楷体_GB2312" pitchFamily="49" charset="-122"/>
              </a:rPr>
              <a:t>X</a:t>
            </a:r>
            <a:r>
              <a:rPr kumimoji="1" lang="zh-CN" altLang="en-US" sz="1800">
                <a:solidFill>
                  <a:srgbClr val="000000"/>
                </a:solidFill>
                <a:latin typeface="Arial" charset="0"/>
                <a:ea typeface="楷体_GB2312" pitchFamily="49" charset="-122"/>
              </a:rPr>
              <a:t>数值部分的位数</a:t>
            </a:r>
          </a:p>
        </p:txBody>
      </p:sp>
      <p:sp>
        <p:nvSpPr>
          <p:cNvPr id="18" name="Text Box 11"/>
          <p:cNvSpPr txBox="1">
            <a:spLocks noChangeArrowheads="1"/>
          </p:cNvSpPr>
          <p:nvPr/>
        </p:nvSpPr>
        <p:spPr bwMode="auto">
          <a:xfrm>
            <a:off x="323850" y="4508500"/>
            <a:ext cx="4071938" cy="1477963"/>
          </a:xfrm>
          <a:prstGeom prst="rect">
            <a:avLst/>
          </a:prstGeom>
          <a:solidFill>
            <a:srgbClr val="FFFFCC"/>
          </a:solidFill>
          <a:ln w="12700">
            <a:solidFill>
              <a:srgbClr val="FF6600"/>
            </a:solidFill>
            <a:miter lim="800000"/>
            <a:headEnd/>
            <a:tailEnd/>
          </a:ln>
        </p:spPr>
        <p:txBody>
          <a:bodyPr>
            <a:spAutoFit/>
          </a:bodyPr>
          <a:lstStyle/>
          <a:p>
            <a:pPr algn="l">
              <a:lnSpc>
                <a:spcPct val="100000"/>
              </a:lnSpc>
            </a:pPr>
            <a:r>
              <a:rPr kumimoji="1" lang="en-US" altLang="zh-CN" sz="1800">
                <a:solidFill>
                  <a:srgbClr val="FF0066"/>
                </a:solidFill>
              </a:rPr>
              <a:t>【</a:t>
            </a:r>
            <a:r>
              <a:rPr kumimoji="1" lang="zh-CN" altLang="en-US" sz="1800">
                <a:solidFill>
                  <a:srgbClr val="FF0066"/>
                </a:solidFill>
              </a:rPr>
              <a:t>例</a:t>
            </a:r>
            <a:r>
              <a:rPr kumimoji="1" lang="en-US" altLang="zh-CN" sz="1800">
                <a:solidFill>
                  <a:srgbClr val="FF0066"/>
                </a:solidFill>
                <a:latin typeface="Arial" charset="0"/>
                <a:cs typeface="Arial" charset="0"/>
              </a:rPr>
              <a:t>1.16</a:t>
            </a:r>
            <a:r>
              <a:rPr kumimoji="1" lang="en-US" altLang="zh-CN" sz="1800">
                <a:solidFill>
                  <a:srgbClr val="FF0066"/>
                </a:solidFill>
              </a:rPr>
              <a:t>】 </a:t>
            </a:r>
            <a:r>
              <a:rPr kumimoji="1" lang="zh-CN" altLang="en-US" sz="1800">
                <a:latin typeface="Arial" charset="0"/>
              </a:rPr>
              <a:t>利用补码定义求负小数的补码，已知</a:t>
            </a:r>
            <a:r>
              <a:rPr kumimoji="1" lang="en-US" altLang="zh-CN" sz="1800">
                <a:latin typeface="Arial" charset="0"/>
              </a:rPr>
              <a:t>X=-0.1011</a:t>
            </a:r>
            <a:r>
              <a:rPr kumimoji="1" lang="zh-CN" altLang="en-US" sz="1800">
                <a:latin typeface="Arial" charset="0"/>
              </a:rPr>
              <a:t>，求</a:t>
            </a:r>
            <a:r>
              <a:rPr kumimoji="1" lang="en-US" altLang="zh-CN" sz="1800">
                <a:latin typeface="Arial" charset="0"/>
              </a:rPr>
              <a:t>[X]</a:t>
            </a:r>
            <a:r>
              <a:rPr kumimoji="1" lang="zh-CN" altLang="en-US" sz="1800" baseline="-25000">
                <a:latin typeface="Arial" charset="0"/>
              </a:rPr>
              <a:t>补</a:t>
            </a:r>
            <a:endParaRPr kumimoji="1" lang="zh-CN" altLang="en-US" sz="1800">
              <a:latin typeface="Arial" charset="0"/>
            </a:endParaRPr>
          </a:p>
          <a:p>
            <a:pPr algn="l">
              <a:lnSpc>
                <a:spcPct val="100000"/>
              </a:lnSpc>
            </a:pPr>
            <a:r>
              <a:rPr kumimoji="1" lang="zh-CN" altLang="en-US" sz="1800">
                <a:latin typeface="Arial" charset="0"/>
              </a:rPr>
              <a:t> 解：</a:t>
            </a:r>
            <a:r>
              <a:rPr kumimoji="1" lang="en-US" altLang="zh-CN" sz="1800">
                <a:latin typeface="Arial" charset="0"/>
              </a:rPr>
              <a:t>[X]</a:t>
            </a:r>
            <a:r>
              <a:rPr kumimoji="1" lang="zh-CN" altLang="en-US" sz="1800" baseline="-25000">
                <a:latin typeface="Arial" charset="0"/>
              </a:rPr>
              <a:t>补</a:t>
            </a:r>
            <a:r>
              <a:rPr kumimoji="1" lang="en-US" altLang="zh-CN" sz="1800">
                <a:latin typeface="Arial" charset="0"/>
              </a:rPr>
              <a:t>=2+X</a:t>
            </a:r>
          </a:p>
          <a:p>
            <a:pPr algn="l">
              <a:lnSpc>
                <a:spcPct val="100000"/>
              </a:lnSpc>
            </a:pPr>
            <a:r>
              <a:rPr kumimoji="1" lang="zh-CN" altLang="en-US" sz="1800">
                <a:latin typeface="Arial" charset="0"/>
              </a:rPr>
              <a:t>      </a:t>
            </a:r>
            <a:r>
              <a:rPr kumimoji="1" lang="en-US" altLang="zh-CN" sz="1800">
                <a:latin typeface="Arial" charset="0"/>
              </a:rPr>
              <a:t>=2 +</a:t>
            </a:r>
            <a:r>
              <a:rPr kumimoji="1" lang="zh-CN" altLang="en-US" sz="1800">
                <a:latin typeface="Arial" charset="0"/>
              </a:rPr>
              <a:t>（</a:t>
            </a:r>
            <a:r>
              <a:rPr kumimoji="1" lang="en-US" altLang="zh-CN" sz="1800">
                <a:latin typeface="Arial" charset="0"/>
              </a:rPr>
              <a:t>-0.1011</a:t>
            </a:r>
            <a:r>
              <a:rPr kumimoji="1" lang="zh-CN" altLang="en-US" sz="1800">
                <a:latin typeface="Arial" charset="0"/>
              </a:rPr>
              <a:t>）</a:t>
            </a:r>
            <a:endParaRPr kumimoji="1" lang="en-US" altLang="zh-CN" sz="1800">
              <a:latin typeface="Arial" charset="0"/>
            </a:endParaRPr>
          </a:p>
          <a:p>
            <a:pPr algn="l">
              <a:lnSpc>
                <a:spcPct val="100000"/>
              </a:lnSpc>
            </a:pPr>
            <a:r>
              <a:rPr kumimoji="1" lang="zh-CN" altLang="en-US" sz="1800">
                <a:latin typeface="Arial" charset="0"/>
              </a:rPr>
              <a:t>      </a:t>
            </a:r>
            <a:r>
              <a:rPr kumimoji="1" lang="en-US" altLang="zh-CN" sz="1800">
                <a:latin typeface="Arial" charset="0"/>
              </a:rPr>
              <a:t>=</a:t>
            </a:r>
            <a:r>
              <a:rPr kumimoji="1" lang="en-US" altLang="zh-CN" sz="1800">
                <a:solidFill>
                  <a:srgbClr val="CC0066"/>
                </a:solidFill>
                <a:latin typeface="Arial" charset="0"/>
              </a:rPr>
              <a:t>1</a:t>
            </a:r>
            <a:r>
              <a:rPr kumimoji="1" lang="en-US" altLang="zh-CN" sz="1800">
                <a:latin typeface="Arial" charset="0"/>
              </a:rPr>
              <a:t>. 0101</a:t>
            </a:r>
          </a:p>
        </p:txBody>
      </p:sp>
      <p:sp>
        <p:nvSpPr>
          <p:cNvPr id="20" name="Text Box 49"/>
          <p:cNvSpPr txBox="1">
            <a:spLocks noChangeArrowheads="1"/>
          </p:cNvSpPr>
          <p:nvPr/>
        </p:nvSpPr>
        <p:spPr bwMode="auto">
          <a:xfrm>
            <a:off x="4786313" y="4598988"/>
            <a:ext cx="4214812" cy="1422400"/>
          </a:xfrm>
          <a:prstGeom prst="rect">
            <a:avLst/>
          </a:prstGeom>
          <a:solidFill>
            <a:srgbClr val="FFFFCC"/>
          </a:solidFill>
          <a:ln w="12700">
            <a:solidFill>
              <a:srgbClr val="FF6600"/>
            </a:solidFill>
            <a:miter lim="800000"/>
            <a:headEnd/>
            <a:tailEnd/>
          </a:ln>
        </p:spPr>
        <p:txBody>
          <a:bodyPr>
            <a:spAutoFit/>
          </a:bodyPr>
          <a:lstStyle/>
          <a:p>
            <a:pPr algn="l">
              <a:lnSpc>
                <a:spcPct val="120000"/>
              </a:lnSpc>
            </a:pPr>
            <a:r>
              <a:rPr kumimoji="1" lang="en-US" altLang="zh-CN" sz="1800">
                <a:solidFill>
                  <a:srgbClr val="FF0066"/>
                </a:solidFill>
              </a:rPr>
              <a:t>【</a:t>
            </a:r>
            <a:r>
              <a:rPr kumimoji="1" lang="zh-CN" altLang="en-US" sz="1800">
                <a:solidFill>
                  <a:srgbClr val="FF0066"/>
                </a:solidFill>
              </a:rPr>
              <a:t>例</a:t>
            </a:r>
            <a:r>
              <a:rPr kumimoji="1" lang="en-US" altLang="zh-CN" sz="1800">
                <a:solidFill>
                  <a:srgbClr val="FF0066"/>
                </a:solidFill>
                <a:latin typeface="Arial" charset="0"/>
                <a:cs typeface="Arial" charset="0"/>
              </a:rPr>
              <a:t>1.17</a:t>
            </a:r>
            <a:r>
              <a:rPr kumimoji="1" lang="en-US" altLang="zh-CN" sz="1800">
                <a:solidFill>
                  <a:srgbClr val="FF0066"/>
                </a:solidFill>
              </a:rPr>
              <a:t>】</a:t>
            </a:r>
            <a:r>
              <a:rPr kumimoji="1" lang="zh-CN" altLang="en-US" sz="1800">
                <a:latin typeface="Arial" charset="0"/>
              </a:rPr>
              <a:t>利用补码定义求负整数的补码，已知</a:t>
            </a:r>
            <a:r>
              <a:rPr kumimoji="1" lang="en-US" altLang="zh-CN" sz="1800">
                <a:latin typeface="Arial" charset="0"/>
              </a:rPr>
              <a:t>X=</a:t>
            </a:r>
            <a:r>
              <a:rPr kumimoji="1" lang="en-US" altLang="zh-CN" sz="1800">
                <a:latin typeface="Arial" charset="0"/>
                <a:cs typeface="Times New Roman" pitchFamily="18" charset="0"/>
              </a:rPr>
              <a:t>-</a:t>
            </a:r>
            <a:r>
              <a:rPr kumimoji="1" lang="en-US" altLang="zh-CN" sz="1800">
                <a:latin typeface="Arial" charset="0"/>
              </a:rPr>
              <a:t>0111</a:t>
            </a:r>
          </a:p>
          <a:p>
            <a:pPr algn="l">
              <a:lnSpc>
                <a:spcPct val="120000"/>
              </a:lnSpc>
            </a:pPr>
            <a:r>
              <a:rPr kumimoji="1" lang="zh-CN" altLang="en-US" sz="1800">
                <a:latin typeface="Arial" charset="0"/>
              </a:rPr>
              <a:t>  解：</a:t>
            </a:r>
            <a:r>
              <a:rPr kumimoji="1" lang="en-US" altLang="zh-CN" sz="1800">
                <a:latin typeface="Arial" charset="0"/>
              </a:rPr>
              <a:t>n=4</a:t>
            </a:r>
            <a:r>
              <a:rPr kumimoji="1" lang="zh-CN" altLang="en-US" sz="1800">
                <a:latin typeface="Arial" charset="0"/>
              </a:rPr>
              <a:t>，</a:t>
            </a:r>
            <a:r>
              <a:rPr kumimoji="1" lang="en-US" altLang="zh-CN" sz="1800">
                <a:latin typeface="Arial" charset="0"/>
              </a:rPr>
              <a:t>[X]</a:t>
            </a:r>
            <a:r>
              <a:rPr kumimoji="1" lang="zh-CN" altLang="en-US" sz="1800" baseline="-25000">
                <a:latin typeface="Arial" charset="0"/>
              </a:rPr>
              <a:t>补</a:t>
            </a:r>
            <a:r>
              <a:rPr kumimoji="1" lang="en-US" altLang="zh-CN" sz="1800">
                <a:latin typeface="Arial" charset="0"/>
              </a:rPr>
              <a:t>=2</a:t>
            </a:r>
            <a:r>
              <a:rPr kumimoji="1" lang="en-US" altLang="zh-CN" sz="2200" baseline="60000">
                <a:latin typeface="Arial" charset="0"/>
              </a:rPr>
              <a:t>5</a:t>
            </a:r>
            <a:r>
              <a:rPr kumimoji="1" lang="en-US" altLang="zh-CN" sz="1800">
                <a:latin typeface="Arial" charset="0"/>
              </a:rPr>
              <a:t>+</a:t>
            </a:r>
            <a:r>
              <a:rPr kumimoji="1" lang="zh-CN" altLang="en-US" sz="1800">
                <a:latin typeface="Arial" charset="0"/>
              </a:rPr>
              <a:t>（</a:t>
            </a:r>
            <a:r>
              <a:rPr kumimoji="1" lang="en-US" altLang="zh-CN" sz="1800">
                <a:latin typeface="Arial" charset="0"/>
              </a:rPr>
              <a:t> </a:t>
            </a:r>
            <a:r>
              <a:rPr kumimoji="1" lang="en-US" altLang="zh-CN" sz="1800">
                <a:latin typeface="Arial" charset="0"/>
                <a:cs typeface="Times New Roman" pitchFamily="18" charset="0"/>
              </a:rPr>
              <a:t>- </a:t>
            </a:r>
            <a:r>
              <a:rPr kumimoji="1" lang="en-US" altLang="zh-CN" sz="1800">
                <a:latin typeface="Arial" charset="0"/>
              </a:rPr>
              <a:t>0111 </a:t>
            </a:r>
            <a:r>
              <a:rPr kumimoji="1" lang="zh-CN" altLang="en-US" sz="1800">
                <a:latin typeface="Arial" charset="0"/>
              </a:rPr>
              <a:t>）</a:t>
            </a:r>
            <a:endParaRPr kumimoji="1" lang="en-US" altLang="zh-CN" sz="1800">
              <a:latin typeface="Arial" charset="0"/>
            </a:endParaRPr>
          </a:p>
          <a:p>
            <a:pPr algn="l">
              <a:lnSpc>
                <a:spcPct val="120000"/>
              </a:lnSpc>
            </a:pPr>
            <a:r>
              <a:rPr kumimoji="1" lang="zh-CN" altLang="en-US" sz="1800">
                <a:latin typeface="Arial" charset="0"/>
              </a:rPr>
              <a:t>        </a:t>
            </a:r>
            <a:r>
              <a:rPr kumimoji="1" lang="en-US" altLang="zh-CN" sz="1800">
                <a:latin typeface="Arial" charset="0"/>
              </a:rPr>
              <a:t>=100000- 0111 =</a:t>
            </a:r>
            <a:r>
              <a:rPr kumimoji="1" lang="en-US" altLang="zh-CN" sz="1800">
                <a:solidFill>
                  <a:srgbClr val="CC0066"/>
                </a:solidFill>
                <a:latin typeface="Arial" charset="0"/>
              </a:rPr>
              <a:t>1</a:t>
            </a:r>
            <a:r>
              <a:rPr kumimoji="1" lang="en-US" altLang="zh-CN" sz="1800">
                <a:latin typeface="Arial" charset="0"/>
              </a:rPr>
              <a:t> 1001</a:t>
            </a:r>
          </a:p>
        </p:txBody>
      </p:sp>
      <p:sp>
        <p:nvSpPr>
          <p:cNvPr id="77" name="AutoShape 17"/>
          <p:cNvSpPr>
            <a:spLocks noChangeArrowheads="1"/>
          </p:cNvSpPr>
          <p:nvPr/>
        </p:nvSpPr>
        <p:spPr bwMode="auto">
          <a:xfrm>
            <a:off x="1116013" y="6021388"/>
            <a:ext cx="996950" cy="407987"/>
          </a:xfrm>
          <a:prstGeom prst="wedgeRoundRectCallout">
            <a:avLst>
              <a:gd name="adj1" fmla="val -61463"/>
              <a:gd name="adj2" fmla="val -88523"/>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ea typeface="楷体_GB2312" pitchFamily="49" charset="-122"/>
              </a:rPr>
              <a:t>符号位</a:t>
            </a:r>
            <a:endParaRPr kumimoji="1" lang="zh-CN" altLang="en-US" sz="1800">
              <a:solidFill>
                <a:srgbClr val="000000"/>
              </a:solidFill>
              <a:latin typeface="Arial" charset="0"/>
              <a:ea typeface="楷体_GB2312" pitchFamily="49" charset="-122"/>
            </a:endParaRPr>
          </a:p>
        </p:txBody>
      </p:sp>
      <p:sp>
        <p:nvSpPr>
          <p:cNvPr id="3" name="AutoShape 17"/>
          <p:cNvSpPr>
            <a:spLocks noChangeArrowheads="1"/>
          </p:cNvSpPr>
          <p:nvPr/>
        </p:nvSpPr>
        <p:spPr bwMode="auto">
          <a:xfrm>
            <a:off x="7461250" y="6119813"/>
            <a:ext cx="1030288" cy="407987"/>
          </a:xfrm>
          <a:prstGeom prst="wedgeRoundRectCallout">
            <a:avLst>
              <a:gd name="adj1" fmla="val -61093"/>
              <a:gd name="adj2" fmla="val -88523"/>
              <a:gd name="adj3" fmla="val 16667"/>
            </a:avLst>
          </a:prstGeom>
          <a:solidFill>
            <a:srgbClr val="FFCCFF"/>
          </a:solidFill>
          <a:ln w="9525">
            <a:solidFill>
              <a:srgbClr val="3399FF"/>
            </a:solidFill>
            <a:miter lim="800000"/>
            <a:headEnd/>
            <a:tailEnd/>
          </a:ln>
        </p:spPr>
        <p:txBody>
          <a:bodyPr anchor="b"/>
          <a:lstStyle/>
          <a:p>
            <a:pPr algn="l">
              <a:lnSpc>
                <a:spcPct val="100000"/>
              </a:lnSpc>
            </a:pPr>
            <a:r>
              <a:rPr kumimoji="1" lang="zh-CN" altLang="en-US" sz="1600"/>
              <a:t>（</a:t>
            </a:r>
            <a:r>
              <a:rPr kumimoji="1" lang="en-US" altLang="zh-CN" sz="1600"/>
              <a:t>9</a:t>
            </a:r>
            <a:r>
              <a:rPr kumimoji="1" lang="zh-CN" altLang="en-US" sz="1600"/>
              <a:t>）</a:t>
            </a:r>
            <a:r>
              <a:rPr kumimoji="1" lang="en-US" altLang="zh-CN" sz="1600" baseline="-25000"/>
              <a:t>10</a:t>
            </a:r>
            <a:endParaRPr kumimoji="1" lang="en-US" altLang="zh-CN" sz="1600" baseline="-25000">
              <a:solidFill>
                <a:srgbClr val="000000"/>
              </a:solidFill>
              <a:latin typeface="Arial" charset="0"/>
              <a:ea typeface="楷体_GB2312" pitchFamily="49" charset="-122"/>
            </a:endParaRPr>
          </a:p>
        </p:txBody>
      </p:sp>
      <p:sp>
        <p:nvSpPr>
          <p:cNvPr id="24" name="AutoShape 17"/>
          <p:cNvSpPr>
            <a:spLocks noChangeArrowheads="1"/>
          </p:cNvSpPr>
          <p:nvPr/>
        </p:nvSpPr>
        <p:spPr bwMode="auto">
          <a:xfrm>
            <a:off x="6126163" y="6057900"/>
            <a:ext cx="996950" cy="407988"/>
          </a:xfrm>
          <a:prstGeom prst="wedgeRoundRectCallout">
            <a:avLst>
              <a:gd name="adj1" fmla="val 50792"/>
              <a:gd name="adj2" fmla="val -91866"/>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ea typeface="楷体_GB2312" pitchFamily="49" charset="-122"/>
              </a:rPr>
              <a:t>符号位</a:t>
            </a:r>
            <a:endParaRPr kumimoji="1" lang="zh-CN" altLang="en-US" sz="1800">
              <a:solidFill>
                <a:srgbClr val="000000"/>
              </a:solidFill>
              <a:latin typeface="Arial"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8003"/>
                                        </p:tgtEl>
                                        <p:attrNameLst>
                                          <p:attrName>style.visibility</p:attrName>
                                        </p:attrNameLst>
                                      </p:cBhvr>
                                      <p:to>
                                        <p:strVal val="visible"/>
                                      </p:to>
                                    </p:set>
                                    <p:anim calcmode="lin" valueType="num">
                                      <p:cBhvr>
                                        <p:cTn id="7" dur="500" fill="hold"/>
                                        <p:tgtEl>
                                          <p:spTgt spid="128003"/>
                                        </p:tgtEl>
                                        <p:attrNameLst>
                                          <p:attrName>ppt_w</p:attrName>
                                        </p:attrNameLst>
                                      </p:cBhvr>
                                      <p:tavLst>
                                        <p:tav tm="0">
                                          <p:val>
                                            <p:fltVal val="0"/>
                                          </p:val>
                                        </p:tav>
                                        <p:tav tm="100000">
                                          <p:val>
                                            <p:strVal val="#ppt_w"/>
                                          </p:val>
                                        </p:tav>
                                      </p:tavLst>
                                    </p:anim>
                                    <p:anim calcmode="lin" valueType="num">
                                      <p:cBhvr>
                                        <p:cTn id="8" dur="500" fill="hold"/>
                                        <p:tgtEl>
                                          <p:spTgt spid="128003"/>
                                        </p:tgtEl>
                                        <p:attrNameLst>
                                          <p:attrName>ppt_h</p:attrName>
                                        </p:attrNameLst>
                                      </p:cBhvr>
                                      <p:tavLst>
                                        <p:tav tm="0">
                                          <p:val>
                                            <p:fltVal val="0"/>
                                          </p:val>
                                        </p:tav>
                                        <p:tav tm="100000">
                                          <p:val>
                                            <p:strVal val="#ppt_h"/>
                                          </p:val>
                                        </p:tav>
                                      </p:tavLst>
                                    </p:anim>
                                    <p:animEffect transition="in" filter="fade">
                                      <p:cBhvr>
                                        <p:cTn id="9" dur="500"/>
                                        <p:tgtEl>
                                          <p:spTgt spid="12800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28009">
                                            <p:txEl>
                                              <p:pRg st="0" end="0"/>
                                            </p:txEl>
                                          </p:spTgt>
                                        </p:tgtEl>
                                        <p:attrNameLst>
                                          <p:attrName>style.visibility</p:attrName>
                                        </p:attrNameLst>
                                      </p:cBhvr>
                                      <p:to>
                                        <p:strVal val="visible"/>
                                      </p:to>
                                    </p:set>
                                    <p:anim calcmode="lin" valueType="num">
                                      <p:cBhvr additive="base">
                                        <p:cTn id="14" dur="500" fill="hold"/>
                                        <p:tgtEl>
                                          <p:spTgt spid="128009">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28009">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128009">
                                            <p:txEl>
                                              <p:pRg st="1" end="1"/>
                                            </p:txEl>
                                          </p:spTgt>
                                        </p:tgtEl>
                                        <p:attrNameLst>
                                          <p:attrName>style.visibility</p:attrName>
                                        </p:attrNameLst>
                                      </p:cBhvr>
                                      <p:to>
                                        <p:strVal val="visible"/>
                                      </p:to>
                                    </p:set>
                                    <p:anim calcmode="lin" valueType="num">
                                      <p:cBhvr additive="base">
                                        <p:cTn id="18" dur="500" fill="hold"/>
                                        <p:tgtEl>
                                          <p:spTgt spid="12800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8009">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28009">
                                            <p:txEl>
                                              <p:pRg st="3" end="3"/>
                                            </p:txEl>
                                          </p:spTgt>
                                        </p:tgtEl>
                                        <p:attrNameLst>
                                          <p:attrName>style.visibility</p:attrName>
                                        </p:attrNameLst>
                                      </p:cBhvr>
                                      <p:to>
                                        <p:strVal val="visible"/>
                                      </p:to>
                                    </p:set>
                                    <p:anim calcmode="lin" valueType="num">
                                      <p:cBhvr additive="base">
                                        <p:cTn id="28" dur="500" fill="hold"/>
                                        <p:tgtEl>
                                          <p:spTgt spid="128009">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8009">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2" presetClass="entr" presetSubtype="2"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dissolv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128009">
                                            <p:txEl>
                                              <p:pRg st="5" end="5"/>
                                            </p:txEl>
                                          </p:spTgt>
                                        </p:tgtEl>
                                        <p:attrNameLst>
                                          <p:attrName>style.visibility</p:attrName>
                                        </p:attrNameLst>
                                      </p:cBhvr>
                                      <p:to>
                                        <p:strVal val="visible"/>
                                      </p:to>
                                    </p:set>
                                    <p:anim calcmode="lin" valueType="num">
                                      <p:cBhvr additive="base">
                                        <p:cTn id="44" dur="500" fill="hold"/>
                                        <p:tgtEl>
                                          <p:spTgt spid="128009">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28009">
                                            <p:txEl>
                                              <p:pRg st="5" end="5"/>
                                            </p:txEl>
                                          </p:spTgt>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28019"/>
                                        </p:tgtEl>
                                        <p:attrNameLst>
                                          <p:attrName>style.visibility</p:attrName>
                                        </p:attrNameLst>
                                      </p:cBhvr>
                                      <p:to>
                                        <p:strVal val="visible"/>
                                      </p:to>
                                    </p:set>
                                    <p:anim calcmode="lin" valueType="num">
                                      <p:cBhvr additive="base">
                                        <p:cTn id="48" dur="500" fill="hold"/>
                                        <p:tgtEl>
                                          <p:spTgt spid="128019"/>
                                        </p:tgtEl>
                                        <p:attrNameLst>
                                          <p:attrName>ppt_x</p:attrName>
                                        </p:attrNameLst>
                                      </p:cBhvr>
                                      <p:tavLst>
                                        <p:tav tm="0">
                                          <p:val>
                                            <p:strVal val="1+#ppt_w/2"/>
                                          </p:val>
                                        </p:tav>
                                        <p:tav tm="100000">
                                          <p:val>
                                            <p:strVal val="#ppt_x"/>
                                          </p:val>
                                        </p:tav>
                                      </p:tavLst>
                                    </p:anim>
                                    <p:anim calcmode="lin" valueType="num">
                                      <p:cBhvr additive="base">
                                        <p:cTn id="49" dur="500" fill="hold"/>
                                        <p:tgtEl>
                                          <p:spTgt spid="12801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8029"/>
                                        </p:tgtEl>
                                        <p:attrNameLst>
                                          <p:attrName>style.visibility</p:attrName>
                                        </p:attrNameLst>
                                      </p:cBhvr>
                                      <p:to>
                                        <p:strVal val="visible"/>
                                      </p:to>
                                    </p:set>
                                    <p:animEffect transition="in" filter="dissolve">
                                      <p:cBhvr>
                                        <p:cTn id="54" dur="500"/>
                                        <p:tgtEl>
                                          <p:spTgt spid="12802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linds(horizontal)">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dissolve">
                                      <p:cBhvr>
                                        <p:cTn id="64" dur="500"/>
                                        <p:tgtEl>
                                          <p:spTgt spid="7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blinds(horizontal)">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dissolve">
                                      <p:cBhvr>
                                        <p:cTn id="7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nimBg="1"/>
      <p:bldP spid="128009" grpId="0" build="allAtOnce" autoUpdateAnimBg="0"/>
      <p:bldP spid="128019" grpId="0"/>
      <p:bldP spid="128029" grpId="0" animBg="1"/>
      <p:bldP spid="50" grpId="0" animBg="1"/>
      <p:bldP spid="18" grpId="0" animBg="1"/>
      <p:bldP spid="20" grpId="0" animBg="1"/>
      <p:bldP spid="77" grpId="0" animBg="1"/>
      <p:bldP spid="3" grpId="0" animBg="1"/>
      <p:bldP spid="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725738" y="2636838"/>
            <a:ext cx="5675312" cy="1684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98525" lvl="1" indent="-276225" algn="l">
              <a:lnSpc>
                <a:spcPct val="120000"/>
              </a:lnSpc>
              <a:buClr>
                <a:srgbClr val="006666"/>
              </a:buClr>
              <a:buSzPct val="110000"/>
              <a:buFont typeface="Wingdings" pitchFamily="2" charset="2"/>
              <a:buChar char="w"/>
              <a:defRPr/>
            </a:pPr>
            <a:r>
              <a:rPr lang="zh-CN" altLang="en-US" sz="2200">
                <a:solidFill>
                  <a:srgbClr val="CC3300"/>
                </a:solidFill>
                <a:latin typeface="Times New Roman" pitchFamily="18" charset="0"/>
                <a:ea typeface="宋体" pitchFamily="2" charset="-122"/>
              </a:rPr>
              <a:t>方法二</a:t>
            </a:r>
            <a:r>
              <a:rPr lang="zh-CN" altLang="en-US" sz="2200">
                <a:solidFill>
                  <a:schemeClr val="tx1"/>
                </a:solidFill>
                <a:latin typeface="Times New Roman" pitchFamily="18" charset="0"/>
                <a:ea typeface="宋体" pitchFamily="2" charset="-122"/>
              </a:rPr>
              <a:t>：向前拨</a:t>
            </a:r>
            <a:r>
              <a:rPr lang="en-US" altLang="zh-CN" sz="2200">
                <a:solidFill>
                  <a:schemeClr val="tx1"/>
                </a:solidFill>
                <a:latin typeface="Times New Roman" pitchFamily="18" charset="0"/>
                <a:ea typeface="宋体" pitchFamily="2" charset="-122"/>
              </a:rPr>
              <a:t>7</a:t>
            </a:r>
            <a:r>
              <a:rPr lang="zh-CN" altLang="en-US" sz="2200">
                <a:solidFill>
                  <a:schemeClr val="tx1"/>
                </a:solidFill>
                <a:latin typeface="Times New Roman" pitchFamily="18" charset="0"/>
                <a:ea typeface="宋体" pitchFamily="2" charset="-122"/>
              </a:rPr>
              <a:t>格，</a:t>
            </a:r>
            <a:r>
              <a:rPr lang="en-US" altLang="zh-CN" sz="2200">
                <a:solidFill>
                  <a:schemeClr val="tx1"/>
                </a:solidFill>
                <a:latin typeface="Times New Roman" pitchFamily="18" charset="0"/>
                <a:ea typeface="宋体" pitchFamily="2" charset="-122"/>
              </a:rPr>
              <a:t>10+7=17</a:t>
            </a:r>
            <a:r>
              <a:rPr lang="zh-CN" altLang="en-US" sz="2200">
                <a:solidFill>
                  <a:schemeClr val="tx1"/>
                </a:solidFill>
                <a:latin typeface="Times New Roman" pitchFamily="18" charset="0"/>
                <a:ea typeface="宋体" pitchFamily="2" charset="-122"/>
              </a:rPr>
              <a:t>。</a:t>
            </a:r>
            <a:endParaRPr lang="en-US" altLang="zh-CN" sz="2200">
              <a:solidFill>
                <a:schemeClr val="tx1"/>
              </a:solidFill>
              <a:latin typeface="Times New Roman" pitchFamily="18" charset="0"/>
              <a:ea typeface="宋体" pitchFamily="2" charset="-122"/>
            </a:endParaRPr>
          </a:p>
          <a:p>
            <a:pPr marL="898525" lvl="1" indent="-276225" algn="l">
              <a:lnSpc>
                <a:spcPct val="120000"/>
              </a:lnSpc>
              <a:buClr>
                <a:srgbClr val="006666"/>
              </a:buClr>
              <a:buSzPct val="110000"/>
              <a:defRPr/>
            </a:pPr>
            <a:r>
              <a:rPr lang="zh-CN" altLang="en-US" sz="2200">
                <a:solidFill>
                  <a:schemeClr val="tx1"/>
                </a:solidFill>
                <a:latin typeface="Times New Roman" pitchFamily="18" charset="0"/>
                <a:ea typeface="宋体" pitchFamily="2" charset="-122"/>
              </a:rPr>
              <a:t>    由于表盘的最大数只有</a:t>
            </a:r>
            <a:r>
              <a:rPr lang="en-US" altLang="zh-CN" sz="2200">
                <a:solidFill>
                  <a:schemeClr val="tx1"/>
                </a:solidFill>
                <a:latin typeface="Times New Roman" pitchFamily="18" charset="0"/>
                <a:ea typeface="宋体" pitchFamily="2" charset="-122"/>
              </a:rPr>
              <a:t>12</a:t>
            </a:r>
            <a:r>
              <a:rPr lang="zh-CN" altLang="en-US" sz="2200">
                <a:solidFill>
                  <a:schemeClr val="tx1"/>
                </a:solidFill>
                <a:latin typeface="Times New Roman" pitchFamily="18" charset="0"/>
                <a:ea typeface="宋体" pitchFamily="2" charset="-122"/>
              </a:rPr>
              <a:t>，超过</a:t>
            </a:r>
            <a:r>
              <a:rPr lang="en-US" altLang="zh-CN" sz="2200">
                <a:solidFill>
                  <a:schemeClr val="tx1"/>
                </a:solidFill>
                <a:latin typeface="Times New Roman" pitchFamily="18" charset="0"/>
                <a:ea typeface="宋体" pitchFamily="2" charset="-122"/>
              </a:rPr>
              <a:t>12</a:t>
            </a:r>
            <a:r>
              <a:rPr lang="zh-CN" altLang="en-US" sz="2200">
                <a:solidFill>
                  <a:schemeClr val="tx1"/>
                </a:solidFill>
                <a:latin typeface="Times New Roman" pitchFamily="18" charset="0"/>
                <a:ea typeface="宋体" pitchFamily="2" charset="-122"/>
              </a:rPr>
              <a:t>以后的“进位”将自动消失，只剩下减去</a:t>
            </a:r>
            <a:r>
              <a:rPr lang="en-US" altLang="zh-CN" sz="2200">
                <a:solidFill>
                  <a:schemeClr val="tx1"/>
                </a:solidFill>
                <a:latin typeface="Times New Roman" pitchFamily="18" charset="0"/>
                <a:ea typeface="宋体" pitchFamily="2" charset="-122"/>
              </a:rPr>
              <a:t>12</a:t>
            </a:r>
            <a:r>
              <a:rPr lang="zh-CN" altLang="en-US" sz="2200">
                <a:solidFill>
                  <a:schemeClr val="tx1"/>
                </a:solidFill>
                <a:latin typeface="Times New Roman" pitchFamily="18" charset="0"/>
                <a:ea typeface="宋体" pitchFamily="2" charset="-122"/>
              </a:rPr>
              <a:t>以后的余数，即</a:t>
            </a:r>
            <a:r>
              <a:rPr lang="en-US" altLang="zh-CN" sz="2200">
                <a:solidFill>
                  <a:schemeClr val="tx1"/>
                </a:solidFill>
                <a:latin typeface="Times New Roman" pitchFamily="18" charset="0"/>
                <a:ea typeface="宋体" pitchFamily="2" charset="-122"/>
              </a:rPr>
              <a:t>17-12=5</a:t>
            </a:r>
            <a:r>
              <a:rPr lang="zh-CN" altLang="en-US" sz="2200">
                <a:solidFill>
                  <a:schemeClr val="tx1"/>
                </a:solidFill>
                <a:latin typeface="Times New Roman" pitchFamily="18" charset="0"/>
                <a:ea typeface="宋体" pitchFamily="2" charset="-122"/>
              </a:rPr>
              <a:t>。</a:t>
            </a:r>
          </a:p>
        </p:txBody>
      </p:sp>
      <p:sp>
        <p:nvSpPr>
          <p:cNvPr id="48131" name="Oval 43"/>
          <p:cNvSpPr>
            <a:spLocks noChangeArrowheads="1"/>
          </p:cNvSpPr>
          <p:nvPr/>
        </p:nvSpPr>
        <p:spPr bwMode="auto">
          <a:xfrm>
            <a:off x="71438" y="2708275"/>
            <a:ext cx="2590800" cy="2590800"/>
          </a:xfrm>
          <a:prstGeom prst="ellipse">
            <a:avLst/>
          </a:prstGeom>
          <a:noFill/>
          <a:ln w="9525">
            <a:solidFill>
              <a:schemeClr val="tx1"/>
            </a:solidFill>
            <a:round/>
            <a:headEnd/>
            <a:tailEnd/>
          </a:ln>
        </p:spPr>
        <p:txBody>
          <a:bodyPr wrap="none" anchor="ctr"/>
          <a:lstStyle/>
          <a:p>
            <a:endParaRPr lang="zh-CN" altLang="en-US"/>
          </a:p>
        </p:txBody>
      </p:sp>
      <p:sp>
        <p:nvSpPr>
          <p:cNvPr id="48132" name="Rectangle 5"/>
          <p:cNvSpPr>
            <a:spLocks noGrp="1" noChangeArrowheads="1"/>
          </p:cNvSpPr>
          <p:nvPr>
            <p:ph type="title"/>
          </p:nvPr>
        </p:nvSpPr>
        <p:spPr/>
        <p:txBody>
          <a:bodyPr/>
          <a:lstStyle/>
          <a:p>
            <a:r>
              <a:rPr lang="zh-CN" altLang="en-US" smtClean="0">
                <a:solidFill>
                  <a:srgbClr val="FFCC00"/>
                </a:solidFill>
                <a:latin typeface="黑体" pitchFamily="49" charset="-122"/>
                <a:ea typeface="黑体" pitchFamily="49" charset="-122"/>
              </a:rPr>
              <a:t>补码运算的原理</a:t>
            </a:r>
            <a:endParaRPr lang="zh-CN" altLang="zh-CN" smtClean="0">
              <a:solidFill>
                <a:srgbClr val="FFCC00"/>
              </a:solidFill>
              <a:latin typeface="黑体" pitchFamily="49" charset="-122"/>
              <a:ea typeface="黑体" pitchFamily="49" charset="-122"/>
            </a:endParaRPr>
          </a:p>
        </p:txBody>
      </p:sp>
      <p:sp>
        <p:nvSpPr>
          <p:cNvPr id="48133" name="Line 9"/>
          <p:cNvSpPr>
            <a:spLocks noChangeShapeType="1"/>
          </p:cNvSpPr>
          <p:nvPr/>
        </p:nvSpPr>
        <p:spPr bwMode="auto">
          <a:xfrm>
            <a:off x="1366838" y="2708275"/>
            <a:ext cx="0" cy="152400"/>
          </a:xfrm>
          <a:prstGeom prst="line">
            <a:avLst/>
          </a:prstGeom>
          <a:noFill/>
          <a:ln w="9525">
            <a:solidFill>
              <a:schemeClr val="tx1"/>
            </a:solidFill>
            <a:round/>
            <a:headEnd/>
            <a:tailEnd/>
          </a:ln>
        </p:spPr>
        <p:txBody>
          <a:bodyPr/>
          <a:lstStyle/>
          <a:p>
            <a:endParaRPr lang="zh-CN" altLang="en-US"/>
          </a:p>
        </p:txBody>
      </p:sp>
      <p:sp>
        <p:nvSpPr>
          <p:cNvPr id="48134" name="Line 12"/>
          <p:cNvSpPr>
            <a:spLocks noChangeShapeType="1"/>
          </p:cNvSpPr>
          <p:nvPr/>
        </p:nvSpPr>
        <p:spPr bwMode="auto">
          <a:xfrm flipH="1">
            <a:off x="2509838" y="4003675"/>
            <a:ext cx="152400" cy="0"/>
          </a:xfrm>
          <a:prstGeom prst="line">
            <a:avLst/>
          </a:prstGeom>
          <a:noFill/>
          <a:ln w="9525">
            <a:solidFill>
              <a:schemeClr val="tx1"/>
            </a:solidFill>
            <a:round/>
            <a:headEnd/>
            <a:tailEnd/>
          </a:ln>
        </p:spPr>
        <p:txBody>
          <a:bodyPr/>
          <a:lstStyle/>
          <a:p>
            <a:endParaRPr lang="zh-CN" altLang="en-US"/>
          </a:p>
        </p:txBody>
      </p:sp>
      <p:sp>
        <p:nvSpPr>
          <p:cNvPr id="48135" name="Line 16"/>
          <p:cNvSpPr>
            <a:spLocks noChangeShapeType="1"/>
          </p:cNvSpPr>
          <p:nvPr/>
        </p:nvSpPr>
        <p:spPr bwMode="auto">
          <a:xfrm flipV="1">
            <a:off x="1366838" y="5146675"/>
            <a:ext cx="0" cy="152400"/>
          </a:xfrm>
          <a:prstGeom prst="line">
            <a:avLst/>
          </a:prstGeom>
          <a:noFill/>
          <a:ln w="9525">
            <a:solidFill>
              <a:schemeClr val="tx1"/>
            </a:solidFill>
            <a:round/>
            <a:headEnd/>
            <a:tailEnd/>
          </a:ln>
        </p:spPr>
        <p:txBody>
          <a:bodyPr/>
          <a:lstStyle/>
          <a:p>
            <a:endParaRPr lang="zh-CN" altLang="en-US"/>
          </a:p>
        </p:txBody>
      </p:sp>
      <p:sp>
        <p:nvSpPr>
          <p:cNvPr id="48136" name="Line 18"/>
          <p:cNvSpPr>
            <a:spLocks noChangeShapeType="1"/>
          </p:cNvSpPr>
          <p:nvPr/>
        </p:nvSpPr>
        <p:spPr bwMode="auto">
          <a:xfrm>
            <a:off x="71438" y="4003675"/>
            <a:ext cx="152400" cy="0"/>
          </a:xfrm>
          <a:prstGeom prst="line">
            <a:avLst/>
          </a:prstGeom>
          <a:noFill/>
          <a:ln w="9525">
            <a:solidFill>
              <a:schemeClr val="tx1"/>
            </a:solidFill>
            <a:round/>
            <a:headEnd/>
            <a:tailEnd/>
          </a:ln>
        </p:spPr>
        <p:txBody>
          <a:bodyPr/>
          <a:lstStyle/>
          <a:p>
            <a:endParaRPr lang="zh-CN" altLang="en-US"/>
          </a:p>
        </p:txBody>
      </p:sp>
      <p:sp>
        <p:nvSpPr>
          <p:cNvPr id="48137" name="Line 20"/>
          <p:cNvSpPr>
            <a:spLocks noChangeShapeType="1"/>
          </p:cNvSpPr>
          <p:nvPr/>
        </p:nvSpPr>
        <p:spPr bwMode="auto">
          <a:xfrm flipH="1">
            <a:off x="2357438" y="3370263"/>
            <a:ext cx="152400" cy="100012"/>
          </a:xfrm>
          <a:prstGeom prst="line">
            <a:avLst/>
          </a:prstGeom>
          <a:noFill/>
          <a:ln w="9525">
            <a:solidFill>
              <a:schemeClr val="tx1"/>
            </a:solidFill>
            <a:round/>
            <a:headEnd/>
            <a:tailEnd/>
          </a:ln>
        </p:spPr>
        <p:txBody>
          <a:bodyPr/>
          <a:lstStyle/>
          <a:p>
            <a:endParaRPr lang="zh-CN" altLang="en-US"/>
          </a:p>
        </p:txBody>
      </p:sp>
      <p:sp>
        <p:nvSpPr>
          <p:cNvPr id="48138" name="Line 21"/>
          <p:cNvSpPr>
            <a:spLocks noChangeShapeType="1"/>
          </p:cNvSpPr>
          <p:nvPr/>
        </p:nvSpPr>
        <p:spPr bwMode="auto">
          <a:xfrm>
            <a:off x="1519238" y="3241675"/>
            <a:ext cx="0" cy="0"/>
          </a:xfrm>
          <a:prstGeom prst="line">
            <a:avLst/>
          </a:prstGeom>
          <a:noFill/>
          <a:ln w="9525">
            <a:solidFill>
              <a:schemeClr val="tx1"/>
            </a:solidFill>
            <a:round/>
            <a:headEnd/>
            <a:tailEnd/>
          </a:ln>
        </p:spPr>
        <p:txBody>
          <a:bodyPr/>
          <a:lstStyle/>
          <a:p>
            <a:endParaRPr lang="zh-CN" altLang="en-US"/>
          </a:p>
        </p:txBody>
      </p:sp>
      <p:sp>
        <p:nvSpPr>
          <p:cNvPr id="48139" name="Line 22"/>
          <p:cNvSpPr>
            <a:spLocks noChangeShapeType="1"/>
          </p:cNvSpPr>
          <p:nvPr/>
        </p:nvSpPr>
        <p:spPr bwMode="auto">
          <a:xfrm flipH="1">
            <a:off x="1519238" y="3241675"/>
            <a:ext cx="0" cy="0"/>
          </a:xfrm>
          <a:prstGeom prst="line">
            <a:avLst/>
          </a:prstGeom>
          <a:noFill/>
          <a:ln w="9525">
            <a:solidFill>
              <a:schemeClr val="tx1"/>
            </a:solidFill>
            <a:round/>
            <a:headEnd/>
            <a:tailEnd/>
          </a:ln>
        </p:spPr>
        <p:txBody>
          <a:bodyPr/>
          <a:lstStyle/>
          <a:p>
            <a:endParaRPr lang="zh-CN" altLang="en-US"/>
          </a:p>
        </p:txBody>
      </p:sp>
      <p:sp>
        <p:nvSpPr>
          <p:cNvPr id="48140" name="Line 23"/>
          <p:cNvSpPr>
            <a:spLocks noChangeShapeType="1"/>
          </p:cNvSpPr>
          <p:nvPr/>
        </p:nvSpPr>
        <p:spPr bwMode="auto">
          <a:xfrm>
            <a:off x="1519238" y="3241675"/>
            <a:ext cx="0" cy="0"/>
          </a:xfrm>
          <a:prstGeom prst="line">
            <a:avLst/>
          </a:prstGeom>
          <a:noFill/>
          <a:ln w="9525">
            <a:solidFill>
              <a:schemeClr val="tx1"/>
            </a:solidFill>
            <a:round/>
            <a:headEnd/>
            <a:tailEnd/>
          </a:ln>
        </p:spPr>
        <p:txBody>
          <a:bodyPr/>
          <a:lstStyle/>
          <a:p>
            <a:endParaRPr lang="zh-CN" altLang="en-US"/>
          </a:p>
        </p:txBody>
      </p:sp>
      <p:sp>
        <p:nvSpPr>
          <p:cNvPr id="48141" name="Line 24"/>
          <p:cNvSpPr>
            <a:spLocks noChangeShapeType="1"/>
          </p:cNvSpPr>
          <p:nvPr/>
        </p:nvSpPr>
        <p:spPr bwMode="auto">
          <a:xfrm flipH="1">
            <a:off x="1901825" y="2860675"/>
            <a:ext cx="74613" cy="152400"/>
          </a:xfrm>
          <a:prstGeom prst="line">
            <a:avLst/>
          </a:prstGeom>
          <a:noFill/>
          <a:ln w="9525">
            <a:solidFill>
              <a:schemeClr val="tx1"/>
            </a:solidFill>
            <a:round/>
            <a:headEnd/>
            <a:tailEnd/>
          </a:ln>
        </p:spPr>
        <p:txBody>
          <a:bodyPr/>
          <a:lstStyle/>
          <a:p>
            <a:endParaRPr lang="zh-CN" altLang="en-US"/>
          </a:p>
        </p:txBody>
      </p:sp>
      <p:sp>
        <p:nvSpPr>
          <p:cNvPr id="48142" name="Line 26"/>
          <p:cNvSpPr>
            <a:spLocks noChangeShapeType="1"/>
          </p:cNvSpPr>
          <p:nvPr/>
        </p:nvSpPr>
        <p:spPr bwMode="auto">
          <a:xfrm>
            <a:off x="1976438" y="4918075"/>
            <a:ext cx="76200" cy="152400"/>
          </a:xfrm>
          <a:prstGeom prst="line">
            <a:avLst/>
          </a:prstGeom>
          <a:noFill/>
          <a:ln w="9525">
            <a:solidFill>
              <a:schemeClr val="tx1"/>
            </a:solidFill>
            <a:round/>
            <a:headEnd/>
            <a:tailEnd/>
          </a:ln>
        </p:spPr>
        <p:txBody>
          <a:bodyPr/>
          <a:lstStyle/>
          <a:p>
            <a:endParaRPr lang="zh-CN" altLang="en-US"/>
          </a:p>
        </p:txBody>
      </p:sp>
      <p:sp>
        <p:nvSpPr>
          <p:cNvPr id="48143" name="Line 27"/>
          <p:cNvSpPr>
            <a:spLocks noChangeShapeType="1"/>
          </p:cNvSpPr>
          <p:nvPr/>
        </p:nvSpPr>
        <p:spPr bwMode="auto">
          <a:xfrm>
            <a:off x="2357438" y="4460875"/>
            <a:ext cx="152400" cy="76200"/>
          </a:xfrm>
          <a:prstGeom prst="line">
            <a:avLst/>
          </a:prstGeom>
          <a:noFill/>
          <a:ln w="9525">
            <a:solidFill>
              <a:schemeClr val="tx1"/>
            </a:solidFill>
            <a:round/>
            <a:headEnd/>
            <a:tailEnd/>
          </a:ln>
        </p:spPr>
        <p:txBody>
          <a:bodyPr/>
          <a:lstStyle/>
          <a:p>
            <a:endParaRPr lang="zh-CN" altLang="en-US"/>
          </a:p>
        </p:txBody>
      </p:sp>
      <p:sp>
        <p:nvSpPr>
          <p:cNvPr id="48144" name="Line 28"/>
          <p:cNvSpPr>
            <a:spLocks noChangeShapeType="1"/>
          </p:cNvSpPr>
          <p:nvPr/>
        </p:nvSpPr>
        <p:spPr bwMode="auto">
          <a:xfrm flipV="1">
            <a:off x="681038" y="4918075"/>
            <a:ext cx="76200" cy="152400"/>
          </a:xfrm>
          <a:prstGeom prst="line">
            <a:avLst/>
          </a:prstGeom>
          <a:noFill/>
          <a:ln w="9525">
            <a:solidFill>
              <a:schemeClr val="tx1"/>
            </a:solidFill>
            <a:round/>
            <a:headEnd/>
            <a:tailEnd/>
          </a:ln>
        </p:spPr>
        <p:txBody>
          <a:bodyPr/>
          <a:lstStyle/>
          <a:p>
            <a:endParaRPr lang="zh-CN" altLang="en-US"/>
          </a:p>
        </p:txBody>
      </p:sp>
      <p:sp>
        <p:nvSpPr>
          <p:cNvPr id="48145" name="Line 29"/>
          <p:cNvSpPr>
            <a:spLocks noChangeShapeType="1"/>
          </p:cNvSpPr>
          <p:nvPr/>
        </p:nvSpPr>
        <p:spPr bwMode="auto">
          <a:xfrm flipV="1">
            <a:off x="223838" y="4537075"/>
            <a:ext cx="152400" cy="76200"/>
          </a:xfrm>
          <a:prstGeom prst="line">
            <a:avLst/>
          </a:prstGeom>
          <a:noFill/>
          <a:ln w="9525">
            <a:solidFill>
              <a:schemeClr val="tx1"/>
            </a:solidFill>
            <a:round/>
            <a:headEnd/>
            <a:tailEnd/>
          </a:ln>
        </p:spPr>
        <p:txBody>
          <a:bodyPr/>
          <a:lstStyle/>
          <a:p>
            <a:endParaRPr lang="zh-CN" altLang="en-US"/>
          </a:p>
        </p:txBody>
      </p:sp>
      <p:sp>
        <p:nvSpPr>
          <p:cNvPr id="48146" name="Line 30"/>
          <p:cNvSpPr>
            <a:spLocks noChangeShapeType="1"/>
          </p:cNvSpPr>
          <p:nvPr/>
        </p:nvSpPr>
        <p:spPr bwMode="auto">
          <a:xfrm>
            <a:off x="757238" y="2936875"/>
            <a:ext cx="76200" cy="152400"/>
          </a:xfrm>
          <a:prstGeom prst="line">
            <a:avLst/>
          </a:prstGeom>
          <a:noFill/>
          <a:ln w="9525">
            <a:solidFill>
              <a:schemeClr val="tx1"/>
            </a:solidFill>
            <a:round/>
            <a:headEnd/>
            <a:tailEnd/>
          </a:ln>
        </p:spPr>
        <p:txBody>
          <a:bodyPr/>
          <a:lstStyle/>
          <a:p>
            <a:endParaRPr lang="zh-CN" altLang="en-US"/>
          </a:p>
        </p:txBody>
      </p:sp>
      <p:sp>
        <p:nvSpPr>
          <p:cNvPr id="48147" name="Line 31"/>
          <p:cNvSpPr>
            <a:spLocks noChangeShapeType="1"/>
          </p:cNvSpPr>
          <p:nvPr/>
        </p:nvSpPr>
        <p:spPr bwMode="auto">
          <a:xfrm>
            <a:off x="223838" y="3394075"/>
            <a:ext cx="152400" cy="76200"/>
          </a:xfrm>
          <a:prstGeom prst="line">
            <a:avLst/>
          </a:prstGeom>
          <a:noFill/>
          <a:ln w="9525">
            <a:solidFill>
              <a:schemeClr val="tx1"/>
            </a:solidFill>
            <a:round/>
            <a:headEnd/>
            <a:tailEnd/>
          </a:ln>
        </p:spPr>
        <p:txBody>
          <a:bodyPr/>
          <a:lstStyle/>
          <a:p>
            <a:endParaRPr lang="zh-CN" altLang="en-US"/>
          </a:p>
        </p:txBody>
      </p:sp>
      <p:sp>
        <p:nvSpPr>
          <p:cNvPr id="48148" name="Rectangle 32"/>
          <p:cNvSpPr>
            <a:spLocks noChangeArrowheads="1"/>
          </p:cNvSpPr>
          <p:nvPr/>
        </p:nvSpPr>
        <p:spPr bwMode="auto">
          <a:xfrm>
            <a:off x="1138238" y="2936875"/>
            <a:ext cx="533400" cy="152400"/>
          </a:xfrm>
          <a:prstGeom prst="rect">
            <a:avLst/>
          </a:prstGeom>
          <a:noFill/>
          <a:ln w="9525">
            <a:noFill/>
            <a:miter lim="800000"/>
            <a:headEnd/>
            <a:tailEnd/>
          </a:ln>
        </p:spPr>
        <p:txBody>
          <a:bodyPr wrap="none" anchor="ctr"/>
          <a:lstStyle/>
          <a:p>
            <a:pPr algn="ctr"/>
            <a:r>
              <a:rPr lang="en-US" altLang="zh-CN" sz="1200">
                <a:latin typeface="宋体" pitchFamily="2" charset="-122"/>
              </a:rPr>
              <a:t>12</a:t>
            </a:r>
          </a:p>
        </p:txBody>
      </p:sp>
      <p:sp>
        <p:nvSpPr>
          <p:cNvPr id="48149" name="Rectangle 37"/>
          <p:cNvSpPr>
            <a:spLocks noChangeArrowheads="1"/>
          </p:cNvSpPr>
          <p:nvPr/>
        </p:nvSpPr>
        <p:spPr bwMode="auto">
          <a:xfrm>
            <a:off x="1671638" y="3089275"/>
            <a:ext cx="228600" cy="152400"/>
          </a:xfrm>
          <a:prstGeom prst="rect">
            <a:avLst/>
          </a:prstGeom>
          <a:noFill/>
          <a:ln w="9525">
            <a:noFill/>
            <a:miter lim="800000"/>
            <a:headEnd/>
            <a:tailEnd/>
          </a:ln>
        </p:spPr>
        <p:txBody>
          <a:bodyPr wrap="none" anchor="ctr"/>
          <a:lstStyle/>
          <a:p>
            <a:pPr algn="ctr"/>
            <a:r>
              <a:rPr lang="en-US" altLang="zh-CN" sz="1200">
                <a:latin typeface="宋体" pitchFamily="2" charset="-122"/>
              </a:rPr>
              <a:t>1</a:t>
            </a:r>
          </a:p>
        </p:txBody>
      </p:sp>
      <p:sp>
        <p:nvSpPr>
          <p:cNvPr id="48150" name="Rectangle 39"/>
          <p:cNvSpPr>
            <a:spLocks noChangeArrowheads="1"/>
          </p:cNvSpPr>
          <p:nvPr/>
        </p:nvSpPr>
        <p:spPr bwMode="auto">
          <a:xfrm>
            <a:off x="2281238" y="3927475"/>
            <a:ext cx="152400" cy="152400"/>
          </a:xfrm>
          <a:prstGeom prst="rect">
            <a:avLst/>
          </a:prstGeom>
          <a:noFill/>
          <a:ln w="9525">
            <a:noFill/>
            <a:miter lim="800000"/>
            <a:headEnd/>
            <a:tailEnd/>
          </a:ln>
        </p:spPr>
        <p:txBody>
          <a:bodyPr wrap="none" anchor="ctr"/>
          <a:lstStyle/>
          <a:p>
            <a:pPr algn="ctr"/>
            <a:r>
              <a:rPr lang="en-US" altLang="zh-CN" sz="1200">
                <a:latin typeface="宋体" pitchFamily="2" charset="-122"/>
              </a:rPr>
              <a:t>3</a:t>
            </a:r>
          </a:p>
        </p:txBody>
      </p:sp>
      <p:sp>
        <p:nvSpPr>
          <p:cNvPr id="48151" name="Rectangle 40"/>
          <p:cNvSpPr>
            <a:spLocks noChangeArrowheads="1"/>
          </p:cNvSpPr>
          <p:nvPr/>
        </p:nvSpPr>
        <p:spPr bwMode="auto">
          <a:xfrm>
            <a:off x="2052638" y="3470275"/>
            <a:ext cx="152400" cy="152400"/>
          </a:xfrm>
          <a:prstGeom prst="rect">
            <a:avLst/>
          </a:prstGeom>
          <a:noFill/>
          <a:ln w="9525">
            <a:noFill/>
            <a:miter lim="800000"/>
            <a:headEnd/>
            <a:tailEnd/>
          </a:ln>
        </p:spPr>
        <p:txBody>
          <a:bodyPr wrap="none" anchor="ctr"/>
          <a:lstStyle/>
          <a:p>
            <a:pPr algn="ctr"/>
            <a:r>
              <a:rPr lang="en-US" altLang="zh-CN" sz="1200">
                <a:latin typeface="宋体" pitchFamily="2" charset="-122"/>
              </a:rPr>
              <a:t>2</a:t>
            </a:r>
          </a:p>
        </p:txBody>
      </p:sp>
      <p:sp>
        <p:nvSpPr>
          <p:cNvPr id="48152" name="Rectangle 41"/>
          <p:cNvSpPr>
            <a:spLocks noChangeArrowheads="1"/>
          </p:cNvSpPr>
          <p:nvPr/>
        </p:nvSpPr>
        <p:spPr bwMode="auto">
          <a:xfrm>
            <a:off x="2205038" y="4384675"/>
            <a:ext cx="152400" cy="152400"/>
          </a:xfrm>
          <a:prstGeom prst="rect">
            <a:avLst/>
          </a:prstGeom>
          <a:noFill/>
          <a:ln w="9525">
            <a:noFill/>
            <a:miter lim="800000"/>
            <a:headEnd/>
            <a:tailEnd/>
          </a:ln>
        </p:spPr>
        <p:txBody>
          <a:bodyPr wrap="none" anchor="ctr"/>
          <a:lstStyle/>
          <a:p>
            <a:pPr algn="ctr"/>
            <a:r>
              <a:rPr lang="en-US" altLang="zh-CN" sz="1200">
                <a:latin typeface="宋体" pitchFamily="2" charset="-122"/>
              </a:rPr>
              <a:t>4</a:t>
            </a:r>
          </a:p>
        </p:txBody>
      </p:sp>
      <p:sp>
        <p:nvSpPr>
          <p:cNvPr id="48153" name="Rectangle 42"/>
          <p:cNvSpPr>
            <a:spLocks noChangeArrowheads="1"/>
          </p:cNvSpPr>
          <p:nvPr/>
        </p:nvSpPr>
        <p:spPr bwMode="auto">
          <a:xfrm>
            <a:off x="1824038" y="4765675"/>
            <a:ext cx="152400" cy="152400"/>
          </a:xfrm>
          <a:prstGeom prst="rect">
            <a:avLst/>
          </a:prstGeom>
          <a:noFill/>
          <a:ln w="9525">
            <a:noFill/>
            <a:miter lim="800000"/>
            <a:headEnd/>
            <a:tailEnd/>
          </a:ln>
        </p:spPr>
        <p:txBody>
          <a:bodyPr wrap="none" anchor="ctr"/>
          <a:lstStyle/>
          <a:p>
            <a:pPr algn="ctr"/>
            <a:r>
              <a:rPr lang="en-US" altLang="zh-CN" sz="1200">
                <a:latin typeface="宋体" pitchFamily="2" charset="-122"/>
              </a:rPr>
              <a:t>5</a:t>
            </a:r>
          </a:p>
        </p:txBody>
      </p:sp>
      <p:sp>
        <p:nvSpPr>
          <p:cNvPr id="48154" name="Rectangle 43"/>
          <p:cNvSpPr>
            <a:spLocks noChangeArrowheads="1"/>
          </p:cNvSpPr>
          <p:nvPr/>
        </p:nvSpPr>
        <p:spPr bwMode="auto">
          <a:xfrm>
            <a:off x="1290638" y="4994275"/>
            <a:ext cx="152400" cy="152400"/>
          </a:xfrm>
          <a:prstGeom prst="rect">
            <a:avLst/>
          </a:prstGeom>
          <a:noFill/>
          <a:ln w="9525">
            <a:noFill/>
            <a:miter lim="800000"/>
            <a:headEnd/>
            <a:tailEnd/>
          </a:ln>
        </p:spPr>
        <p:txBody>
          <a:bodyPr wrap="none" anchor="ctr"/>
          <a:lstStyle/>
          <a:p>
            <a:pPr algn="ctr"/>
            <a:r>
              <a:rPr lang="en-US" altLang="zh-CN" sz="1200">
                <a:latin typeface="宋体" pitchFamily="2" charset="-122"/>
              </a:rPr>
              <a:t>6</a:t>
            </a:r>
          </a:p>
        </p:txBody>
      </p:sp>
      <p:sp>
        <p:nvSpPr>
          <p:cNvPr id="48155" name="Rectangle 44"/>
          <p:cNvSpPr>
            <a:spLocks noChangeArrowheads="1"/>
          </p:cNvSpPr>
          <p:nvPr/>
        </p:nvSpPr>
        <p:spPr bwMode="auto">
          <a:xfrm>
            <a:off x="757238" y="4765675"/>
            <a:ext cx="228600" cy="152400"/>
          </a:xfrm>
          <a:prstGeom prst="rect">
            <a:avLst/>
          </a:prstGeom>
          <a:noFill/>
          <a:ln w="9525">
            <a:noFill/>
            <a:miter lim="800000"/>
            <a:headEnd/>
            <a:tailEnd/>
          </a:ln>
        </p:spPr>
        <p:txBody>
          <a:bodyPr wrap="none" anchor="ctr"/>
          <a:lstStyle/>
          <a:p>
            <a:pPr algn="ctr"/>
            <a:r>
              <a:rPr lang="en-US" altLang="zh-CN" sz="1200">
                <a:latin typeface="宋体" pitchFamily="2" charset="-122"/>
              </a:rPr>
              <a:t>7</a:t>
            </a:r>
          </a:p>
        </p:txBody>
      </p:sp>
      <p:sp>
        <p:nvSpPr>
          <p:cNvPr id="48156" name="Rectangle 45"/>
          <p:cNvSpPr>
            <a:spLocks noChangeArrowheads="1"/>
          </p:cNvSpPr>
          <p:nvPr/>
        </p:nvSpPr>
        <p:spPr bwMode="auto">
          <a:xfrm>
            <a:off x="376238" y="4460875"/>
            <a:ext cx="228600" cy="152400"/>
          </a:xfrm>
          <a:prstGeom prst="rect">
            <a:avLst/>
          </a:prstGeom>
          <a:noFill/>
          <a:ln w="9525">
            <a:noFill/>
            <a:miter lim="800000"/>
            <a:headEnd/>
            <a:tailEnd/>
          </a:ln>
        </p:spPr>
        <p:txBody>
          <a:bodyPr wrap="none" anchor="ctr"/>
          <a:lstStyle/>
          <a:p>
            <a:pPr algn="ctr"/>
            <a:r>
              <a:rPr lang="en-US" altLang="zh-CN" sz="1200">
                <a:latin typeface="宋体" pitchFamily="2" charset="-122"/>
              </a:rPr>
              <a:t>8</a:t>
            </a:r>
          </a:p>
        </p:txBody>
      </p:sp>
      <p:sp>
        <p:nvSpPr>
          <p:cNvPr id="48157" name="Rectangle 47"/>
          <p:cNvSpPr>
            <a:spLocks noChangeArrowheads="1"/>
          </p:cNvSpPr>
          <p:nvPr/>
        </p:nvSpPr>
        <p:spPr bwMode="auto">
          <a:xfrm>
            <a:off x="300038" y="3927475"/>
            <a:ext cx="152400" cy="152400"/>
          </a:xfrm>
          <a:prstGeom prst="rect">
            <a:avLst/>
          </a:prstGeom>
          <a:noFill/>
          <a:ln w="9525">
            <a:noFill/>
            <a:miter lim="800000"/>
            <a:headEnd/>
            <a:tailEnd/>
          </a:ln>
        </p:spPr>
        <p:txBody>
          <a:bodyPr wrap="none" anchor="ctr"/>
          <a:lstStyle/>
          <a:p>
            <a:pPr algn="ctr"/>
            <a:r>
              <a:rPr lang="en-US" altLang="zh-CN" sz="1200">
                <a:latin typeface="宋体" pitchFamily="2" charset="-122"/>
              </a:rPr>
              <a:t>9</a:t>
            </a:r>
          </a:p>
        </p:txBody>
      </p:sp>
      <p:sp>
        <p:nvSpPr>
          <p:cNvPr id="48158" name="Rectangle 48"/>
          <p:cNvSpPr>
            <a:spLocks noChangeArrowheads="1"/>
          </p:cNvSpPr>
          <p:nvPr/>
        </p:nvSpPr>
        <p:spPr bwMode="auto">
          <a:xfrm>
            <a:off x="528638" y="3470275"/>
            <a:ext cx="152400" cy="152400"/>
          </a:xfrm>
          <a:prstGeom prst="rect">
            <a:avLst/>
          </a:prstGeom>
          <a:noFill/>
          <a:ln w="9525">
            <a:noFill/>
            <a:miter lim="800000"/>
            <a:headEnd/>
            <a:tailEnd/>
          </a:ln>
        </p:spPr>
        <p:txBody>
          <a:bodyPr wrap="none" anchor="ctr"/>
          <a:lstStyle/>
          <a:p>
            <a:pPr algn="ctr"/>
            <a:r>
              <a:rPr lang="en-US" altLang="zh-CN" sz="1200">
                <a:latin typeface="宋体" pitchFamily="2" charset="-122"/>
              </a:rPr>
              <a:t>10</a:t>
            </a:r>
          </a:p>
        </p:txBody>
      </p:sp>
      <p:sp>
        <p:nvSpPr>
          <p:cNvPr id="48159" name="Rectangle 49"/>
          <p:cNvSpPr>
            <a:spLocks noChangeArrowheads="1"/>
          </p:cNvSpPr>
          <p:nvPr/>
        </p:nvSpPr>
        <p:spPr bwMode="auto">
          <a:xfrm>
            <a:off x="833438" y="3089275"/>
            <a:ext cx="152400" cy="152400"/>
          </a:xfrm>
          <a:prstGeom prst="rect">
            <a:avLst/>
          </a:prstGeom>
          <a:noFill/>
          <a:ln w="9525">
            <a:noFill/>
            <a:miter lim="800000"/>
            <a:headEnd/>
            <a:tailEnd/>
          </a:ln>
        </p:spPr>
        <p:txBody>
          <a:bodyPr wrap="none" anchor="ctr"/>
          <a:lstStyle/>
          <a:p>
            <a:pPr algn="ctr"/>
            <a:r>
              <a:rPr lang="en-US" altLang="zh-CN" sz="1200">
                <a:latin typeface="宋体" pitchFamily="2" charset="-122"/>
              </a:rPr>
              <a:t>11</a:t>
            </a:r>
          </a:p>
        </p:txBody>
      </p:sp>
      <p:pic>
        <p:nvPicPr>
          <p:cNvPr id="4148" name="Picture 52"/>
          <p:cNvPicPr>
            <a:picLocks noChangeAspect="1" noChangeArrowheads="1"/>
          </p:cNvPicPr>
          <p:nvPr/>
        </p:nvPicPr>
        <p:blipFill>
          <a:blip r:embed="rId3"/>
          <a:srcRect/>
          <a:stretch>
            <a:fillRect/>
          </a:stretch>
        </p:blipFill>
        <p:spPr bwMode="auto">
          <a:xfrm>
            <a:off x="757238" y="3241675"/>
            <a:ext cx="1320800" cy="1295400"/>
          </a:xfrm>
          <a:prstGeom prst="rect">
            <a:avLst/>
          </a:prstGeom>
          <a:noFill/>
          <a:ln w="9525">
            <a:noFill/>
            <a:miter lim="800000"/>
            <a:headEnd/>
            <a:tailEnd/>
          </a:ln>
        </p:spPr>
      </p:pic>
      <p:sp>
        <p:nvSpPr>
          <p:cNvPr id="37" name="矩形 36"/>
          <p:cNvSpPr>
            <a:spLocks noChangeArrowheads="1"/>
          </p:cNvSpPr>
          <p:nvPr/>
        </p:nvSpPr>
        <p:spPr bwMode="auto">
          <a:xfrm rot="2983168">
            <a:off x="1068388" y="3508375"/>
            <a:ext cx="1066800" cy="381000"/>
          </a:xfrm>
          <a:prstGeom prst="rect">
            <a:avLst/>
          </a:prstGeom>
          <a:noFill/>
          <a:ln w="25400" algn="ctr">
            <a:noFill/>
            <a:miter lim="800000"/>
            <a:headEnd/>
            <a:tailEnd/>
          </a:ln>
        </p:spPr>
        <p:txBody>
          <a:bodyPr anchor="ctr"/>
          <a:lstStyle/>
          <a:p>
            <a:pPr algn="ctr"/>
            <a:r>
              <a:rPr lang="en-US" altLang="zh-CN" sz="1400">
                <a:solidFill>
                  <a:srgbClr val="002060"/>
                </a:solidFill>
                <a:latin typeface="宋体" pitchFamily="2" charset="-122"/>
              </a:rPr>
              <a:t>10+7-12=5</a:t>
            </a:r>
            <a:endParaRPr lang="zh-CN" altLang="en-US" sz="1400">
              <a:solidFill>
                <a:srgbClr val="002060"/>
              </a:solidFill>
              <a:latin typeface="宋体" pitchFamily="2" charset="-122"/>
            </a:endParaRPr>
          </a:p>
        </p:txBody>
      </p:sp>
      <p:pic>
        <p:nvPicPr>
          <p:cNvPr id="4149" name="Picture 53"/>
          <p:cNvPicPr>
            <a:picLocks noChangeAspect="1" noChangeArrowheads="1"/>
          </p:cNvPicPr>
          <p:nvPr/>
        </p:nvPicPr>
        <p:blipFill>
          <a:blip r:embed="rId4"/>
          <a:srcRect/>
          <a:stretch>
            <a:fillRect/>
          </a:stretch>
        </p:blipFill>
        <p:spPr bwMode="auto">
          <a:xfrm rot="1593366">
            <a:off x="376238" y="3938588"/>
            <a:ext cx="1430337" cy="827087"/>
          </a:xfrm>
          <a:prstGeom prst="rect">
            <a:avLst/>
          </a:prstGeom>
          <a:solidFill>
            <a:schemeClr val="accent1"/>
          </a:solidFill>
          <a:ln w="9525">
            <a:noFill/>
            <a:miter lim="800000"/>
            <a:headEnd/>
            <a:tailEnd/>
          </a:ln>
        </p:spPr>
      </p:pic>
      <p:sp>
        <p:nvSpPr>
          <p:cNvPr id="39" name="同心圆 38"/>
          <p:cNvSpPr/>
          <p:nvPr/>
        </p:nvSpPr>
        <p:spPr>
          <a:xfrm>
            <a:off x="1292225" y="3927475"/>
            <a:ext cx="150813" cy="150813"/>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cxnSp>
        <p:nvCxnSpPr>
          <p:cNvPr id="41" name="直接连接符 40"/>
          <p:cNvCxnSpPr>
            <a:stCxn id="39" idx="5"/>
          </p:cNvCxnSpPr>
          <p:nvPr/>
        </p:nvCxnSpPr>
        <p:spPr>
          <a:xfrm rot="16200000" flipH="1">
            <a:off x="1266825" y="4210051"/>
            <a:ext cx="733425" cy="42545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692150" y="3600450"/>
            <a:ext cx="674688" cy="403225"/>
          </a:xfrm>
          <a:prstGeom prst="straightConnector1">
            <a:avLst/>
          </a:prstGeom>
          <a:ln w="222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矩形 48"/>
          <p:cNvSpPr>
            <a:spLocks noChangeArrowheads="1"/>
          </p:cNvSpPr>
          <p:nvPr/>
        </p:nvSpPr>
        <p:spPr bwMode="auto">
          <a:xfrm rot="1683586">
            <a:off x="631825" y="4359275"/>
            <a:ext cx="762000" cy="304800"/>
          </a:xfrm>
          <a:prstGeom prst="rect">
            <a:avLst/>
          </a:prstGeom>
          <a:noFill/>
          <a:ln w="25400" algn="ctr">
            <a:noFill/>
            <a:miter lim="800000"/>
            <a:headEnd/>
            <a:tailEnd/>
          </a:ln>
        </p:spPr>
        <p:txBody>
          <a:bodyPr anchor="ctr"/>
          <a:lstStyle/>
          <a:p>
            <a:pPr algn="ctr"/>
            <a:r>
              <a:rPr lang="en-US" altLang="zh-CN" sz="1400">
                <a:solidFill>
                  <a:srgbClr val="A50021"/>
                </a:solidFill>
                <a:latin typeface="宋体" pitchFamily="2" charset="-122"/>
              </a:rPr>
              <a:t>10-5=5</a:t>
            </a:r>
            <a:endParaRPr lang="zh-CN" altLang="en-US" sz="1400">
              <a:solidFill>
                <a:srgbClr val="A50021"/>
              </a:solidFill>
              <a:latin typeface="宋体" pitchFamily="2" charset="-122"/>
            </a:endParaRPr>
          </a:p>
        </p:txBody>
      </p:sp>
      <p:sp>
        <p:nvSpPr>
          <p:cNvPr id="51" name="矩形 50"/>
          <p:cNvSpPr/>
          <p:nvPr/>
        </p:nvSpPr>
        <p:spPr>
          <a:xfrm>
            <a:off x="503238" y="1179513"/>
            <a:ext cx="7710487" cy="1277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450850" indent="-450850" algn="l">
              <a:lnSpc>
                <a:spcPct val="100000"/>
              </a:lnSpc>
              <a:spcBef>
                <a:spcPct val="50000"/>
              </a:spcBef>
              <a:buClr>
                <a:schemeClr val="bg2"/>
              </a:buClr>
              <a:buFont typeface="Wingdings" pitchFamily="2" charset="2"/>
              <a:buChar char="v"/>
              <a:defRPr/>
            </a:pPr>
            <a:r>
              <a:rPr kumimoji="1" lang="en-US" altLang="zh-CN" dirty="0">
                <a:solidFill>
                  <a:srgbClr val="FF0066"/>
                </a:solidFill>
                <a:ea typeface="宋体" pitchFamily="2" charset="-122"/>
              </a:rPr>
              <a:t>【</a:t>
            </a:r>
            <a:r>
              <a:rPr kumimoji="1" lang="zh-CN" altLang="en-US" dirty="0">
                <a:solidFill>
                  <a:srgbClr val="FF0066"/>
                </a:solidFill>
                <a:ea typeface="宋体" pitchFamily="2" charset="-122"/>
              </a:rPr>
              <a:t>例</a:t>
            </a:r>
            <a:r>
              <a:rPr kumimoji="1" lang="en-US" altLang="zh-CN" dirty="0">
                <a:solidFill>
                  <a:srgbClr val="FF0066"/>
                </a:solidFill>
                <a:latin typeface="Arial" pitchFamily="34" charset="0"/>
                <a:cs typeface="Arial" pitchFamily="34" charset="0"/>
              </a:rPr>
              <a:t>1.18</a:t>
            </a:r>
            <a:r>
              <a:rPr kumimoji="1" lang="en-US" altLang="zh-CN" dirty="0">
                <a:solidFill>
                  <a:srgbClr val="FF0066"/>
                </a:solidFill>
                <a:ea typeface="宋体" pitchFamily="2" charset="-122"/>
              </a:rPr>
              <a:t>】</a:t>
            </a:r>
            <a:r>
              <a:rPr kumimoji="1" lang="zh-CN" altLang="en-US" dirty="0">
                <a:solidFill>
                  <a:schemeClr val="tx1"/>
                </a:solidFill>
                <a:latin typeface="Times New Roman" pitchFamily="18" charset="0"/>
                <a:ea typeface="宋体" pitchFamily="2" charset="-122"/>
              </a:rPr>
              <a:t>假如在</a:t>
            </a:r>
            <a:r>
              <a:rPr kumimoji="1" lang="en-US" altLang="zh-CN" dirty="0">
                <a:solidFill>
                  <a:schemeClr val="tx1"/>
                </a:solidFill>
                <a:latin typeface="Times New Roman" pitchFamily="18" charset="0"/>
                <a:ea typeface="宋体" pitchFamily="2" charset="-122"/>
              </a:rPr>
              <a:t>5</a:t>
            </a:r>
            <a:r>
              <a:rPr kumimoji="1" lang="zh-CN" altLang="en-US" dirty="0">
                <a:solidFill>
                  <a:schemeClr val="tx1"/>
                </a:solidFill>
                <a:latin typeface="Times New Roman" pitchFamily="18" charset="0"/>
                <a:ea typeface="宋体" pitchFamily="2" charset="-122"/>
              </a:rPr>
              <a:t>点时发现手表停在</a:t>
            </a:r>
            <a:r>
              <a:rPr kumimoji="1" lang="en-US" altLang="zh-CN" dirty="0">
                <a:solidFill>
                  <a:schemeClr val="tx1"/>
                </a:solidFill>
                <a:latin typeface="Times New Roman" pitchFamily="18" charset="0"/>
                <a:ea typeface="宋体" pitchFamily="2" charset="-122"/>
              </a:rPr>
              <a:t>10</a:t>
            </a:r>
            <a:r>
              <a:rPr kumimoji="1" lang="zh-CN" altLang="en-US" dirty="0">
                <a:solidFill>
                  <a:schemeClr val="tx1"/>
                </a:solidFill>
                <a:latin typeface="Times New Roman" pitchFamily="18" charset="0"/>
                <a:ea typeface="宋体" pitchFamily="2" charset="-122"/>
              </a:rPr>
              <a:t>点上了，怎样将</a:t>
            </a:r>
            <a:r>
              <a:rPr lang="zh-CN" altLang="en-US" dirty="0">
                <a:solidFill>
                  <a:schemeClr val="tx1"/>
                </a:solidFill>
                <a:latin typeface="Times New Roman" pitchFamily="18" charset="0"/>
                <a:ea typeface="宋体" pitchFamily="2" charset="-122"/>
              </a:rPr>
              <a:t>表针拨回到</a:t>
            </a:r>
            <a:r>
              <a:rPr lang="en-US" altLang="zh-CN" dirty="0">
                <a:solidFill>
                  <a:schemeClr val="tx1"/>
                </a:solidFill>
                <a:latin typeface="Times New Roman" pitchFamily="18" charset="0"/>
                <a:ea typeface="宋体" pitchFamily="2" charset="-122"/>
              </a:rPr>
              <a:t>5</a:t>
            </a:r>
            <a:r>
              <a:rPr lang="zh-CN" altLang="en-US" dirty="0">
                <a:solidFill>
                  <a:schemeClr val="tx1"/>
                </a:solidFill>
                <a:latin typeface="Times New Roman" pitchFamily="18" charset="0"/>
                <a:ea typeface="宋体" pitchFamily="2" charset="-122"/>
              </a:rPr>
              <a:t>点？</a:t>
            </a:r>
            <a:endParaRPr kumimoji="1" lang="en-US" altLang="zh-CN" dirty="0">
              <a:solidFill>
                <a:schemeClr val="tx1"/>
              </a:solidFill>
              <a:latin typeface="Times New Roman" pitchFamily="18" charset="0"/>
              <a:ea typeface="宋体" pitchFamily="2" charset="-122"/>
            </a:endParaRPr>
          </a:p>
          <a:p>
            <a:pPr marL="898525" lvl="1" indent="-276225" algn="l">
              <a:lnSpc>
                <a:spcPct val="120000"/>
              </a:lnSpc>
              <a:buClr>
                <a:srgbClr val="006666"/>
              </a:buClr>
              <a:buSzPct val="110000"/>
              <a:buFont typeface="Wingdings" pitchFamily="2" charset="2"/>
              <a:buChar char="w"/>
              <a:defRPr/>
            </a:pPr>
            <a:r>
              <a:rPr lang="zh-CN" altLang="en-US" sz="2200" dirty="0">
                <a:solidFill>
                  <a:srgbClr val="CC3300"/>
                </a:solidFill>
                <a:latin typeface="Times New Roman" pitchFamily="18" charset="0"/>
                <a:ea typeface="宋体" pitchFamily="2" charset="-122"/>
              </a:rPr>
              <a:t>方法一</a:t>
            </a:r>
            <a:r>
              <a:rPr lang="zh-CN" altLang="en-US" sz="2200" dirty="0">
                <a:solidFill>
                  <a:schemeClr val="tx1"/>
                </a:solidFill>
                <a:latin typeface="Times New Roman" pitchFamily="18" charset="0"/>
                <a:ea typeface="宋体" pitchFamily="2" charset="-122"/>
              </a:rPr>
              <a:t>：往回拨</a:t>
            </a:r>
            <a:r>
              <a:rPr lang="en-US" altLang="zh-CN" sz="2200" dirty="0">
                <a:solidFill>
                  <a:schemeClr val="tx1"/>
                </a:solidFill>
                <a:latin typeface="Times New Roman" pitchFamily="18" charset="0"/>
                <a:ea typeface="宋体" pitchFamily="2" charset="-122"/>
              </a:rPr>
              <a:t>5</a:t>
            </a:r>
            <a:r>
              <a:rPr lang="zh-CN" altLang="en-US" sz="2200" dirty="0">
                <a:solidFill>
                  <a:schemeClr val="tx1"/>
                </a:solidFill>
                <a:latin typeface="Times New Roman" pitchFamily="18" charset="0"/>
                <a:ea typeface="宋体" pitchFamily="2" charset="-122"/>
              </a:rPr>
              <a:t>格，</a:t>
            </a:r>
            <a:r>
              <a:rPr lang="en-US" altLang="zh-CN" sz="2200" dirty="0">
                <a:solidFill>
                  <a:schemeClr val="tx1"/>
                </a:solidFill>
                <a:latin typeface="Times New Roman" pitchFamily="18" charset="0"/>
                <a:ea typeface="宋体" pitchFamily="2" charset="-122"/>
              </a:rPr>
              <a:t>10-5=5</a:t>
            </a:r>
            <a:r>
              <a:rPr lang="zh-CN" altLang="en-US" sz="2200" dirty="0">
                <a:solidFill>
                  <a:schemeClr val="tx1"/>
                </a:solidFill>
                <a:latin typeface="Times New Roman" pitchFamily="18" charset="0"/>
                <a:ea typeface="宋体" pitchFamily="2" charset="-122"/>
              </a:rPr>
              <a:t>。</a:t>
            </a:r>
            <a:endParaRPr lang="en-US" altLang="zh-CN" sz="2200" dirty="0">
              <a:solidFill>
                <a:schemeClr val="tx1"/>
              </a:solidFill>
              <a:latin typeface="Times New Roman" pitchFamily="18" charset="0"/>
              <a:ea typeface="宋体" pitchFamily="2" charset="-122"/>
            </a:endParaRPr>
          </a:p>
        </p:txBody>
      </p:sp>
      <p:sp>
        <p:nvSpPr>
          <p:cNvPr id="42" name="AutoShape 4"/>
          <p:cNvSpPr>
            <a:spLocks noChangeArrowheads="1"/>
          </p:cNvSpPr>
          <p:nvPr/>
        </p:nvSpPr>
        <p:spPr bwMode="black">
          <a:xfrm>
            <a:off x="2573338" y="4003675"/>
            <a:ext cx="6397625" cy="2555875"/>
          </a:xfrm>
          <a:prstGeom prst="horizontalScroll">
            <a:avLst>
              <a:gd name="adj" fmla="val 12500"/>
            </a:avLst>
          </a:prstGeom>
          <a:solidFill>
            <a:srgbClr val="FFFFBD"/>
          </a:solidFill>
          <a:ln w="22225">
            <a:solidFill>
              <a:srgbClr val="CC6600"/>
            </a:solidFill>
            <a:round/>
            <a:headEnd/>
            <a:tailEnd/>
          </a:ln>
        </p:spPr>
        <p:txBody>
          <a:bodyPr anchor="ctr"/>
          <a:lstStyle/>
          <a:p>
            <a:pPr marL="450850" lvl="1" indent="-450850" algn="l">
              <a:lnSpc>
                <a:spcPct val="100000"/>
              </a:lnSpc>
              <a:buClr>
                <a:schemeClr val="bg2"/>
              </a:buClr>
              <a:buFont typeface="Wingdings" pitchFamily="2" charset="2"/>
              <a:buChar char="v"/>
            </a:pPr>
            <a:r>
              <a:rPr kumimoji="1" lang="en-US" altLang="zh-CN" sz="2000">
                <a:solidFill>
                  <a:schemeClr val="tx1"/>
                </a:solidFill>
                <a:latin typeface="Arial" charset="0"/>
                <a:ea typeface="楷体_GB2312" pitchFamily="49" charset="-122"/>
              </a:rPr>
              <a:t>10</a:t>
            </a:r>
            <a:r>
              <a:rPr kumimoji="1" lang="en-US" altLang="zh-CN" sz="2000">
                <a:solidFill>
                  <a:srgbClr val="990033"/>
                </a:solidFill>
                <a:latin typeface="Arial" charset="0"/>
                <a:ea typeface="楷体_GB2312" pitchFamily="49" charset="-122"/>
              </a:rPr>
              <a:t>-5</a:t>
            </a:r>
            <a:r>
              <a:rPr kumimoji="1" lang="zh-CN" altLang="en-US" sz="2000">
                <a:solidFill>
                  <a:schemeClr val="tx1"/>
                </a:solidFill>
                <a:latin typeface="Arial" charset="0"/>
                <a:ea typeface="楷体_GB2312" pitchFamily="49" charset="-122"/>
              </a:rPr>
              <a:t>的减法可以用</a:t>
            </a:r>
            <a:r>
              <a:rPr kumimoji="1" lang="en-US" altLang="zh-CN" sz="2000">
                <a:solidFill>
                  <a:schemeClr val="tx1"/>
                </a:solidFill>
                <a:latin typeface="Arial" charset="0"/>
                <a:ea typeface="楷体_GB2312" pitchFamily="49" charset="-122"/>
              </a:rPr>
              <a:t>10</a:t>
            </a:r>
            <a:r>
              <a:rPr kumimoji="1" lang="en-US" altLang="zh-CN" sz="2000">
                <a:solidFill>
                  <a:srgbClr val="990033"/>
                </a:solidFill>
                <a:latin typeface="Arial" charset="0"/>
                <a:ea typeface="楷体_GB2312" pitchFamily="49" charset="-122"/>
              </a:rPr>
              <a:t>+7</a:t>
            </a:r>
            <a:r>
              <a:rPr kumimoji="1" lang="zh-CN" altLang="en-US" sz="2000">
                <a:solidFill>
                  <a:schemeClr val="tx1"/>
                </a:solidFill>
                <a:latin typeface="Arial" charset="0"/>
                <a:ea typeface="楷体_GB2312" pitchFamily="49" charset="-122"/>
              </a:rPr>
              <a:t>的加法代替实现</a:t>
            </a:r>
            <a:endParaRPr kumimoji="1" lang="en-US" altLang="zh-CN" sz="2000">
              <a:solidFill>
                <a:schemeClr val="tx1"/>
              </a:solidFill>
              <a:latin typeface="Arial" charset="0"/>
              <a:ea typeface="楷体_GB2312" pitchFamily="49" charset="-122"/>
            </a:endParaRPr>
          </a:p>
          <a:p>
            <a:pPr marL="450850" lvl="1" indent="-450850" algn="l">
              <a:lnSpc>
                <a:spcPct val="100000"/>
              </a:lnSpc>
              <a:buClr>
                <a:schemeClr val="bg2"/>
              </a:buClr>
              <a:buFont typeface="Wingdings" pitchFamily="2" charset="2"/>
              <a:buChar char="v"/>
            </a:pPr>
            <a:r>
              <a:rPr kumimoji="1" lang="en-US" altLang="zh-CN" sz="2000">
                <a:solidFill>
                  <a:schemeClr val="tx1"/>
                </a:solidFill>
                <a:latin typeface="Arial" charset="0"/>
                <a:ea typeface="楷体_GB2312" pitchFamily="49" charset="-122"/>
              </a:rPr>
              <a:t>5</a:t>
            </a:r>
            <a:r>
              <a:rPr kumimoji="1" lang="zh-CN" altLang="en-US" sz="2000">
                <a:solidFill>
                  <a:schemeClr val="tx1"/>
                </a:solidFill>
                <a:latin typeface="Arial" charset="0"/>
                <a:ea typeface="楷体_GB2312" pitchFamily="49" charset="-122"/>
              </a:rPr>
              <a:t>和</a:t>
            </a:r>
            <a:r>
              <a:rPr kumimoji="1" lang="en-US" altLang="zh-CN" sz="2000">
                <a:solidFill>
                  <a:schemeClr val="tx1"/>
                </a:solidFill>
                <a:latin typeface="Arial" charset="0"/>
                <a:ea typeface="楷体_GB2312" pitchFamily="49" charset="-122"/>
              </a:rPr>
              <a:t>7</a:t>
            </a:r>
            <a:r>
              <a:rPr kumimoji="1" lang="zh-CN" altLang="en-US" sz="2000">
                <a:solidFill>
                  <a:schemeClr val="tx1"/>
                </a:solidFill>
                <a:latin typeface="Arial" charset="0"/>
                <a:ea typeface="楷体_GB2312" pitchFamily="49" charset="-122"/>
              </a:rPr>
              <a:t>相加正好等于产生进位的模数</a:t>
            </a:r>
            <a:r>
              <a:rPr kumimoji="1" lang="en-US" altLang="zh-CN" sz="2000">
                <a:solidFill>
                  <a:schemeClr val="tx1"/>
                </a:solidFill>
                <a:latin typeface="Arial" charset="0"/>
                <a:ea typeface="楷体_GB2312" pitchFamily="49" charset="-122"/>
              </a:rPr>
              <a:t>12</a:t>
            </a:r>
            <a:r>
              <a:rPr kumimoji="1" lang="zh-CN" altLang="en-US" sz="2000">
                <a:solidFill>
                  <a:schemeClr val="tx1"/>
                </a:solidFill>
                <a:latin typeface="Arial" charset="0"/>
                <a:ea typeface="楷体_GB2312" pitchFamily="49" charset="-122"/>
              </a:rPr>
              <a:t>。因此称</a:t>
            </a:r>
            <a:r>
              <a:rPr kumimoji="1" lang="en-US" altLang="zh-CN" sz="2000">
                <a:solidFill>
                  <a:schemeClr val="tx1"/>
                </a:solidFill>
                <a:latin typeface="Arial" charset="0"/>
                <a:ea typeface="楷体_GB2312" pitchFamily="49" charset="-122"/>
              </a:rPr>
              <a:t>7</a:t>
            </a:r>
            <a:r>
              <a:rPr kumimoji="1" lang="zh-CN" altLang="en-US" sz="2000">
                <a:solidFill>
                  <a:schemeClr val="tx1"/>
                </a:solidFill>
                <a:latin typeface="Arial" charset="0"/>
                <a:ea typeface="楷体_GB2312" pitchFamily="49" charset="-122"/>
              </a:rPr>
              <a:t>为</a:t>
            </a:r>
            <a:r>
              <a:rPr kumimoji="1" lang="en-US" altLang="zh-CN" sz="2000">
                <a:solidFill>
                  <a:schemeClr val="tx1"/>
                </a:solidFill>
                <a:latin typeface="Arial" charset="0"/>
                <a:ea typeface="楷体_GB2312" pitchFamily="49" charset="-122"/>
              </a:rPr>
              <a:t>-5</a:t>
            </a:r>
            <a:r>
              <a:rPr kumimoji="1" lang="zh-CN" altLang="en-US" sz="2000">
                <a:solidFill>
                  <a:schemeClr val="tx1"/>
                </a:solidFill>
                <a:latin typeface="Arial" charset="0"/>
                <a:ea typeface="楷体_GB2312" pitchFamily="49" charset="-122"/>
              </a:rPr>
              <a:t>对模</a:t>
            </a:r>
            <a:r>
              <a:rPr kumimoji="1" lang="en-US" altLang="zh-CN" sz="2000">
                <a:solidFill>
                  <a:schemeClr val="tx1"/>
                </a:solidFill>
                <a:latin typeface="Arial" charset="0"/>
                <a:ea typeface="楷体_GB2312" pitchFamily="49" charset="-122"/>
              </a:rPr>
              <a:t>12</a:t>
            </a:r>
            <a:r>
              <a:rPr kumimoji="1" lang="zh-CN" altLang="en-US" sz="2000">
                <a:solidFill>
                  <a:schemeClr val="tx1"/>
                </a:solidFill>
                <a:latin typeface="Arial" charset="0"/>
                <a:ea typeface="楷体_GB2312" pitchFamily="49" charset="-122"/>
              </a:rPr>
              <a:t>的</a:t>
            </a:r>
            <a:r>
              <a:rPr kumimoji="1" lang="zh-CN" altLang="en-US" sz="2000">
                <a:solidFill>
                  <a:srgbClr val="FF0000"/>
                </a:solidFill>
                <a:latin typeface="Arial" charset="0"/>
                <a:ea typeface="楷体_GB2312" pitchFamily="49" charset="-122"/>
              </a:rPr>
              <a:t>补数</a:t>
            </a:r>
            <a:r>
              <a:rPr kumimoji="1" lang="zh-CN" altLang="en-US" sz="2000">
                <a:solidFill>
                  <a:schemeClr val="tx1"/>
                </a:solidFill>
                <a:latin typeface="Arial" charset="0"/>
                <a:ea typeface="楷体_GB2312" pitchFamily="49" charset="-122"/>
              </a:rPr>
              <a:t>，也称</a:t>
            </a:r>
            <a:r>
              <a:rPr kumimoji="1" lang="zh-CN" altLang="en-US" sz="2000">
                <a:solidFill>
                  <a:srgbClr val="FF0000"/>
                </a:solidFill>
                <a:latin typeface="Arial" charset="0"/>
                <a:ea typeface="楷体_GB2312" pitchFamily="49" charset="-122"/>
              </a:rPr>
              <a:t>补码</a:t>
            </a:r>
            <a:r>
              <a:rPr kumimoji="1" lang="zh-CN" altLang="en-US" sz="2000">
                <a:solidFill>
                  <a:schemeClr val="tx1"/>
                </a:solidFill>
                <a:latin typeface="Arial" charset="0"/>
                <a:ea typeface="楷体_GB2312" pitchFamily="49" charset="-122"/>
              </a:rPr>
              <a:t>（</a:t>
            </a:r>
            <a:r>
              <a:rPr kumimoji="1" lang="en-US" altLang="zh-CN" sz="2000">
                <a:solidFill>
                  <a:schemeClr val="tx1"/>
                </a:solidFill>
                <a:latin typeface="Arial" charset="0"/>
                <a:ea typeface="楷体_GB2312" pitchFamily="49" charset="-122"/>
              </a:rPr>
              <a:t> complement </a:t>
            </a:r>
            <a:r>
              <a:rPr kumimoji="1" lang="zh-CN" altLang="en-US" sz="2000">
                <a:solidFill>
                  <a:schemeClr val="tx1"/>
                </a:solidFill>
                <a:latin typeface="Arial" charset="0"/>
                <a:ea typeface="楷体_GB2312" pitchFamily="49" charset="-122"/>
              </a:rPr>
              <a:t>）。</a:t>
            </a:r>
            <a:endParaRPr kumimoji="1" lang="en-US" altLang="zh-CN" sz="2000">
              <a:solidFill>
                <a:schemeClr val="tx1"/>
              </a:solidFill>
              <a:latin typeface="Arial" charset="0"/>
              <a:ea typeface="楷体_GB2312" pitchFamily="49" charset="-122"/>
            </a:endParaRPr>
          </a:p>
          <a:p>
            <a:pPr marL="450850" lvl="1" indent="-450850" algn="l">
              <a:lnSpc>
                <a:spcPct val="100000"/>
              </a:lnSpc>
              <a:buClr>
                <a:schemeClr val="bg2"/>
              </a:buClr>
              <a:buFont typeface="Wingdings" pitchFamily="2" charset="2"/>
              <a:buChar char="v"/>
            </a:pPr>
            <a:r>
              <a:rPr kumimoji="1" lang="zh-CN" altLang="en-US" sz="2000">
                <a:solidFill>
                  <a:srgbClr val="CC3300"/>
                </a:solidFill>
                <a:latin typeface="Arial" charset="0"/>
                <a:ea typeface="楷体_GB2312" pitchFamily="49" charset="-122"/>
              </a:rPr>
              <a:t>结论：在舍弃进位的条件下，减去某个数可以用加上该数的补码来代替。 </a:t>
            </a:r>
          </a:p>
        </p:txBody>
      </p:sp>
      <p:sp>
        <p:nvSpPr>
          <p:cNvPr id="48169"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B697D2F7-AC02-4047-91D0-42DB71F9537B}" type="slidenum">
              <a:rPr lang="ko-KR" altLang="en-US" sz="1600">
                <a:solidFill>
                  <a:schemeClr val="accent2"/>
                </a:solidFill>
                <a:latin typeface="Verdana" pitchFamily="34" charset="0"/>
                <a:ea typeface="Gulim" pitchFamily="34" charset="-127"/>
              </a:rPr>
              <a:pPr algn="r">
                <a:lnSpc>
                  <a:spcPct val="100000"/>
                </a:lnSpc>
              </a:pPr>
              <a:t>43</a:t>
            </a:fld>
            <a:endParaRPr lang="en-US" altLang="ko-KR" sz="1600">
              <a:solidFill>
                <a:schemeClr val="accent2"/>
              </a:solidFill>
              <a:latin typeface="Verdana" pitchFamily="34" charset="0"/>
              <a:ea typeface="Gulim" pitchFamily="34" charset="-127"/>
            </a:endParaRPr>
          </a:p>
        </p:txBody>
      </p:sp>
      <p:sp>
        <p:nvSpPr>
          <p:cNvPr id="43" name="椭圆 42"/>
          <p:cNvSpPr>
            <a:spLocks noChangeArrowheads="1"/>
          </p:cNvSpPr>
          <p:nvPr/>
        </p:nvSpPr>
        <p:spPr bwMode="auto">
          <a:xfrm>
            <a:off x="287338" y="3176588"/>
            <a:ext cx="458787" cy="563562"/>
          </a:xfrm>
          <a:prstGeom prst="ellipse">
            <a:avLst/>
          </a:prstGeom>
          <a:noFill/>
          <a:ln w="19050" algn="ctr">
            <a:solidFill>
              <a:srgbClr val="FF0000"/>
            </a:solidFill>
            <a:round/>
            <a:headEnd/>
            <a:tailEnd/>
          </a:ln>
        </p:spPr>
        <p:txBody>
          <a:bodyPr>
            <a:spAutoFit/>
          </a:bodyPr>
          <a:lstStyle/>
          <a:p>
            <a:pPr algn="r" eaLnBrk="0" hangingPunct="0">
              <a:lnSpc>
                <a:spcPct val="100000"/>
              </a:lnSpc>
            </a:pPr>
            <a:endParaRPr lang="zh-CN" altLang="en-US" sz="2000" u="sng">
              <a:solidFill>
                <a:schemeClr val="accent1"/>
              </a:solidFill>
              <a:latin typeface="Lucida Sans Unicode" pitchFamily="34" charset="0"/>
              <a:ea typeface="Gulim" pitchFamily="34"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49"/>
                                        </p:tgtEl>
                                        <p:attrNameLst>
                                          <p:attrName>style.visibility</p:attrName>
                                        </p:attrNameLst>
                                      </p:cBhvr>
                                      <p:to>
                                        <p:strVal val="visible"/>
                                      </p:to>
                                    </p:set>
                                    <p:animEffect transition="in" filter="wipe(left)">
                                      <p:cBhvr>
                                        <p:cTn id="13" dur="500"/>
                                        <p:tgtEl>
                                          <p:spTgt spid="4149"/>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ppt_x"/>
                                          </p:val>
                                        </p:tav>
                                        <p:tav tm="100000">
                                          <p:val>
                                            <p:strVal val="#ppt_x"/>
                                          </p:val>
                                        </p:tav>
                                      </p:tavLst>
                                    </p:anim>
                                    <p:anim calcmode="lin" valueType="num">
                                      <p:cBhvr additive="base">
                                        <p:cTn id="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linds(horizontal)">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148"/>
                                        </p:tgtEl>
                                        <p:attrNameLst>
                                          <p:attrName>style.visibility</p:attrName>
                                        </p:attrNameLst>
                                      </p:cBhvr>
                                      <p:to>
                                        <p:strVal val="visible"/>
                                      </p:to>
                                    </p:set>
                                    <p:animEffect transition="in" filter="wipe(left)">
                                      <p:cBhvr>
                                        <p:cTn id="28" dur="500"/>
                                        <p:tgtEl>
                                          <p:spTgt spid="4148"/>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dissolv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strVal val="#ppt_w*0.70"/>
                                          </p:val>
                                        </p:tav>
                                        <p:tav tm="100000">
                                          <p:val>
                                            <p:strVal val="#ppt_w"/>
                                          </p:val>
                                        </p:tav>
                                      </p:tavLst>
                                    </p:anim>
                                    <p:anim calcmode="lin" valueType="num">
                                      <p:cBhvr>
                                        <p:cTn id="38" dur="500" fill="hold"/>
                                        <p:tgtEl>
                                          <p:spTgt spid="42"/>
                                        </p:tgtEl>
                                        <p:attrNameLst>
                                          <p:attrName>ppt_h</p:attrName>
                                        </p:attrNameLst>
                                      </p:cBhvr>
                                      <p:tavLst>
                                        <p:tav tm="0">
                                          <p:val>
                                            <p:strVal val="#ppt_h"/>
                                          </p:val>
                                        </p:tav>
                                        <p:tav tm="100000">
                                          <p:val>
                                            <p:strVal val="#ppt_h"/>
                                          </p:val>
                                        </p:tav>
                                      </p:tavLst>
                                    </p:anim>
                                    <p:animEffect transition="in" filter="fade">
                                      <p:cBhvr>
                                        <p:cTn id="3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7" grpId="0"/>
      <p:bldP spid="49" grpId="0"/>
      <p:bldP spid="42" grpId="0" animBg="1"/>
      <p:bldP spid="4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title"/>
          </p:nvPr>
        </p:nvSpPr>
        <p:spPr/>
        <p:txBody>
          <a:bodyPr/>
          <a:lstStyle/>
          <a:p>
            <a:pPr eaLnBrk="1" hangingPunct="1"/>
            <a:r>
              <a:rPr lang="zh-CN" altLang="en-US" smtClean="0">
                <a:solidFill>
                  <a:srgbClr val="FFCC00"/>
                </a:solidFill>
                <a:latin typeface="黑体" pitchFamily="49" charset="-122"/>
                <a:ea typeface="黑体" pitchFamily="49" charset="-122"/>
              </a:rPr>
              <a:t>二进制数补码运算示例</a:t>
            </a:r>
            <a:endParaRPr lang="zh-CN" altLang="zh-CN" smtClean="0">
              <a:solidFill>
                <a:srgbClr val="FFCC00"/>
              </a:solidFill>
              <a:latin typeface="黑体" pitchFamily="49" charset="-122"/>
              <a:ea typeface="黑体" pitchFamily="49" charset="-122"/>
            </a:endParaRPr>
          </a:p>
        </p:txBody>
      </p:sp>
      <p:sp>
        <p:nvSpPr>
          <p:cNvPr id="4102" name="Rectangle 6"/>
          <p:cNvSpPr>
            <a:spLocks noGrp="1" noChangeArrowheads="1"/>
          </p:cNvSpPr>
          <p:nvPr>
            <p:ph type="body" idx="1"/>
          </p:nvPr>
        </p:nvSpPr>
        <p:spPr>
          <a:xfrm>
            <a:off x="323850" y="1052513"/>
            <a:ext cx="8648700" cy="1758950"/>
          </a:xfrm>
        </p:spPr>
        <p:txBody>
          <a:bodyPr/>
          <a:lstStyle/>
          <a:p>
            <a:pPr marL="450850" indent="-450850" eaLnBrk="1" hangingPunct="1">
              <a:spcBef>
                <a:spcPct val="0"/>
              </a:spcBef>
            </a:pPr>
            <a:r>
              <a:rPr lang="zh-CN" altLang="en-US" sz="2400" smtClean="0">
                <a:latin typeface="宋体" pitchFamily="2" charset="-122"/>
              </a:rPr>
              <a:t>此结论同样适用于二进制数的计算。</a:t>
            </a:r>
            <a:endParaRPr lang="en-US" altLang="zh-CN" sz="2400" smtClean="0">
              <a:latin typeface="宋体" pitchFamily="2" charset="-122"/>
            </a:endParaRPr>
          </a:p>
          <a:p>
            <a:pPr marL="450850" indent="-450850" eaLnBrk="1" hangingPunct="1">
              <a:spcBef>
                <a:spcPct val="0"/>
              </a:spcBef>
            </a:pPr>
            <a:r>
              <a:rPr kumimoji="1" lang="en-US" altLang="zh-CN" sz="2400" smtClean="0">
                <a:solidFill>
                  <a:srgbClr val="FF0066"/>
                </a:solidFill>
              </a:rPr>
              <a:t>【</a:t>
            </a:r>
            <a:r>
              <a:rPr kumimoji="1" lang="zh-CN" altLang="en-US" sz="2400" smtClean="0">
                <a:solidFill>
                  <a:srgbClr val="FF0066"/>
                </a:solidFill>
              </a:rPr>
              <a:t>例</a:t>
            </a:r>
            <a:r>
              <a:rPr kumimoji="1" lang="en-US" altLang="zh-CN" sz="2400" smtClean="0">
                <a:solidFill>
                  <a:srgbClr val="FF0066"/>
                </a:solidFill>
                <a:cs typeface="Arial" charset="0"/>
              </a:rPr>
              <a:t>1.19</a:t>
            </a:r>
            <a:r>
              <a:rPr kumimoji="1" lang="en-US" altLang="zh-CN" sz="2400" smtClean="0">
                <a:solidFill>
                  <a:srgbClr val="FF0066"/>
                </a:solidFill>
              </a:rPr>
              <a:t>】</a:t>
            </a:r>
            <a:r>
              <a:rPr lang="en-US" altLang="zh-CN" sz="2400" smtClean="0">
                <a:latin typeface="楷体_GB2312" pitchFamily="49" charset="-122"/>
                <a:ea typeface="楷体_GB2312" pitchFamily="49" charset="-122"/>
              </a:rPr>
              <a:t> </a:t>
            </a:r>
            <a:r>
              <a:rPr lang="en-US" altLang="zh-CN" sz="2400" smtClean="0">
                <a:latin typeface="宋体" pitchFamily="2" charset="-122"/>
              </a:rPr>
              <a:t>4</a:t>
            </a:r>
            <a:r>
              <a:rPr lang="zh-CN" altLang="en-US" sz="2400" smtClean="0">
                <a:latin typeface="宋体" pitchFamily="2" charset="-122"/>
              </a:rPr>
              <a:t>位二进制数的减法</a:t>
            </a:r>
            <a:r>
              <a:rPr lang="zh-CN" altLang="en-US" sz="2400" smtClean="0">
                <a:cs typeface="Arial" charset="0"/>
              </a:rPr>
              <a:t>运算：</a:t>
            </a:r>
            <a:r>
              <a:rPr lang="en-US" altLang="zh-CN" sz="2400" smtClean="0">
                <a:cs typeface="Arial" charset="0"/>
              </a:rPr>
              <a:t>1011-0111=0100</a:t>
            </a:r>
            <a:r>
              <a:rPr lang="zh-CN" altLang="en-US" sz="2400" smtClean="0">
                <a:cs typeface="Arial" charset="0"/>
              </a:rPr>
              <a:t>（即</a:t>
            </a:r>
            <a:r>
              <a:rPr lang="en-US" altLang="zh-CN" sz="2400" smtClean="0">
                <a:cs typeface="Arial" charset="0"/>
              </a:rPr>
              <a:t>11</a:t>
            </a:r>
            <a:r>
              <a:rPr lang="en-US" altLang="zh-CN" sz="2400" smtClean="0">
                <a:solidFill>
                  <a:srgbClr val="CC3300"/>
                </a:solidFill>
                <a:cs typeface="Arial" charset="0"/>
              </a:rPr>
              <a:t>-7</a:t>
            </a:r>
            <a:r>
              <a:rPr lang="en-US" altLang="zh-CN" sz="2400" smtClean="0">
                <a:cs typeface="Arial" charset="0"/>
              </a:rPr>
              <a:t>=4</a:t>
            </a:r>
            <a:r>
              <a:rPr lang="zh-CN" altLang="en-US" sz="2400" smtClean="0">
                <a:cs typeface="Arial" charset="0"/>
              </a:rPr>
              <a:t>）</a:t>
            </a:r>
            <a:endParaRPr lang="en-US" altLang="zh-CN" sz="2400" smtClean="0">
              <a:cs typeface="Arial" charset="0"/>
            </a:endParaRPr>
          </a:p>
          <a:p>
            <a:pPr marL="450850" indent="-450850" eaLnBrk="1" hangingPunct="1">
              <a:spcBef>
                <a:spcPct val="0"/>
              </a:spcBef>
              <a:buFont typeface="Wingdings" pitchFamily="2" charset="2"/>
              <a:buNone/>
            </a:pPr>
            <a:r>
              <a:rPr kumimoji="1" lang="zh-CN" altLang="en-US" sz="2400" smtClean="0">
                <a:cs typeface="Arial" charset="0"/>
              </a:rPr>
              <a:t>     在舍弃进位的条件下，可以用</a:t>
            </a:r>
            <a:r>
              <a:rPr kumimoji="1" lang="en-US" altLang="zh-CN" sz="2400" smtClean="0">
                <a:cs typeface="Arial" charset="0"/>
              </a:rPr>
              <a:t>1011+1001=0100</a:t>
            </a:r>
            <a:r>
              <a:rPr lang="zh-CN" altLang="en-US" sz="2400" smtClean="0">
                <a:cs typeface="Arial" charset="0"/>
              </a:rPr>
              <a:t> （即</a:t>
            </a:r>
            <a:r>
              <a:rPr lang="en-US" altLang="zh-CN" sz="2400" smtClean="0">
                <a:cs typeface="Arial" charset="0"/>
              </a:rPr>
              <a:t>11</a:t>
            </a:r>
            <a:r>
              <a:rPr lang="en-US" altLang="zh-CN" sz="2400" smtClean="0">
                <a:solidFill>
                  <a:srgbClr val="CC3300"/>
                </a:solidFill>
                <a:cs typeface="Arial" charset="0"/>
              </a:rPr>
              <a:t>+9</a:t>
            </a:r>
            <a:r>
              <a:rPr lang="en-US" altLang="zh-CN" sz="2400" smtClean="0">
                <a:cs typeface="Arial" charset="0"/>
              </a:rPr>
              <a:t>=20</a:t>
            </a:r>
            <a:r>
              <a:rPr lang="zh-CN" altLang="en-US" sz="2400" smtClean="0">
                <a:cs typeface="Arial" charset="0"/>
              </a:rPr>
              <a:t>）</a:t>
            </a:r>
            <a:r>
              <a:rPr kumimoji="1" lang="zh-CN" altLang="en-US" sz="2400" smtClean="0">
                <a:cs typeface="Arial" charset="0"/>
              </a:rPr>
              <a:t>的加法运算代替</a:t>
            </a:r>
            <a:endParaRPr lang="zh-CN" altLang="zh-CN" smtClean="0"/>
          </a:p>
        </p:txBody>
      </p:sp>
      <p:sp>
        <p:nvSpPr>
          <p:cNvPr id="49156" name="Line 9"/>
          <p:cNvSpPr>
            <a:spLocks noChangeShapeType="1"/>
          </p:cNvSpPr>
          <p:nvPr/>
        </p:nvSpPr>
        <p:spPr bwMode="auto">
          <a:xfrm>
            <a:off x="4640263" y="3289300"/>
            <a:ext cx="0" cy="152400"/>
          </a:xfrm>
          <a:prstGeom prst="line">
            <a:avLst/>
          </a:prstGeom>
          <a:noFill/>
          <a:ln w="9525">
            <a:solidFill>
              <a:schemeClr val="tx1"/>
            </a:solidFill>
            <a:round/>
            <a:headEnd/>
            <a:tailEnd/>
          </a:ln>
        </p:spPr>
        <p:txBody>
          <a:bodyPr/>
          <a:lstStyle/>
          <a:p>
            <a:endParaRPr lang="zh-CN" altLang="en-US"/>
          </a:p>
        </p:txBody>
      </p:sp>
      <p:sp>
        <p:nvSpPr>
          <p:cNvPr id="49157" name="Line 12"/>
          <p:cNvSpPr>
            <a:spLocks noChangeShapeType="1"/>
          </p:cNvSpPr>
          <p:nvPr/>
        </p:nvSpPr>
        <p:spPr bwMode="auto">
          <a:xfrm flipH="1">
            <a:off x="5730875" y="4508500"/>
            <a:ext cx="152400" cy="0"/>
          </a:xfrm>
          <a:prstGeom prst="line">
            <a:avLst/>
          </a:prstGeom>
          <a:noFill/>
          <a:ln w="9525">
            <a:solidFill>
              <a:schemeClr val="tx1"/>
            </a:solidFill>
            <a:round/>
            <a:headEnd/>
            <a:tailEnd/>
          </a:ln>
        </p:spPr>
        <p:txBody>
          <a:bodyPr/>
          <a:lstStyle/>
          <a:p>
            <a:endParaRPr lang="zh-CN" altLang="en-US"/>
          </a:p>
        </p:txBody>
      </p:sp>
      <p:sp>
        <p:nvSpPr>
          <p:cNvPr id="49158" name="Line 16"/>
          <p:cNvSpPr>
            <a:spLocks noChangeShapeType="1"/>
          </p:cNvSpPr>
          <p:nvPr/>
        </p:nvSpPr>
        <p:spPr bwMode="auto">
          <a:xfrm flipV="1">
            <a:off x="4640263" y="5651500"/>
            <a:ext cx="0" cy="152400"/>
          </a:xfrm>
          <a:prstGeom prst="line">
            <a:avLst/>
          </a:prstGeom>
          <a:noFill/>
          <a:ln w="9525">
            <a:solidFill>
              <a:schemeClr val="tx1"/>
            </a:solidFill>
            <a:round/>
            <a:headEnd/>
            <a:tailEnd/>
          </a:ln>
        </p:spPr>
        <p:txBody>
          <a:bodyPr/>
          <a:lstStyle/>
          <a:p>
            <a:endParaRPr lang="zh-CN" altLang="en-US"/>
          </a:p>
        </p:txBody>
      </p:sp>
      <p:sp>
        <p:nvSpPr>
          <p:cNvPr id="49159" name="Line 18"/>
          <p:cNvSpPr>
            <a:spLocks noChangeShapeType="1"/>
          </p:cNvSpPr>
          <p:nvPr/>
        </p:nvSpPr>
        <p:spPr bwMode="auto">
          <a:xfrm>
            <a:off x="3344863" y="4508500"/>
            <a:ext cx="152400" cy="0"/>
          </a:xfrm>
          <a:prstGeom prst="line">
            <a:avLst/>
          </a:prstGeom>
          <a:noFill/>
          <a:ln w="9525">
            <a:solidFill>
              <a:schemeClr val="tx1"/>
            </a:solidFill>
            <a:round/>
            <a:headEnd/>
            <a:tailEnd/>
          </a:ln>
        </p:spPr>
        <p:txBody>
          <a:bodyPr/>
          <a:lstStyle/>
          <a:p>
            <a:endParaRPr lang="zh-CN" altLang="en-US"/>
          </a:p>
        </p:txBody>
      </p:sp>
      <p:sp>
        <p:nvSpPr>
          <p:cNvPr id="49160" name="Line 20"/>
          <p:cNvSpPr>
            <a:spLocks noChangeShapeType="1"/>
          </p:cNvSpPr>
          <p:nvPr/>
        </p:nvSpPr>
        <p:spPr bwMode="auto">
          <a:xfrm flipH="1">
            <a:off x="5335588" y="3643313"/>
            <a:ext cx="152400" cy="152400"/>
          </a:xfrm>
          <a:prstGeom prst="line">
            <a:avLst/>
          </a:prstGeom>
          <a:noFill/>
          <a:ln w="9525">
            <a:solidFill>
              <a:schemeClr val="tx1"/>
            </a:solidFill>
            <a:round/>
            <a:headEnd/>
            <a:tailEnd/>
          </a:ln>
        </p:spPr>
        <p:txBody>
          <a:bodyPr/>
          <a:lstStyle/>
          <a:p>
            <a:endParaRPr lang="zh-CN" altLang="en-US"/>
          </a:p>
        </p:txBody>
      </p:sp>
      <p:sp>
        <p:nvSpPr>
          <p:cNvPr id="49161" name="Line 21"/>
          <p:cNvSpPr>
            <a:spLocks noChangeShapeType="1"/>
          </p:cNvSpPr>
          <p:nvPr/>
        </p:nvSpPr>
        <p:spPr bwMode="auto">
          <a:xfrm>
            <a:off x="4792663" y="3746500"/>
            <a:ext cx="0" cy="0"/>
          </a:xfrm>
          <a:prstGeom prst="line">
            <a:avLst/>
          </a:prstGeom>
          <a:noFill/>
          <a:ln w="9525">
            <a:solidFill>
              <a:schemeClr val="tx1"/>
            </a:solidFill>
            <a:round/>
            <a:headEnd/>
            <a:tailEnd/>
          </a:ln>
        </p:spPr>
        <p:txBody>
          <a:bodyPr/>
          <a:lstStyle/>
          <a:p>
            <a:endParaRPr lang="zh-CN" altLang="en-US"/>
          </a:p>
        </p:txBody>
      </p:sp>
      <p:sp>
        <p:nvSpPr>
          <p:cNvPr id="49162" name="Line 22"/>
          <p:cNvSpPr>
            <a:spLocks noChangeShapeType="1"/>
          </p:cNvSpPr>
          <p:nvPr/>
        </p:nvSpPr>
        <p:spPr bwMode="auto">
          <a:xfrm flipH="1">
            <a:off x="4792663" y="3746500"/>
            <a:ext cx="0" cy="0"/>
          </a:xfrm>
          <a:prstGeom prst="line">
            <a:avLst/>
          </a:prstGeom>
          <a:noFill/>
          <a:ln w="9525">
            <a:solidFill>
              <a:schemeClr val="tx1"/>
            </a:solidFill>
            <a:round/>
            <a:headEnd/>
            <a:tailEnd/>
          </a:ln>
        </p:spPr>
        <p:txBody>
          <a:bodyPr/>
          <a:lstStyle/>
          <a:p>
            <a:endParaRPr lang="zh-CN" altLang="en-US"/>
          </a:p>
        </p:txBody>
      </p:sp>
      <p:sp>
        <p:nvSpPr>
          <p:cNvPr id="49163" name="Line 23"/>
          <p:cNvSpPr>
            <a:spLocks noChangeShapeType="1"/>
          </p:cNvSpPr>
          <p:nvPr/>
        </p:nvSpPr>
        <p:spPr bwMode="auto">
          <a:xfrm>
            <a:off x="4792663" y="3746500"/>
            <a:ext cx="0" cy="0"/>
          </a:xfrm>
          <a:prstGeom prst="line">
            <a:avLst/>
          </a:prstGeom>
          <a:noFill/>
          <a:ln w="9525">
            <a:solidFill>
              <a:schemeClr val="tx1"/>
            </a:solidFill>
            <a:round/>
            <a:headEnd/>
            <a:tailEnd/>
          </a:ln>
        </p:spPr>
        <p:txBody>
          <a:bodyPr/>
          <a:lstStyle/>
          <a:p>
            <a:endParaRPr lang="zh-CN" altLang="en-US"/>
          </a:p>
        </p:txBody>
      </p:sp>
      <p:sp>
        <p:nvSpPr>
          <p:cNvPr id="49164" name="Line 24"/>
          <p:cNvSpPr>
            <a:spLocks noChangeShapeType="1"/>
          </p:cNvSpPr>
          <p:nvPr/>
        </p:nvSpPr>
        <p:spPr bwMode="auto">
          <a:xfrm flipH="1">
            <a:off x="5051425" y="3382963"/>
            <a:ext cx="46038" cy="152400"/>
          </a:xfrm>
          <a:prstGeom prst="line">
            <a:avLst/>
          </a:prstGeom>
          <a:noFill/>
          <a:ln w="9525">
            <a:solidFill>
              <a:schemeClr val="tx1"/>
            </a:solidFill>
            <a:round/>
            <a:headEnd/>
            <a:tailEnd/>
          </a:ln>
        </p:spPr>
        <p:txBody>
          <a:bodyPr/>
          <a:lstStyle/>
          <a:p>
            <a:endParaRPr lang="zh-CN" altLang="en-US"/>
          </a:p>
        </p:txBody>
      </p:sp>
      <p:sp>
        <p:nvSpPr>
          <p:cNvPr id="49165" name="Line 26"/>
          <p:cNvSpPr>
            <a:spLocks noChangeShapeType="1"/>
          </p:cNvSpPr>
          <p:nvPr/>
        </p:nvSpPr>
        <p:spPr bwMode="auto">
          <a:xfrm>
            <a:off x="5114925" y="5516563"/>
            <a:ext cx="76200" cy="152400"/>
          </a:xfrm>
          <a:prstGeom prst="line">
            <a:avLst/>
          </a:prstGeom>
          <a:noFill/>
          <a:ln w="9525">
            <a:solidFill>
              <a:schemeClr val="tx1"/>
            </a:solidFill>
            <a:round/>
            <a:headEnd/>
            <a:tailEnd/>
          </a:ln>
        </p:spPr>
        <p:txBody>
          <a:bodyPr/>
          <a:lstStyle/>
          <a:p>
            <a:endParaRPr lang="zh-CN" altLang="en-US"/>
          </a:p>
        </p:txBody>
      </p:sp>
      <p:sp>
        <p:nvSpPr>
          <p:cNvPr id="49166" name="Line 27"/>
          <p:cNvSpPr>
            <a:spLocks noChangeShapeType="1"/>
          </p:cNvSpPr>
          <p:nvPr/>
        </p:nvSpPr>
        <p:spPr bwMode="auto">
          <a:xfrm>
            <a:off x="5649913" y="4889500"/>
            <a:ext cx="152400" cy="76200"/>
          </a:xfrm>
          <a:prstGeom prst="line">
            <a:avLst/>
          </a:prstGeom>
          <a:noFill/>
          <a:ln w="9525">
            <a:solidFill>
              <a:schemeClr val="tx1"/>
            </a:solidFill>
            <a:round/>
            <a:headEnd/>
            <a:tailEnd/>
          </a:ln>
        </p:spPr>
        <p:txBody>
          <a:bodyPr/>
          <a:lstStyle/>
          <a:p>
            <a:endParaRPr lang="zh-CN" altLang="en-US"/>
          </a:p>
        </p:txBody>
      </p:sp>
      <p:sp>
        <p:nvSpPr>
          <p:cNvPr id="49167" name="Line 28"/>
          <p:cNvSpPr>
            <a:spLocks noChangeShapeType="1"/>
          </p:cNvSpPr>
          <p:nvPr/>
        </p:nvSpPr>
        <p:spPr bwMode="auto">
          <a:xfrm flipV="1">
            <a:off x="4106863" y="5575300"/>
            <a:ext cx="76200" cy="152400"/>
          </a:xfrm>
          <a:prstGeom prst="line">
            <a:avLst/>
          </a:prstGeom>
          <a:noFill/>
          <a:ln w="9525">
            <a:solidFill>
              <a:schemeClr val="tx1"/>
            </a:solidFill>
            <a:round/>
            <a:headEnd/>
            <a:tailEnd/>
          </a:ln>
        </p:spPr>
        <p:txBody>
          <a:bodyPr/>
          <a:lstStyle/>
          <a:p>
            <a:endParaRPr lang="zh-CN" altLang="en-US"/>
          </a:p>
        </p:txBody>
      </p:sp>
      <p:sp>
        <p:nvSpPr>
          <p:cNvPr id="49168" name="Line 29"/>
          <p:cNvSpPr>
            <a:spLocks noChangeShapeType="1"/>
          </p:cNvSpPr>
          <p:nvPr/>
        </p:nvSpPr>
        <p:spPr bwMode="auto">
          <a:xfrm flipV="1">
            <a:off x="3454400" y="4940300"/>
            <a:ext cx="152400" cy="76200"/>
          </a:xfrm>
          <a:prstGeom prst="line">
            <a:avLst/>
          </a:prstGeom>
          <a:noFill/>
          <a:ln w="9525">
            <a:solidFill>
              <a:schemeClr val="tx1"/>
            </a:solidFill>
            <a:round/>
            <a:headEnd/>
            <a:tailEnd/>
          </a:ln>
        </p:spPr>
        <p:txBody>
          <a:bodyPr/>
          <a:lstStyle/>
          <a:p>
            <a:endParaRPr lang="zh-CN" altLang="en-US"/>
          </a:p>
        </p:txBody>
      </p:sp>
      <p:sp>
        <p:nvSpPr>
          <p:cNvPr id="49169" name="Line 30"/>
          <p:cNvSpPr>
            <a:spLocks noChangeShapeType="1"/>
          </p:cNvSpPr>
          <p:nvPr/>
        </p:nvSpPr>
        <p:spPr bwMode="auto">
          <a:xfrm>
            <a:off x="4183063" y="3382963"/>
            <a:ext cx="76200" cy="152400"/>
          </a:xfrm>
          <a:prstGeom prst="line">
            <a:avLst/>
          </a:prstGeom>
          <a:noFill/>
          <a:ln w="9525">
            <a:solidFill>
              <a:schemeClr val="tx1"/>
            </a:solidFill>
            <a:round/>
            <a:headEnd/>
            <a:tailEnd/>
          </a:ln>
        </p:spPr>
        <p:txBody>
          <a:bodyPr/>
          <a:lstStyle/>
          <a:p>
            <a:endParaRPr lang="zh-CN" altLang="en-US"/>
          </a:p>
        </p:txBody>
      </p:sp>
      <p:sp>
        <p:nvSpPr>
          <p:cNvPr id="49170" name="Line 31"/>
          <p:cNvSpPr>
            <a:spLocks noChangeShapeType="1"/>
          </p:cNvSpPr>
          <p:nvPr/>
        </p:nvSpPr>
        <p:spPr bwMode="auto">
          <a:xfrm>
            <a:off x="3725863" y="3670300"/>
            <a:ext cx="76200" cy="76200"/>
          </a:xfrm>
          <a:prstGeom prst="line">
            <a:avLst/>
          </a:prstGeom>
          <a:noFill/>
          <a:ln w="9525">
            <a:solidFill>
              <a:schemeClr val="tx1"/>
            </a:solidFill>
            <a:round/>
            <a:headEnd/>
            <a:tailEnd/>
          </a:ln>
        </p:spPr>
        <p:txBody>
          <a:bodyPr/>
          <a:lstStyle/>
          <a:p>
            <a:endParaRPr lang="zh-CN" altLang="en-US"/>
          </a:p>
        </p:txBody>
      </p:sp>
      <p:sp>
        <p:nvSpPr>
          <p:cNvPr id="49171" name="Rectangle 32"/>
          <p:cNvSpPr>
            <a:spLocks noChangeArrowheads="1"/>
          </p:cNvSpPr>
          <p:nvPr/>
        </p:nvSpPr>
        <p:spPr bwMode="auto">
          <a:xfrm>
            <a:off x="4411663" y="3024188"/>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0000(0)</a:t>
            </a:r>
          </a:p>
        </p:txBody>
      </p:sp>
      <p:sp>
        <p:nvSpPr>
          <p:cNvPr id="49172" name="Rectangle 32"/>
          <p:cNvSpPr>
            <a:spLocks noChangeArrowheads="1"/>
          </p:cNvSpPr>
          <p:nvPr/>
        </p:nvSpPr>
        <p:spPr bwMode="auto">
          <a:xfrm rot="157215">
            <a:off x="5073650" y="3213100"/>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400">
                <a:cs typeface="Times New Roman" pitchFamily="18" charset="0"/>
              </a:rPr>
              <a:t>0001(1</a:t>
            </a:r>
            <a:r>
              <a:rPr lang="en-US" altLang="zh-CN" sz="1200">
                <a:cs typeface="Times New Roman" pitchFamily="18" charset="0"/>
              </a:rPr>
              <a:t>)</a:t>
            </a:r>
          </a:p>
        </p:txBody>
      </p:sp>
      <p:cxnSp>
        <p:nvCxnSpPr>
          <p:cNvPr id="36" name="直接连接符 35"/>
          <p:cNvCxnSpPr/>
          <p:nvPr/>
        </p:nvCxnSpPr>
        <p:spPr>
          <a:xfrm rot="5400000" flipH="1" flipV="1">
            <a:off x="5783263" y="4051300"/>
            <a:ext cx="158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0800000" flipV="1">
            <a:off x="5622925" y="4052888"/>
            <a:ext cx="152400" cy="74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455988" y="4052888"/>
            <a:ext cx="150812" cy="74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176" name="Rectangle 32"/>
          <p:cNvSpPr>
            <a:spLocks noChangeArrowheads="1"/>
          </p:cNvSpPr>
          <p:nvPr/>
        </p:nvSpPr>
        <p:spPr bwMode="auto">
          <a:xfrm>
            <a:off x="3665538" y="3152775"/>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1111(15)</a:t>
            </a:r>
          </a:p>
        </p:txBody>
      </p:sp>
      <p:sp>
        <p:nvSpPr>
          <p:cNvPr id="49177" name="Rectangle 32"/>
          <p:cNvSpPr>
            <a:spLocks noChangeArrowheads="1"/>
          </p:cNvSpPr>
          <p:nvPr/>
        </p:nvSpPr>
        <p:spPr bwMode="auto">
          <a:xfrm>
            <a:off x="5689600" y="3508375"/>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0010(2)</a:t>
            </a:r>
          </a:p>
        </p:txBody>
      </p:sp>
      <p:sp>
        <p:nvSpPr>
          <p:cNvPr id="49178" name="Rectangle 32"/>
          <p:cNvSpPr>
            <a:spLocks noChangeArrowheads="1"/>
          </p:cNvSpPr>
          <p:nvPr/>
        </p:nvSpPr>
        <p:spPr bwMode="auto">
          <a:xfrm>
            <a:off x="5940425" y="3948113"/>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0011(3)</a:t>
            </a:r>
          </a:p>
        </p:txBody>
      </p:sp>
      <p:sp>
        <p:nvSpPr>
          <p:cNvPr id="49179" name="Rectangle 32"/>
          <p:cNvSpPr>
            <a:spLocks noChangeArrowheads="1"/>
          </p:cNvSpPr>
          <p:nvPr/>
        </p:nvSpPr>
        <p:spPr bwMode="auto">
          <a:xfrm>
            <a:off x="6011863" y="4432300"/>
            <a:ext cx="4572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400">
                <a:solidFill>
                  <a:srgbClr val="FF0000"/>
                </a:solidFill>
                <a:cs typeface="Times New Roman" pitchFamily="18" charset="0"/>
              </a:rPr>
              <a:t>0100(4</a:t>
            </a:r>
            <a:r>
              <a:rPr lang="en-US" altLang="zh-CN" sz="1400">
                <a:cs typeface="Times New Roman" pitchFamily="18" charset="0"/>
              </a:rPr>
              <a:t>)</a:t>
            </a:r>
          </a:p>
        </p:txBody>
      </p:sp>
      <p:sp>
        <p:nvSpPr>
          <p:cNvPr id="49180" name="Rectangle 32"/>
          <p:cNvSpPr>
            <a:spLocks noChangeArrowheads="1"/>
          </p:cNvSpPr>
          <p:nvPr/>
        </p:nvSpPr>
        <p:spPr bwMode="auto">
          <a:xfrm>
            <a:off x="5940425" y="4965700"/>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0101(5)</a:t>
            </a:r>
          </a:p>
        </p:txBody>
      </p:sp>
      <p:sp>
        <p:nvSpPr>
          <p:cNvPr id="49181" name="Rectangle 32"/>
          <p:cNvSpPr>
            <a:spLocks noChangeArrowheads="1"/>
          </p:cNvSpPr>
          <p:nvPr/>
        </p:nvSpPr>
        <p:spPr bwMode="auto">
          <a:xfrm>
            <a:off x="3702050" y="5843588"/>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1001(9)</a:t>
            </a:r>
          </a:p>
        </p:txBody>
      </p:sp>
      <p:sp>
        <p:nvSpPr>
          <p:cNvPr id="49182" name="Rectangle 32"/>
          <p:cNvSpPr>
            <a:spLocks noChangeArrowheads="1"/>
          </p:cNvSpPr>
          <p:nvPr/>
        </p:nvSpPr>
        <p:spPr bwMode="auto">
          <a:xfrm>
            <a:off x="2801938" y="4002088"/>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1101(13)</a:t>
            </a:r>
          </a:p>
        </p:txBody>
      </p:sp>
      <p:sp>
        <p:nvSpPr>
          <p:cNvPr id="49183" name="Rectangle 32"/>
          <p:cNvSpPr>
            <a:spLocks noChangeArrowheads="1"/>
          </p:cNvSpPr>
          <p:nvPr/>
        </p:nvSpPr>
        <p:spPr bwMode="auto">
          <a:xfrm>
            <a:off x="5653088" y="5422900"/>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0110(6)</a:t>
            </a:r>
          </a:p>
        </p:txBody>
      </p:sp>
      <p:sp>
        <p:nvSpPr>
          <p:cNvPr id="49184" name="Rectangle 32"/>
          <p:cNvSpPr>
            <a:spLocks noChangeArrowheads="1"/>
          </p:cNvSpPr>
          <p:nvPr/>
        </p:nvSpPr>
        <p:spPr bwMode="auto">
          <a:xfrm>
            <a:off x="5184775" y="5803900"/>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0111(7)</a:t>
            </a:r>
          </a:p>
        </p:txBody>
      </p:sp>
      <p:sp>
        <p:nvSpPr>
          <p:cNvPr id="49185" name="Rectangle 32"/>
          <p:cNvSpPr>
            <a:spLocks noChangeArrowheads="1"/>
          </p:cNvSpPr>
          <p:nvPr/>
        </p:nvSpPr>
        <p:spPr bwMode="auto">
          <a:xfrm>
            <a:off x="3211513" y="5516563"/>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1010(10)</a:t>
            </a:r>
          </a:p>
        </p:txBody>
      </p:sp>
      <p:sp>
        <p:nvSpPr>
          <p:cNvPr id="49186" name="Rectangle 32"/>
          <p:cNvSpPr>
            <a:spLocks noChangeArrowheads="1"/>
          </p:cNvSpPr>
          <p:nvPr/>
        </p:nvSpPr>
        <p:spPr bwMode="auto">
          <a:xfrm>
            <a:off x="4429125" y="5880100"/>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1000(8)</a:t>
            </a:r>
          </a:p>
        </p:txBody>
      </p:sp>
      <p:sp>
        <p:nvSpPr>
          <p:cNvPr id="49187" name="Rectangle 32"/>
          <p:cNvSpPr>
            <a:spLocks noChangeArrowheads="1"/>
          </p:cNvSpPr>
          <p:nvPr/>
        </p:nvSpPr>
        <p:spPr bwMode="auto">
          <a:xfrm>
            <a:off x="2735263" y="4432300"/>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1100(12</a:t>
            </a:r>
            <a:r>
              <a:rPr lang="zh-CN" altLang="en-US" sz="1200">
                <a:cs typeface="Times New Roman" pitchFamily="18" charset="0"/>
              </a:rPr>
              <a:t>）</a:t>
            </a:r>
            <a:endParaRPr lang="en-US" altLang="zh-CN" sz="1200">
              <a:cs typeface="Times New Roman" pitchFamily="18" charset="0"/>
            </a:endParaRPr>
          </a:p>
        </p:txBody>
      </p:sp>
      <p:sp>
        <p:nvSpPr>
          <p:cNvPr id="49188" name="Rectangle 32"/>
          <p:cNvSpPr>
            <a:spLocks noChangeArrowheads="1"/>
          </p:cNvSpPr>
          <p:nvPr/>
        </p:nvSpPr>
        <p:spPr bwMode="auto">
          <a:xfrm>
            <a:off x="2808288" y="5060950"/>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400">
                <a:solidFill>
                  <a:srgbClr val="FF0000"/>
                </a:solidFill>
                <a:cs typeface="Times New Roman" pitchFamily="18" charset="0"/>
              </a:rPr>
              <a:t>1011(11</a:t>
            </a:r>
            <a:r>
              <a:rPr lang="en-US" altLang="zh-CN" sz="1200">
                <a:cs typeface="Times New Roman" pitchFamily="18" charset="0"/>
              </a:rPr>
              <a:t>)</a:t>
            </a:r>
          </a:p>
        </p:txBody>
      </p:sp>
      <p:sp>
        <p:nvSpPr>
          <p:cNvPr id="49189" name="Rectangle 32"/>
          <p:cNvSpPr>
            <a:spLocks noChangeArrowheads="1"/>
          </p:cNvSpPr>
          <p:nvPr/>
        </p:nvSpPr>
        <p:spPr bwMode="auto">
          <a:xfrm>
            <a:off x="3054350" y="3517900"/>
            <a:ext cx="533400" cy="152400"/>
          </a:xfrm>
          <a:prstGeom prst="rect">
            <a:avLst/>
          </a:prstGeom>
          <a:solidFill>
            <a:schemeClr val="bg1"/>
          </a:solidFill>
          <a:ln w="9525">
            <a:solidFill>
              <a:schemeClr val="bg1"/>
            </a:solidFill>
            <a:miter lim="800000"/>
            <a:headEnd/>
            <a:tailEnd/>
          </a:ln>
        </p:spPr>
        <p:txBody>
          <a:bodyPr wrap="none" anchor="ctr"/>
          <a:lstStyle/>
          <a:p>
            <a:pPr algn="ctr"/>
            <a:r>
              <a:rPr lang="en-US" altLang="zh-CN" sz="1200">
                <a:cs typeface="Times New Roman" pitchFamily="18" charset="0"/>
              </a:rPr>
              <a:t>1110(14)</a:t>
            </a:r>
          </a:p>
        </p:txBody>
      </p:sp>
      <p:pic>
        <p:nvPicPr>
          <p:cNvPr id="8194" name="Picture 2"/>
          <p:cNvPicPr>
            <a:picLocks noChangeAspect="1" noChangeArrowheads="1"/>
          </p:cNvPicPr>
          <p:nvPr/>
        </p:nvPicPr>
        <p:blipFill>
          <a:blip r:embed="rId3"/>
          <a:srcRect/>
          <a:stretch>
            <a:fillRect/>
          </a:stretch>
        </p:blipFill>
        <p:spPr bwMode="auto">
          <a:xfrm rot="-3274158">
            <a:off x="3816350" y="3590925"/>
            <a:ext cx="1568450" cy="1593850"/>
          </a:xfrm>
          <a:prstGeom prst="rect">
            <a:avLst/>
          </a:prstGeom>
          <a:noFill/>
          <a:ln w="9525">
            <a:noFill/>
            <a:miter lim="800000"/>
            <a:headEnd/>
            <a:tailEnd/>
          </a:ln>
        </p:spPr>
      </p:pic>
      <p:sp>
        <p:nvSpPr>
          <p:cNvPr id="67" name="矩形 66"/>
          <p:cNvSpPr>
            <a:spLocks noChangeArrowheads="1"/>
          </p:cNvSpPr>
          <p:nvPr/>
        </p:nvSpPr>
        <p:spPr bwMode="auto">
          <a:xfrm rot="-1118566">
            <a:off x="4016375" y="3787775"/>
            <a:ext cx="1173163" cy="268288"/>
          </a:xfrm>
          <a:prstGeom prst="rect">
            <a:avLst/>
          </a:prstGeom>
          <a:noFill/>
          <a:ln w="25400" algn="ctr">
            <a:solidFill>
              <a:schemeClr val="bg1"/>
            </a:solidFill>
            <a:miter lim="800000"/>
            <a:headEnd/>
            <a:tailEnd/>
          </a:ln>
        </p:spPr>
        <p:txBody>
          <a:bodyPr anchor="ctr"/>
          <a:lstStyle/>
          <a:p>
            <a:pPr algn="ctr"/>
            <a:r>
              <a:rPr lang="en-US" altLang="zh-CN" sz="1400">
                <a:solidFill>
                  <a:srgbClr val="006666"/>
                </a:solidFill>
                <a:cs typeface="Times New Roman" pitchFamily="18" charset="0"/>
              </a:rPr>
              <a:t>11+9-16=4</a:t>
            </a:r>
            <a:endParaRPr lang="zh-CN" altLang="en-US" sz="1400">
              <a:solidFill>
                <a:srgbClr val="006666"/>
              </a:solidFill>
              <a:cs typeface="Times New Roman" pitchFamily="18" charset="0"/>
            </a:endParaRPr>
          </a:p>
        </p:txBody>
      </p:sp>
      <p:sp>
        <p:nvSpPr>
          <p:cNvPr id="68" name="同心圆 67"/>
          <p:cNvSpPr/>
          <p:nvPr/>
        </p:nvSpPr>
        <p:spPr>
          <a:xfrm>
            <a:off x="4564063" y="4432300"/>
            <a:ext cx="152400" cy="152400"/>
          </a:xfrm>
          <a:prstGeom prst="don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Times New Roman" pitchFamily="18" charset="0"/>
              <a:cs typeface="Times New Roman" pitchFamily="18" charset="0"/>
            </a:endParaRPr>
          </a:p>
        </p:txBody>
      </p:sp>
      <p:pic>
        <p:nvPicPr>
          <p:cNvPr id="8195" name="Picture 3"/>
          <p:cNvPicPr>
            <a:picLocks noChangeAspect="1" noChangeArrowheads="1"/>
          </p:cNvPicPr>
          <p:nvPr/>
        </p:nvPicPr>
        <p:blipFill>
          <a:blip r:embed="rId4"/>
          <a:srcRect/>
          <a:stretch>
            <a:fillRect/>
          </a:stretch>
        </p:blipFill>
        <p:spPr bwMode="auto">
          <a:xfrm rot="-1310969">
            <a:off x="3919538" y="4679950"/>
            <a:ext cx="1620837" cy="798513"/>
          </a:xfrm>
          <a:prstGeom prst="rect">
            <a:avLst/>
          </a:prstGeom>
          <a:noFill/>
          <a:ln w="9525">
            <a:noFill/>
            <a:miter lim="800000"/>
            <a:headEnd/>
            <a:tailEnd/>
          </a:ln>
        </p:spPr>
      </p:pic>
      <p:cxnSp>
        <p:nvCxnSpPr>
          <p:cNvPr id="73" name="直接箭头连接符 72"/>
          <p:cNvCxnSpPr>
            <a:stCxn id="68" idx="2"/>
          </p:cNvCxnSpPr>
          <p:nvPr/>
        </p:nvCxnSpPr>
        <p:spPr>
          <a:xfrm rot="10800000" flipV="1">
            <a:off x="3636963" y="4508500"/>
            <a:ext cx="9144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rot="19852028">
            <a:off x="4335463" y="5041900"/>
            <a:ext cx="762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a:solidFill>
                  <a:srgbClr val="CC0066"/>
                </a:solidFill>
                <a:latin typeface="Times New Roman" pitchFamily="18" charset="0"/>
                <a:ea typeface="宋体" pitchFamily="2" charset="-122"/>
                <a:cs typeface="Times New Roman" pitchFamily="18" charset="0"/>
              </a:rPr>
              <a:t>11-7=4</a:t>
            </a:r>
            <a:endParaRPr lang="zh-CN" altLang="en-US" sz="1400">
              <a:solidFill>
                <a:srgbClr val="CC0066"/>
              </a:solidFill>
              <a:latin typeface="Times New Roman" pitchFamily="18" charset="0"/>
              <a:ea typeface="宋体" pitchFamily="2" charset="-122"/>
              <a:cs typeface="Times New Roman" pitchFamily="18" charset="0"/>
            </a:endParaRPr>
          </a:p>
        </p:txBody>
      </p:sp>
      <p:sp>
        <p:nvSpPr>
          <p:cNvPr id="48" name="矩形 47"/>
          <p:cNvSpPr/>
          <p:nvPr/>
        </p:nvSpPr>
        <p:spPr>
          <a:xfrm>
            <a:off x="2959100" y="6103938"/>
            <a:ext cx="35052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latin typeface="楷体_GB2312" pitchFamily="49" charset="-122"/>
                <a:ea typeface="楷体_GB2312" pitchFamily="49" charset="-122"/>
              </a:rPr>
              <a:t>4</a:t>
            </a:r>
            <a:r>
              <a:rPr lang="zh-CN" altLang="en-US" sz="2000" dirty="0">
                <a:solidFill>
                  <a:schemeClr val="tx1"/>
                </a:solidFill>
                <a:latin typeface="楷体_GB2312" pitchFamily="49" charset="-122"/>
                <a:ea typeface="楷体_GB2312" pitchFamily="49" charset="-122"/>
              </a:rPr>
              <a:t>位二进制数补码运算</a:t>
            </a:r>
          </a:p>
        </p:txBody>
      </p:sp>
      <p:cxnSp>
        <p:nvCxnSpPr>
          <p:cNvPr id="70" name="直接箭头连接符 69"/>
          <p:cNvCxnSpPr>
            <a:stCxn id="68" idx="6"/>
          </p:cNvCxnSpPr>
          <p:nvPr/>
        </p:nvCxnSpPr>
        <p:spPr>
          <a:xfrm>
            <a:off x="4729163" y="4508500"/>
            <a:ext cx="914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AutoShape 17"/>
          <p:cNvSpPr>
            <a:spLocks noChangeArrowheads="1"/>
          </p:cNvSpPr>
          <p:nvPr/>
        </p:nvSpPr>
        <p:spPr bwMode="auto">
          <a:xfrm>
            <a:off x="-107950" y="3213100"/>
            <a:ext cx="1765300" cy="757238"/>
          </a:xfrm>
          <a:prstGeom prst="wedgeRoundRectCallout">
            <a:avLst>
              <a:gd name="adj1" fmla="val 39301"/>
              <a:gd name="adj2" fmla="val -101426"/>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en-US" altLang="zh-CN" sz="1800">
                <a:solidFill>
                  <a:srgbClr val="000000"/>
                </a:solidFill>
                <a:latin typeface="Arial" charset="0"/>
                <a:ea typeface="楷体_GB2312" pitchFamily="49" charset="-122"/>
              </a:rPr>
              <a:t>9</a:t>
            </a:r>
            <a:r>
              <a:rPr kumimoji="1" lang="zh-CN" altLang="en-US" sz="1800">
                <a:solidFill>
                  <a:srgbClr val="000000"/>
                </a:solidFill>
                <a:latin typeface="Arial" charset="0"/>
                <a:ea typeface="楷体_GB2312" pitchFamily="49" charset="-122"/>
              </a:rPr>
              <a:t>是</a:t>
            </a:r>
            <a:r>
              <a:rPr kumimoji="1" lang="en-US" altLang="zh-CN" sz="1800">
                <a:solidFill>
                  <a:srgbClr val="000000"/>
                </a:solidFill>
                <a:latin typeface="Arial" charset="0"/>
                <a:ea typeface="楷体_GB2312" pitchFamily="49" charset="-122"/>
              </a:rPr>
              <a:t>0111</a:t>
            </a:r>
            <a:r>
              <a:rPr kumimoji="1" lang="zh-CN" altLang="en-US" sz="1800">
                <a:solidFill>
                  <a:srgbClr val="000000"/>
                </a:solidFill>
                <a:latin typeface="Arial" charset="0"/>
                <a:ea typeface="楷体_GB2312" pitchFamily="49" charset="-122"/>
              </a:rPr>
              <a:t>（</a:t>
            </a:r>
            <a:r>
              <a:rPr kumimoji="1" lang="en-US" altLang="zh-CN" sz="1800">
                <a:solidFill>
                  <a:srgbClr val="000000"/>
                </a:solidFill>
                <a:latin typeface="Arial" charset="0"/>
                <a:ea typeface="楷体_GB2312" pitchFamily="49" charset="-122"/>
              </a:rPr>
              <a:t>7</a:t>
            </a:r>
            <a:r>
              <a:rPr kumimoji="1" lang="zh-CN" altLang="en-US" sz="1800">
                <a:solidFill>
                  <a:srgbClr val="000000"/>
                </a:solidFill>
                <a:latin typeface="Arial" charset="0"/>
                <a:ea typeface="楷体_GB2312" pitchFamily="49" charset="-122"/>
              </a:rPr>
              <a:t>）对模</a:t>
            </a:r>
            <a:r>
              <a:rPr kumimoji="1" lang="en-US" altLang="zh-CN" sz="1800">
                <a:solidFill>
                  <a:srgbClr val="000000"/>
                </a:solidFill>
                <a:latin typeface="Arial" charset="0"/>
                <a:ea typeface="楷体_GB2312" pitchFamily="49" charset="-122"/>
              </a:rPr>
              <a:t>16</a:t>
            </a:r>
            <a:r>
              <a:rPr kumimoji="1" lang="zh-CN" altLang="en-US" sz="1800">
                <a:solidFill>
                  <a:srgbClr val="000000"/>
                </a:solidFill>
                <a:latin typeface="Arial" charset="0"/>
                <a:ea typeface="楷体_GB2312" pitchFamily="49" charset="-122"/>
              </a:rPr>
              <a:t>的补码</a:t>
            </a:r>
          </a:p>
        </p:txBody>
      </p:sp>
      <p:sp>
        <p:nvSpPr>
          <p:cNvPr id="51" name="Text Box 7"/>
          <p:cNvSpPr txBox="1">
            <a:spLocks noChangeArrowheads="1"/>
          </p:cNvSpPr>
          <p:nvPr/>
        </p:nvSpPr>
        <p:spPr bwMode="auto">
          <a:xfrm>
            <a:off x="6804025" y="5222875"/>
            <a:ext cx="2022475" cy="646113"/>
          </a:xfrm>
          <a:prstGeom prst="rect">
            <a:avLst/>
          </a:prstGeom>
          <a:solidFill>
            <a:srgbClr val="FFFFCC"/>
          </a:solidFill>
          <a:ln w="12700">
            <a:solidFill>
              <a:srgbClr val="FF6600"/>
            </a:solidFill>
            <a:miter lim="800000"/>
            <a:headEnd/>
            <a:tailEnd/>
          </a:ln>
        </p:spPr>
        <p:txBody>
          <a:bodyPr>
            <a:spAutoFit/>
          </a:bodyPr>
          <a:lstStyle/>
          <a:p>
            <a:pPr algn="l">
              <a:lnSpc>
                <a:spcPct val="100000"/>
              </a:lnSpc>
              <a:spcBef>
                <a:spcPct val="50000"/>
              </a:spcBef>
            </a:pPr>
            <a:r>
              <a:rPr kumimoji="1" lang="en-US" altLang="zh-CN" sz="1800">
                <a:latin typeface="Arial" charset="0"/>
              </a:rPr>
              <a:t>1011-0111=0100</a:t>
            </a:r>
            <a:r>
              <a:rPr kumimoji="1" lang="zh-CN" altLang="en-US" sz="1800">
                <a:latin typeface="Arial" charset="0"/>
              </a:rPr>
              <a:t>（</a:t>
            </a:r>
            <a:r>
              <a:rPr kumimoji="1" lang="en-US" altLang="zh-CN" sz="1800">
                <a:latin typeface="Arial" charset="0"/>
              </a:rPr>
              <a:t>11-7=4</a:t>
            </a:r>
            <a:r>
              <a:rPr kumimoji="1" lang="zh-CN" altLang="en-US" sz="1800">
                <a:latin typeface="Arial" charset="0"/>
              </a:rPr>
              <a:t>）</a:t>
            </a:r>
            <a:endParaRPr kumimoji="1" lang="en-US" altLang="zh-CN" sz="1800">
              <a:latin typeface="Arial" charset="0"/>
            </a:endParaRPr>
          </a:p>
        </p:txBody>
      </p:sp>
      <p:sp>
        <p:nvSpPr>
          <p:cNvPr id="66" name="Text Box 7"/>
          <p:cNvSpPr txBox="1">
            <a:spLocks noChangeArrowheads="1"/>
          </p:cNvSpPr>
          <p:nvPr/>
        </p:nvSpPr>
        <p:spPr bwMode="auto">
          <a:xfrm>
            <a:off x="6624638" y="2976563"/>
            <a:ext cx="2287587" cy="646112"/>
          </a:xfrm>
          <a:prstGeom prst="rect">
            <a:avLst/>
          </a:prstGeom>
          <a:solidFill>
            <a:srgbClr val="FFFFCC"/>
          </a:solidFill>
          <a:ln w="12700">
            <a:solidFill>
              <a:srgbClr val="FF6600"/>
            </a:solidFill>
            <a:miter lim="800000"/>
            <a:headEnd/>
            <a:tailEnd/>
          </a:ln>
        </p:spPr>
        <p:txBody>
          <a:bodyPr>
            <a:spAutoFit/>
          </a:bodyPr>
          <a:lstStyle/>
          <a:p>
            <a:pPr algn="l">
              <a:lnSpc>
                <a:spcPct val="100000"/>
              </a:lnSpc>
              <a:spcBef>
                <a:spcPct val="50000"/>
              </a:spcBef>
            </a:pPr>
            <a:r>
              <a:rPr kumimoji="1" lang="zh-CN" altLang="en-US" sz="1800">
                <a:latin typeface="Arial" charset="0"/>
              </a:rPr>
              <a:t>（</a:t>
            </a:r>
            <a:r>
              <a:rPr kumimoji="1" lang="en-US" altLang="zh-CN" sz="1800">
                <a:latin typeface="Arial" charset="0"/>
              </a:rPr>
              <a:t>11+9-16=4</a:t>
            </a:r>
            <a:r>
              <a:rPr kumimoji="1" lang="zh-CN" altLang="en-US" sz="1800">
                <a:latin typeface="Arial" charset="0"/>
              </a:rPr>
              <a:t>） </a:t>
            </a:r>
            <a:r>
              <a:rPr kumimoji="1" lang="en-US" altLang="zh-CN" sz="1800">
                <a:latin typeface="Arial" charset="0"/>
              </a:rPr>
              <a:t>1011+1001=</a:t>
            </a:r>
            <a:r>
              <a:rPr kumimoji="1" lang="en-US" altLang="zh-CN" sz="1800">
                <a:solidFill>
                  <a:srgbClr val="CC0066"/>
                </a:solidFill>
                <a:latin typeface="Arial" charset="0"/>
              </a:rPr>
              <a:t>1</a:t>
            </a:r>
            <a:r>
              <a:rPr kumimoji="1" lang="zh-CN" altLang="en-US" sz="1800">
                <a:solidFill>
                  <a:srgbClr val="CC0066"/>
                </a:solidFill>
                <a:latin typeface="Arial" charset="0"/>
              </a:rPr>
              <a:t> </a:t>
            </a:r>
            <a:r>
              <a:rPr kumimoji="1" lang="en-US" altLang="zh-CN" sz="1800">
                <a:latin typeface="Arial" charset="0"/>
              </a:rPr>
              <a:t>0100</a:t>
            </a:r>
          </a:p>
        </p:txBody>
      </p:sp>
      <p:sp>
        <p:nvSpPr>
          <p:cNvPr id="77" name="AutoShape 17"/>
          <p:cNvSpPr>
            <a:spLocks noChangeArrowheads="1"/>
          </p:cNvSpPr>
          <p:nvPr/>
        </p:nvSpPr>
        <p:spPr bwMode="auto">
          <a:xfrm>
            <a:off x="7092950" y="3846513"/>
            <a:ext cx="1211263" cy="407987"/>
          </a:xfrm>
          <a:prstGeom prst="wedgeRoundRectCallout">
            <a:avLst>
              <a:gd name="adj1" fmla="val 31912"/>
              <a:gd name="adj2" fmla="val -120426"/>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ea typeface="楷体_GB2312" pitchFamily="49" charset="-122"/>
              </a:rPr>
              <a:t>舍弃进位</a:t>
            </a:r>
            <a:endParaRPr kumimoji="1" lang="zh-CN" altLang="en-US" sz="1800">
              <a:solidFill>
                <a:srgbClr val="000000"/>
              </a:solidFill>
              <a:latin typeface="Arial" charset="0"/>
              <a:ea typeface="楷体_GB2312" pitchFamily="49" charset="-122"/>
            </a:endParaRPr>
          </a:p>
        </p:txBody>
      </p:sp>
      <p:sp>
        <p:nvSpPr>
          <p:cNvPr id="49202" name="Oval 54"/>
          <p:cNvSpPr>
            <a:spLocks noChangeArrowheads="1"/>
          </p:cNvSpPr>
          <p:nvPr/>
        </p:nvSpPr>
        <p:spPr bwMode="black">
          <a:xfrm>
            <a:off x="3384550" y="3305175"/>
            <a:ext cx="2498725" cy="2498725"/>
          </a:xfrm>
          <a:prstGeom prst="ellipse">
            <a:avLst/>
          </a:prstGeom>
          <a:noFill/>
          <a:ln w="9525" algn="ctr">
            <a:solidFill>
              <a:schemeClr val="tx1"/>
            </a:solidFill>
            <a:round/>
            <a:headEnd/>
            <a:tailEnd/>
          </a:ln>
        </p:spPr>
        <p:txBody>
          <a:bodyPr wrap="none" anchor="ctr"/>
          <a:lstStyle/>
          <a:p>
            <a:endParaRPr lang="zh-CN" altLang="en-US">
              <a:cs typeface="Times New Roman" pitchFamily="18" charset="0"/>
            </a:endParaRPr>
          </a:p>
        </p:txBody>
      </p:sp>
      <p:sp>
        <p:nvSpPr>
          <p:cNvPr id="49203" name="Line 55"/>
          <p:cNvSpPr>
            <a:spLocks noChangeShapeType="1"/>
          </p:cNvSpPr>
          <p:nvPr/>
        </p:nvSpPr>
        <p:spPr bwMode="black">
          <a:xfrm flipV="1">
            <a:off x="4137025" y="5516563"/>
            <a:ext cx="92075" cy="171450"/>
          </a:xfrm>
          <a:prstGeom prst="line">
            <a:avLst/>
          </a:prstGeom>
          <a:noFill/>
          <a:ln w="9525">
            <a:solidFill>
              <a:schemeClr val="tx1"/>
            </a:solidFill>
            <a:round/>
            <a:headEnd/>
            <a:tailEnd/>
          </a:ln>
        </p:spPr>
        <p:txBody>
          <a:bodyPr/>
          <a:lstStyle/>
          <a:p>
            <a:endParaRPr lang="zh-CN" altLang="en-US"/>
          </a:p>
        </p:txBody>
      </p:sp>
      <p:sp>
        <p:nvSpPr>
          <p:cNvPr id="49204" name="Line 57"/>
          <p:cNvSpPr>
            <a:spLocks noChangeShapeType="1"/>
          </p:cNvSpPr>
          <p:nvPr/>
        </p:nvSpPr>
        <p:spPr bwMode="black">
          <a:xfrm flipH="1" flipV="1">
            <a:off x="5397500" y="5251450"/>
            <a:ext cx="142875" cy="171450"/>
          </a:xfrm>
          <a:prstGeom prst="line">
            <a:avLst/>
          </a:prstGeom>
          <a:noFill/>
          <a:ln w="9525">
            <a:solidFill>
              <a:schemeClr val="tx1"/>
            </a:solidFill>
            <a:round/>
            <a:headEnd/>
            <a:tailEnd/>
          </a:ln>
        </p:spPr>
        <p:txBody>
          <a:bodyPr/>
          <a:lstStyle/>
          <a:p>
            <a:endParaRPr lang="zh-CN" altLang="en-US"/>
          </a:p>
        </p:txBody>
      </p:sp>
      <p:sp>
        <p:nvSpPr>
          <p:cNvPr id="49205" name="Line 20"/>
          <p:cNvSpPr>
            <a:spLocks noChangeShapeType="1"/>
          </p:cNvSpPr>
          <p:nvPr/>
        </p:nvSpPr>
        <p:spPr bwMode="auto">
          <a:xfrm flipH="1">
            <a:off x="3702050" y="5251450"/>
            <a:ext cx="152400" cy="152400"/>
          </a:xfrm>
          <a:prstGeom prst="line">
            <a:avLst/>
          </a:prstGeom>
          <a:noFill/>
          <a:ln w="9525">
            <a:solidFill>
              <a:schemeClr val="tx1"/>
            </a:solidFill>
            <a:round/>
            <a:headEnd/>
            <a:tailEnd/>
          </a:ln>
        </p:spPr>
        <p:txBody>
          <a:bodyPr/>
          <a:lstStyle/>
          <a:p>
            <a:endParaRPr lang="zh-CN" altLang="en-US"/>
          </a:p>
        </p:txBody>
      </p:sp>
      <p:sp>
        <p:nvSpPr>
          <p:cNvPr id="49206"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0C7914F3-2F18-4489-B512-FAF0FFFDBA85}" type="slidenum">
              <a:rPr lang="ko-KR" altLang="en-US" sz="1600">
                <a:solidFill>
                  <a:schemeClr val="accent2"/>
                </a:solidFill>
                <a:latin typeface="Verdana" pitchFamily="34" charset="0"/>
                <a:ea typeface="Gulim" pitchFamily="34" charset="-127"/>
              </a:rPr>
              <a:pPr algn="r">
                <a:lnSpc>
                  <a:spcPct val="100000"/>
                </a:lnSpc>
              </a:pPr>
              <a:t>44</a:t>
            </a:fld>
            <a:endParaRPr lang="en-US" altLang="ko-KR" sz="1600">
              <a:solidFill>
                <a:schemeClr val="accent2"/>
              </a:solidFill>
              <a:latin typeface="Verdana" pitchFamily="34" charset="0"/>
              <a:ea typeface="Gulim" pitchFamily="34" charset="-127"/>
            </a:endParaRPr>
          </a:p>
        </p:txBody>
      </p:sp>
      <p:sp>
        <p:nvSpPr>
          <p:cNvPr id="55" name="Rectangle 8"/>
          <p:cNvSpPr>
            <a:spLocks noChangeArrowheads="1"/>
          </p:cNvSpPr>
          <p:nvPr/>
        </p:nvSpPr>
        <p:spPr bwMode="black">
          <a:xfrm>
            <a:off x="323850" y="4891088"/>
            <a:ext cx="2308225" cy="855662"/>
          </a:xfrm>
          <a:prstGeom prst="rect">
            <a:avLst/>
          </a:prstGeom>
          <a:noFill/>
          <a:ln w="9525" algn="ctr">
            <a:noFill/>
            <a:miter lim="800000"/>
            <a:headEnd/>
            <a:tailEnd/>
          </a:ln>
        </p:spPr>
        <p:txBody>
          <a:bodyPr>
            <a:spAutoFit/>
          </a:bodyPr>
          <a:lstStyle/>
          <a:p>
            <a:pPr algn="l">
              <a:lnSpc>
                <a:spcPts val="3100"/>
              </a:lnSpc>
            </a:pPr>
            <a:r>
              <a:rPr lang="zh-CN" altLang="en-US">
                <a:ea typeface="楷体_GB2312" pitchFamily="49" charset="-122"/>
              </a:rPr>
              <a:t>某种进制的进位基数称为</a:t>
            </a:r>
            <a:r>
              <a:rPr lang="zh-CN" altLang="en-US">
                <a:solidFill>
                  <a:srgbClr val="FF0000"/>
                </a:solidFill>
                <a:ea typeface="楷体_GB2312" pitchFamily="49" charset="-122"/>
              </a:rPr>
              <a:t>模</a:t>
            </a:r>
            <a:endParaRPr lang="zh-CN" altLang="en-US">
              <a:solidFill>
                <a:srgbClr val="FF0000"/>
              </a:solidFill>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 calcmode="lin" valueType="num">
                                      <p:cBhvr additive="base">
                                        <p:cTn id="7" dur="500" fill="hold"/>
                                        <p:tgtEl>
                                          <p:spTgt spid="41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0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anim calcmode="lin" valueType="num">
                                      <p:cBhvr additive="base">
                                        <p:cTn id="11" dur="500" fill="hold"/>
                                        <p:tgtEl>
                                          <p:spTgt spid="410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1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5"/>
                                        </p:tgtEl>
                                        <p:attrNameLst>
                                          <p:attrName>style.visibility</p:attrName>
                                        </p:attrNameLst>
                                      </p:cBhvr>
                                      <p:to>
                                        <p:strVal val="visible"/>
                                      </p:to>
                                    </p:set>
                                    <p:animEffect transition="in" filter="wipe(left)">
                                      <p:cBhvr>
                                        <p:cTn id="17" dur="500"/>
                                        <p:tgtEl>
                                          <p:spTgt spid="819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dissolve">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4102">
                                            <p:txEl>
                                              <p:pRg st="2" end="2"/>
                                            </p:txEl>
                                          </p:spTgt>
                                        </p:tgtEl>
                                        <p:attrNameLst>
                                          <p:attrName>style.visibility</p:attrName>
                                        </p:attrNameLst>
                                      </p:cBhvr>
                                      <p:to>
                                        <p:strVal val="visible"/>
                                      </p:to>
                                    </p:set>
                                    <p:anim calcmode="lin" valueType="num">
                                      <p:cBhvr additive="base">
                                        <p:cTn id="26" dur="500" fill="hold"/>
                                        <p:tgtEl>
                                          <p:spTgt spid="4102">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41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dissolv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94"/>
                                        </p:tgtEl>
                                        <p:attrNameLst>
                                          <p:attrName>style.visibility</p:attrName>
                                        </p:attrNameLst>
                                      </p:cBhvr>
                                      <p:to>
                                        <p:strVal val="visible"/>
                                      </p:to>
                                    </p:set>
                                    <p:animEffect transition="in" filter="wipe(left)">
                                      <p:cBhvr>
                                        <p:cTn id="37" dur="500"/>
                                        <p:tgtEl>
                                          <p:spTgt spid="8194"/>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dissolve">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blinds(horizontal)">
                                      <p:cBhvr>
                                        <p:cTn id="46" dur="5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blinds(horizontal)">
                                      <p:cBhvr>
                                        <p:cTn id="51" dur="500"/>
                                        <p:tgtEl>
                                          <p:spTgt spid="6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dissolve">
                                      <p:cBhvr>
                                        <p:cTn id="56" dur="500"/>
                                        <p:tgtEl>
                                          <p:spTgt spid="77"/>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P spid="67" grpId="0" animBg="1"/>
      <p:bldP spid="75" grpId="0" animBg="1"/>
      <p:bldP spid="50" grpId="0" animBg="1"/>
      <p:bldP spid="51" grpId="0" animBg="1"/>
      <p:bldP spid="66" grpId="0" animBg="1"/>
      <p:bldP spid="77" grpId="0" animBg="1"/>
      <p:bldP spid="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5796DDAD-13D9-4C5C-A997-28D594C87793}" type="slidenum">
              <a:rPr lang="ko-KR" altLang="en-US" sz="1600">
                <a:solidFill>
                  <a:schemeClr val="accent2"/>
                </a:solidFill>
                <a:latin typeface="Verdana" pitchFamily="34" charset="0"/>
                <a:ea typeface="Gulim" pitchFamily="34" charset="-127"/>
              </a:rPr>
              <a:pPr algn="r">
                <a:lnSpc>
                  <a:spcPct val="100000"/>
                </a:lnSpc>
              </a:pPr>
              <a:t>45</a:t>
            </a:fld>
            <a:endParaRPr lang="en-US" altLang="ko-KR" sz="1600">
              <a:solidFill>
                <a:schemeClr val="accent2"/>
              </a:solidFill>
              <a:latin typeface="Verdana" pitchFamily="34" charset="0"/>
              <a:ea typeface="Gulim" pitchFamily="34" charset="-127"/>
            </a:endParaRPr>
          </a:p>
        </p:txBody>
      </p:sp>
      <p:sp>
        <p:nvSpPr>
          <p:cNvPr id="50179" name="Rectangle 2"/>
          <p:cNvSpPr>
            <a:spLocks noGrp="1" noChangeArrowheads="1"/>
          </p:cNvSpPr>
          <p:nvPr>
            <p:ph type="title" idx="4294967295"/>
          </p:nvPr>
        </p:nvSpPr>
        <p:spPr/>
        <p:txBody>
          <a:bodyPr/>
          <a:lstStyle/>
          <a:p>
            <a:r>
              <a:rPr lang="zh-CN" altLang="en-US" smtClean="0">
                <a:solidFill>
                  <a:srgbClr val="FFCC00"/>
                </a:solidFill>
                <a:latin typeface="黑体" pitchFamily="49" charset="-122"/>
                <a:ea typeface="黑体" pitchFamily="49" charset="-122"/>
              </a:rPr>
              <a:t>补码的表示方法</a:t>
            </a:r>
          </a:p>
        </p:txBody>
      </p:sp>
      <p:sp>
        <p:nvSpPr>
          <p:cNvPr id="50180" name="Text Box 4"/>
          <p:cNvSpPr txBox="1">
            <a:spLocks noChangeArrowheads="1"/>
          </p:cNvSpPr>
          <p:nvPr/>
        </p:nvSpPr>
        <p:spPr bwMode="auto">
          <a:xfrm>
            <a:off x="468313" y="1304925"/>
            <a:ext cx="8351837" cy="1698625"/>
          </a:xfrm>
          <a:prstGeom prst="rect">
            <a:avLst/>
          </a:prstGeom>
          <a:noFill/>
          <a:ln w="38100">
            <a:noFill/>
            <a:miter lim="800000"/>
            <a:headEnd/>
            <a:tailEnd/>
          </a:ln>
        </p:spPr>
        <p:txBody>
          <a:bodyPr>
            <a:spAutoFit/>
          </a:bodyPr>
          <a:lstStyle/>
          <a:p>
            <a:pPr marL="355600" indent="-355600" algn="l">
              <a:lnSpc>
                <a:spcPct val="110000"/>
              </a:lnSpc>
              <a:buClr>
                <a:schemeClr val="bg2"/>
              </a:buClr>
              <a:buFont typeface="Wingdings" pitchFamily="2" charset="2"/>
              <a:buChar char="v"/>
            </a:pPr>
            <a:r>
              <a:rPr kumimoji="1" lang="zh-CN" altLang="en-US">
                <a:solidFill>
                  <a:schemeClr val="tx1"/>
                </a:solidFill>
                <a:latin typeface="Arial" charset="0"/>
                <a:ea typeface="楷体_GB2312" pitchFamily="49" charset="-122"/>
              </a:rPr>
              <a:t>正数的补码：符号位用“</a:t>
            </a:r>
            <a:r>
              <a:rPr kumimoji="1" lang="en-US" altLang="zh-CN">
                <a:solidFill>
                  <a:schemeClr val="tx1"/>
                </a:solidFill>
                <a:latin typeface="Arial" charset="0"/>
                <a:ea typeface="楷体_GB2312" pitchFamily="49" charset="-122"/>
              </a:rPr>
              <a:t>0”</a:t>
            </a:r>
            <a:r>
              <a:rPr kumimoji="1" lang="zh-CN" altLang="en-US">
                <a:solidFill>
                  <a:schemeClr val="tx1"/>
                </a:solidFill>
                <a:latin typeface="Arial" charset="0"/>
                <a:ea typeface="楷体_GB2312" pitchFamily="49" charset="-122"/>
              </a:rPr>
              <a:t>表示，数值部分与原码的数值相同；</a:t>
            </a:r>
            <a:endParaRPr kumimoji="1" lang="en-US" altLang="zh-CN">
              <a:solidFill>
                <a:schemeClr val="tx1"/>
              </a:solidFill>
              <a:latin typeface="Arial" charset="0"/>
              <a:ea typeface="楷体_GB2312" pitchFamily="49" charset="-122"/>
            </a:endParaRPr>
          </a:p>
          <a:p>
            <a:pPr marL="355600" indent="-355600" algn="l">
              <a:lnSpc>
                <a:spcPct val="110000"/>
              </a:lnSpc>
              <a:buClr>
                <a:schemeClr val="bg2"/>
              </a:buClr>
              <a:buFont typeface="Wingdings" pitchFamily="2" charset="2"/>
              <a:buChar char="v"/>
            </a:pPr>
            <a:r>
              <a:rPr kumimoji="1" lang="zh-CN" altLang="en-US">
                <a:solidFill>
                  <a:schemeClr val="tx1"/>
                </a:solidFill>
                <a:latin typeface="Arial" charset="0"/>
                <a:ea typeface="楷体_GB2312" pitchFamily="49" charset="-122"/>
              </a:rPr>
              <a:t>负数的补码： 符号位用“</a:t>
            </a:r>
            <a:r>
              <a:rPr kumimoji="1" lang="en-US" altLang="zh-CN">
                <a:solidFill>
                  <a:schemeClr val="tx1"/>
                </a:solidFill>
                <a:latin typeface="Arial" charset="0"/>
                <a:ea typeface="楷体_GB2312" pitchFamily="49" charset="-122"/>
              </a:rPr>
              <a:t>1”</a:t>
            </a:r>
            <a:r>
              <a:rPr kumimoji="1" lang="zh-CN" altLang="en-US">
                <a:solidFill>
                  <a:schemeClr val="tx1"/>
                </a:solidFill>
                <a:latin typeface="Arial" charset="0"/>
                <a:ea typeface="楷体_GB2312" pitchFamily="49" charset="-122"/>
              </a:rPr>
              <a:t>表示，数值部分是原码的</a:t>
            </a:r>
            <a:r>
              <a:rPr kumimoji="1" lang="zh-CN" altLang="en-US">
                <a:solidFill>
                  <a:srgbClr val="CC0066"/>
                </a:solidFill>
                <a:latin typeface="Arial" charset="0"/>
                <a:ea typeface="楷体_GB2312" pitchFamily="49" charset="-122"/>
              </a:rPr>
              <a:t>数值按位求反，且最低位加</a:t>
            </a:r>
            <a:r>
              <a:rPr kumimoji="1" lang="en-US" altLang="zh-CN">
                <a:solidFill>
                  <a:srgbClr val="CC0066"/>
                </a:solidFill>
                <a:latin typeface="Arial" charset="0"/>
                <a:ea typeface="楷体_GB2312" pitchFamily="49" charset="-122"/>
              </a:rPr>
              <a:t>1</a:t>
            </a:r>
            <a:r>
              <a:rPr kumimoji="1" lang="zh-CN" altLang="en-US">
                <a:solidFill>
                  <a:schemeClr val="tx1"/>
                </a:solidFill>
                <a:latin typeface="Arial" charset="0"/>
                <a:ea typeface="楷体_GB2312" pitchFamily="49" charset="-122"/>
              </a:rPr>
              <a:t>。</a:t>
            </a:r>
          </a:p>
        </p:txBody>
      </p:sp>
      <p:sp>
        <p:nvSpPr>
          <p:cNvPr id="64518" name="Text Box 6"/>
          <p:cNvSpPr txBox="1">
            <a:spLocks noChangeArrowheads="1"/>
          </p:cNvSpPr>
          <p:nvPr/>
        </p:nvSpPr>
        <p:spPr bwMode="auto">
          <a:xfrm>
            <a:off x="935038" y="3068638"/>
            <a:ext cx="3568700" cy="862012"/>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latin typeface="Arial" charset="0"/>
                <a:cs typeface="Arial" charset="0"/>
              </a:rPr>
              <a:t>1.20</a:t>
            </a:r>
            <a:r>
              <a:rPr kumimoji="1" lang="en-US" altLang="zh-CN" sz="2000">
                <a:solidFill>
                  <a:srgbClr val="FF0066"/>
                </a:solidFill>
              </a:rPr>
              <a:t>】</a:t>
            </a:r>
            <a:r>
              <a:rPr kumimoji="1" lang="zh-CN" altLang="en-US" sz="2000">
                <a:solidFill>
                  <a:schemeClr val="tx1"/>
                </a:solidFill>
              </a:rPr>
              <a:t> </a:t>
            </a:r>
            <a:r>
              <a:rPr kumimoji="1" lang="en-US" altLang="zh-CN" sz="2000">
                <a:latin typeface="Arial" charset="0"/>
              </a:rPr>
              <a:t>X</a:t>
            </a:r>
            <a:r>
              <a:rPr kumimoji="1" lang="en-US" altLang="zh-CN" sz="2000" baseline="-25000">
                <a:latin typeface="Arial" charset="0"/>
              </a:rPr>
              <a:t>1</a:t>
            </a:r>
            <a:r>
              <a:rPr kumimoji="1" lang="en-US" altLang="zh-CN" sz="2000">
                <a:latin typeface="Arial" charset="0"/>
              </a:rPr>
              <a:t>=+0.1001010</a:t>
            </a:r>
          </a:p>
          <a:p>
            <a:pPr algn="l">
              <a:lnSpc>
                <a:spcPct val="100000"/>
              </a:lnSpc>
              <a:spcBef>
                <a:spcPct val="50000"/>
              </a:spcBef>
            </a:pPr>
            <a:r>
              <a:rPr kumimoji="1" lang="en-US" altLang="zh-CN" sz="2000">
                <a:solidFill>
                  <a:schemeClr val="tx1"/>
                </a:solidFill>
              </a:rPr>
              <a:t>            </a:t>
            </a:r>
            <a:r>
              <a:rPr kumimoji="1" lang="en-US" altLang="zh-CN" sz="2000">
                <a:latin typeface="Arial" charset="0"/>
              </a:rPr>
              <a:t>[X</a:t>
            </a:r>
            <a:r>
              <a:rPr kumimoji="1" lang="en-US" altLang="zh-CN" sz="2000" baseline="-25000">
                <a:latin typeface="Arial" charset="0"/>
              </a:rPr>
              <a:t>1</a:t>
            </a:r>
            <a:r>
              <a:rPr kumimoji="1" lang="en-US" altLang="zh-CN" sz="2000">
                <a:latin typeface="Arial" charset="0"/>
              </a:rPr>
              <a:t>]</a:t>
            </a:r>
            <a:r>
              <a:rPr kumimoji="1" lang="zh-CN" altLang="en-US" sz="2000" baseline="-25000">
                <a:latin typeface="Arial" charset="0"/>
              </a:rPr>
              <a:t>补</a:t>
            </a:r>
            <a:r>
              <a:rPr kumimoji="1" lang="en-US" altLang="zh-CN" sz="2000">
                <a:latin typeface="Arial" charset="0"/>
              </a:rPr>
              <a:t>=</a:t>
            </a:r>
            <a:r>
              <a:rPr kumimoji="1" lang="en-US" altLang="zh-CN" sz="2000">
                <a:solidFill>
                  <a:srgbClr val="CC0066"/>
                </a:solidFill>
                <a:latin typeface="Arial" charset="0"/>
              </a:rPr>
              <a:t>0</a:t>
            </a:r>
            <a:r>
              <a:rPr kumimoji="1" lang="en-US" altLang="zh-CN" sz="2000">
                <a:latin typeface="Arial" charset="0"/>
              </a:rPr>
              <a:t>.1001010</a:t>
            </a:r>
          </a:p>
        </p:txBody>
      </p:sp>
      <p:sp>
        <p:nvSpPr>
          <p:cNvPr id="64519" name="Text Box 7"/>
          <p:cNvSpPr txBox="1">
            <a:spLocks noChangeArrowheads="1"/>
          </p:cNvSpPr>
          <p:nvPr/>
        </p:nvSpPr>
        <p:spPr bwMode="auto">
          <a:xfrm>
            <a:off x="4932363" y="3068638"/>
            <a:ext cx="2339975" cy="862012"/>
          </a:xfrm>
          <a:prstGeom prst="rect">
            <a:avLst/>
          </a:prstGeom>
          <a:solidFill>
            <a:srgbClr val="FFFFCC"/>
          </a:solidFill>
          <a:ln w="12700">
            <a:solidFill>
              <a:srgbClr val="FF6600"/>
            </a:solidFill>
            <a:miter lim="800000"/>
            <a:headEnd/>
            <a:tailEnd/>
          </a:ln>
        </p:spPr>
        <p:txBody>
          <a:bodyPr>
            <a:spAutoFit/>
          </a:bodyPr>
          <a:lstStyle/>
          <a:p>
            <a:pPr algn="l">
              <a:lnSpc>
                <a:spcPct val="100000"/>
              </a:lnSpc>
              <a:spcBef>
                <a:spcPct val="50000"/>
              </a:spcBef>
            </a:pPr>
            <a:r>
              <a:rPr kumimoji="1" lang="en-US" altLang="zh-CN" sz="2000">
                <a:latin typeface="Arial" charset="0"/>
              </a:rPr>
              <a:t>X</a:t>
            </a:r>
            <a:r>
              <a:rPr kumimoji="1" lang="en-US" altLang="zh-CN" sz="2000" baseline="-25000">
                <a:latin typeface="Arial" charset="0"/>
              </a:rPr>
              <a:t>2</a:t>
            </a:r>
            <a:r>
              <a:rPr kumimoji="1" lang="en-US" altLang="zh-CN" sz="2000">
                <a:latin typeface="Arial" charset="0"/>
              </a:rPr>
              <a:t>=-0.1011011</a:t>
            </a:r>
          </a:p>
          <a:p>
            <a:pPr algn="l">
              <a:lnSpc>
                <a:spcPct val="100000"/>
              </a:lnSpc>
              <a:spcBef>
                <a:spcPct val="50000"/>
              </a:spcBef>
            </a:pPr>
            <a:r>
              <a:rPr kumimoji="1" lang="en-US" altLang="zh-CN" sz="2000">
                <a:latin typeface="Arial" charset="0"/>
              </a:rPr>
              <a:t>[X</a:t>
            </a:r>
            <a:r>
              <a:rPr kumimoji="1" lang="en-US" altLang="zh-CN" sz="2000" baseline="-25000">
                <a:latin typeface="Arial" charset="0"/>
              </a:rPr>
              <a:t>2</a:t>
            </a:r>
            <a:r>
              <a:rPr kumimoji="1" lang="en-US" altLang="zh-CN" sz="2000">
                <a:latin typeface="Arial" charset="0"/>
              </a:rPr>
              <a:t>]</a:t>
            </a:r>
            <a:r>
              <a:rPr kumimoji="1" lang="zh-CN" altLang="en-US" sz="2000" baseline="-25000">
                <a:latin typeface="Arial" charset="0"/>
              </a:rPr>
              <a:t>补</a:t>
            </a:r>
            <a:r>
              <a:rPr kumimoji="1" lang="en-US" altLang="zh-CN" sz="2000">
                <a:latin typeface="Arial" charset="0"/>
              </a:rPr>
              <a:t>=</a:t>
            </a:r>
            <a:r>
              <a:rPr kumimoji="1" lang="en-US" altLang="zh-CN" sz="2000">
                <a:solidFill>
                  <a:srgbClr val="CC0066"/>
                </a:solidFill>
                <a:latin typeface="Arial" charset="0"/>
              </a:rPr>
              <a:t>1</a:t>
            </a:r>
            <a:r>
              <a:rPr kumimoji="1" lang="en-US" altLang="zh-CN" sz="2000">
                <a:latin typeface="Arial" charset="0"/>
              </a:rPr>
              <a:t>.010010</a:t>
            </a:r>
            <a:r>
              <a:rPr kumimoji="1" lang="en-US" altLang="zh-CN" sz="2000">
                <a:solidFill>
                  <a:srgbClr val="CC0066"/>
                </a:solidFill>
                <a:latin typeface="Arial" charset="0"/>
              </a:rPr>
              <a:t>1</a:t>
            </a:r>
          </a:p>
        </p:txBody>
      </p:sp>
      <p:sp>
        <p:nvSpPr>
          <p:cNvPr id="64520" name="Text Box 8"/>
          <p:cNvSpPr txBox="1">
            <a:spLocks noChangeArrowheads="1"/>
          </p:cNvSpPr>
          <p:nvPr/>
        </p:nvSpPr>
        <p:spPr bwMode="auto">
          <a:xfrm>
            <a:off x="4902200" y="4724400"/>
            <a:ext cx="2370138" cy="862013"/>
          </a:xfrm>
          <a:prstGeom prst="rect">
            <a:avLst/>
          </a:prstGeom>
          <a:solidFill>
            <a:srgbClr val="FFFFCC"/>
          </a:solidFill>
          <a:ln w="12700">
            <a:solidFill>
              <a:srgbClr val="FF6600"/>
            </a:solidFill>
            <a:miter lim="800000"/>
            <a:headEnd/>
            <a:tailEnd/>
          </a:ln>
        </p:spPr>
        <p:txBody>
          <a:bodyPr>
            <a:spAutoFit/>
          </a:bodyPr>
          <a:lstStyle/>
          <a:p>
            <a:pPr algn="l">
              <a:lnSpc>
                <a:spcPct val="100000"/>
              </a:lnSpc>
              <a:spcBef>
                <a:spcPct val="50000"/>
              </a:spcBef>
            </a:pPr>
            <a:r>
              <a:rPr kumimoji="1" lang="en-US" altLang="zh-CN" sz="2000">
                <a:latin typeface="Arial" charset="0"/>
              </a:rPr>
              <a:t>X</a:t>
            </a:r>
            <a:r>
              <a:rPr kumimoji="1" lang="en-US" altLang="zh-CN" sz="2000" baseline="-25000">
                <a:latin typeface="Arial" charset="0"/>
              </a:rPr>
              <a:t>4</a:t>
            </a:r>
            <a:r>
              <a:rPr kumimoji="1" lang="en-US" altLang="zh-CN" sz="2000">
                <a:latin typeface="Arial" charset="0"/>
              </a:rPr>
              <a:t>=</a:t>
            </a:r>
            <a:r>
              <a:rPr kumimoji="1" lang="en-US" altLang="zh-CN" sz="2000">
                <a:latin typeface="Arial" charset="0"/>
                <a:cs typeface="Times New Roman" pitchFamily="18" charset="0"/>
              </a:rPr>
              <a:t>-</a:t>
            </a:r>
            <a:r>
              <a:rPr kumimoji="1" lang="en-US" altLang="zh-CN" sz="2000">
                <a:latin typeface="Arial" charset="0"/>
              </a:rPr>
              <a:t>1101001</a:t>
            </a:r>
          </a:p>
          <a:p>
            <a:pPr algn="l">
              <a:lnSpc>
                <a:spcPct val="100000"/>
              </a:lnSpc>
              <a:spcBef>
                <a:spcPct val="50000"/>
              </a:spcBef>
            </a:pPr>
            <a:r>
              <a:rPr kumimoji="1" lang="en-US" altLang="zh-CN" sz="2000">
                <a:latin typeface="Arial" charset="0"/>
              </a:rPr>
              <a:t>[X</a:t>
            </a:r>
            <a:r>
              <a:rPr kumimoji="1" lang="en-US" altLang="zh-CN" sz="2000" baseline="-25000">
                <a:latin typeface="Arial" charset="0"/>
              </a:rPr>
              <a:t>4</a:t>
            </a:r>
            <a:r>
              <a:rPr kumimoji="1" lang="en-US" altLang="zh-CN" sz="2000">
                <a:latin typeface="Arial" charset="0"/>
              </a:rPr>
              <a:t>]</a:t>
            </a:r>
            <a:r>
              <a:rPr kumimoji="1" lang="zh-CN" altLang="en-US" sz="2000" baseline="-25000">
                <a:latin typeface="Arial" charset="0"/>
              </a:rPr>
              <a:t>补</a:t>
            </a:r>
            <a:r>
              <a:rPr kumimoji="1" lang="en-US" altLang="zh-CN" sz="2000">
                <a:latin typeface="Arial" charset="0"/>
              </a:rPr>
              <a:t>=</a:t>
            </a:r>
            <a:r>
              <a:rPr kumimoji="1" lang="en-US" altLang="zh-CN" sz="2000">
                <a:solidFill>
                  <a:srgbClr val="CC0066"/>
                </a:solidFill>
                <a:latin typeface="Arial" charset="0"/>
              </a:rPr>
              <a:t>1 </a:t>
            </a:r>
            <a:r>
              <a:rPr kumimoji="1" lang="en-US" altLang="zh-CN" sz="2000">
                <a:latin typeface="Arial" charset="0"/>
              </a:rPr>
              <a:t>001011</a:t>
            </a:r>
            <a:r>
              <a:rPr kumimoji="1" lang="en-US" altLang="zh-CN" sz="2000">
                <a:solidFill>
                  <a:srgbClr val="CC0066"/>
                </a:solidFill>
                <a:latin typeface="Arial" charset="0"/>
              </a:rPr>
              <a:t>1</a:t>
            </a:r>
          </a:p>
        </p:txBody>
      </p:sp>
      <p:sp>
        <p:nvSpPr>
          <p:cNvPr id="64521" name="Text Box 27"/>
          <p:cNvSpPr txBox="1">
            <a:spLocks noChangeArrowheads="1"/>
          </p:cNvSpPr>
          <p:nvPr/>
        </p:nvSpPr>
        <p:spPr bwMode="auto">
          <a:xfrm>
            <a:off x="2009775" y="4724400"/>
            <a:ext cx="2205038" cy="862013"/>
          </a:xfrm>
          <a:prstGeom prst="rect">
            <a:avLst/>
          </a:prstGeom>
          <a:noFill/>
          <a:ln w="38100">
            <a:noFill/>
            <a:miter lim="800000"/>
            <a:headEnd/>
            <a:tailEnd/>
          </a:ln>
        </p:spPr>
        <p:txBody>
          <a:bodyPr>
            <a:spAutoFit/>
          </a:bodyPr>
          <a:lstStyle/>
          <a:p>
            <a:pPr algn="l">
              <a:lnSpc>
                <a:spcPct val="100000"/>
              </a:lnSpc>
              <a:spcBef>
                <a:spcPct val="50000"/>
              </a:spcBef>
            </a:pPr>
            <a:r>
              <a:rPr kumimoji="1" lang="en-US" altLang="zh-CN" sz="2000">
                <a:latin typeface="Arial" charset="0"/>
              </a:rPr>
              <a:t>X</a:t>
            </a:r>
            <a:r>
              <a:rPr kumimoji="1" lang="en-US" altLang="zh-CN" sz="2000" baseline="-25000">
                <a:latin typeface="Arial" charset="0"/>
              </a:rPr>
              <a:t>3</a:t>
            </a:r>
            <a:r>
              <a:rPr kumimoji="1" lang="en-US" altLang="zh-CN" sz="2000">
                <a:latin typeface="Arial" charset="0"/>
              </a:rPr>
              <a:t>=+1101001</a:t>
            </a:r>
          </a:p>
          <a:p>
            <a:pPr algn="l">
              <a:lnSpc>
                <a:spcPct val="100000"/>
              </a:lnSpc>
              <a:spcBef>
                <a:spcPct val="50000"/>
              </a:spcBef>
            </a:pPr>
            <a:r>
              <a:rPr kumimoji="1" lang="en-US" altLang="zh-CN" sz="2000">
                <a:latin typeface="Arial" charset="0"/>
              </a:rPr>
              <a:t>[X</a:t>
            </a:r>
            <a:r>
              <a:rPr kumimoji="1" lang="en-US" altLang="zh-CN" sz="2000" baseline="-25000">
                <a:latin typeface="Arial" charset="0"/>
              </a:rPr>
              <a:t>3</a:t>
            </a:r>
            <a:r>
              <a:rPr kumimoji="1" lang="en-US" altLang="zh-CN" sz="2000">
                <a:latin typeface="Arial" charset="0"/>
              </a:rPr>
              <a:t>]</a:t>
            </a:r>
            <a:r>
              <a:rPr kumimoji="1" lang="zh-CN" altLang="en-US" sz="2000" baseline="-25000">
                <a:latin typeface="Arial" charset="0"/>
              </a:rPr>
              <a:t>补</a:t>
            </a:r>
            <a:r>
              <a:rPr kumimoji="1" lang="en-US" altLang="zh-CN" sz="2000">
                <a:latin typeface="Arial" charset="0"/>
              </a:rPr>
              <a:t>=</a:t>
            </a:r>
            <a:r>
              <a:rPr kumimoji="1" lang="en-US" altLang="zh-CN" sz="2000">
                <a:solidFill>
                  <a:srgbClr val="CC0066"/>
                </a:solidFill>
                <a:latin typeface="Arial" charset="0"/>
              </a:rPr>
              <a:t>0 </a:t>
            </a:r>
            <a:r>
              <a:rPr kumimoji="1" lang="en-US" altLang="zh-CN" sz="2000">
                <a:latin typeface="Arial" charset="0"/>
              </a:rPr>
              <a:t>1101001</a:t>
            </a:r>
          </a:p>
        </p:txBody>
      </p:sp>
      <p:sp>
        <p:nvSpPr>
          <p:cNvPr id="10" name="AutoShape 17"/>
          <p:cNvSpPr>
            <a:spLocks noChangeArrowheads="1"/>
          </p:cNvSpPr>
          <p:nvPr/>
        </p:nvSpPr>
        <p:spPr bwMode="auto">
          <a:xfrm>
            <a:off x="1584325" y="4005263"/>
            <a:ext cx="996950" cy="407987"/>
          </a:xfrm>
          <a:prstGeom prst="wedgeRoundRectCallout">
            <a:avLst>
              <a:gd name="adj1" fmla="val 50792"/>
              <a:gd name="adj2" fmla="val -91866"/>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ea typeface="楷体_GB2312" pitchFamily="49" charset="-122"/>
              </a:rPr>
              <a:t>符号位</a:t>
            </a:r>
            <a:endParaRPr kumimoji="1" lang="zh-CN" altLang="en-US" sz="1800">
              <a:solidFill>
                <a:srgbClr val="000000"/>
              </a:solidFill>
              <a:latin typeface="Arial" charset="0"/>
              <a:ea typeface="楷体_GB2312" pitchFamily="49" charset="-122"/>
            </a:endParaRPr>
          </a:p>
        </p:txBody>
      </p:sp>
      <p:sp>
        <p:nvSpPr>
          <p:cNvPr id="11" name="AutoShape 17"/>
          <p:cNvSpPr>
            <a:spLocks noChangeArrowheads="1"/>
          </p:cNvSpPr>
          <p:nvPr/>
        </p:nvSpPr>
        <p:spPr bwMode="auto">
          <a:xfrm>
            <a:off x="4859338" y="4005263"/>
            <a:ext cx="996950" cy="407987"/>
          </a:xfrm>
          <a:prstGeom prst="wedgeRoundRectCallout">
            <a:avLst>
              <a:gd name="adj1" fmla="val 50792"/>
              <a:gd name="adj2" fmla="val -91866"/>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ea typeface="楷体_GB2312" pitchFamily="49" charset="-122"/>
              </a:rPr>
              <a:t>符号位</a:t>
            </a:r>
            <a:endParaRPr kumimoji="1" lang="zh-CN" altLang="en-US" sz="1800">
              <a:solidFill>
                <a:srgbClr val="000000"/>
              </a:solidFill>
              <a:latin typeface="Arial" charset="0"/>
              <a:ea typeface="楷体_GB2312" pitchFamily="49" charset="-122"/>
            </a:endParaRPr>
          </a:p>
        </p:txBody>
      </p:sp>
      <p:sp>
        <p:nvSpPr>
          <p:cNvPr id="12" name="AutoShape 17"/>
          <p:cNvSpPr>
            <a:spLocks noChangeArrowheads="1"/>
          </p:cNvSpPr>
          <p:nvPr/>
        </p:nvSpPr>
        <p:spPr bwMode="auto">
          <a:xfrm>
            <a:off x="1908175" y="5661025"/>
            <a:ext cx="996950" cy="407988"/>
          </a:xfrm>
          <a:prstGeom prst="wedgeRoundRectCallout">
            <a:avLst>
              <a:gd name="adj1" fmla="val 50792"/>
              <a:gd name="adj2" fmla="val -91866"/>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ea typeface="楷体_GB2312" pitchFamily="49" charset="-122"/>
              </a:rPr>
              <a:t>符号位</a:t>
            </a:r>
            <a:endParaRPr kumimoji="1" lang="zh-CN" altLang="en-US" sz="1800">
              <a:solidFill>
                <a:srgbClr val="000000"/>
              </a:solidFill>
              <a:latin typeface="Arial" charset="0"/>
              <a:ea typeface="楷体_GB2312" pitchFamily="49" charset="-122"/>
            </a:endParaRPr>
          </a:p>
        </p:txBody>
      </p:sp>
      <p:sp>
        <p:nvSpPr>
          <p:cNvPr id="13" name="AutoShape 17"/>
          <p:cNvSpPr>
            <a:spLocks noChangeArrowheads="1"/>
          </p:cNvSpPr>
          <p:nvPr/>
        </p:nvSpPr>
        <p:spPr bwMode="auto">
          <a:xfrm>
            <a:off x="4824413" y="5661025"/>
            <a:ext cx="996950" cy="407988"/>
          </a:xfrm>
          <a:prstGeom prst="wedgeRoundRectCallout">
            <a:avLst>
              <a:gd name="adj1" fmla="val 50792"/>
              <a:gd name="adj2" fmla="val -91866"/>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ea typeface="楷体_GB2312" pitchFamily="49" charset="-122"/>
              </a:rPr>
              <a:t>符号位</a:t>
            </a:r>
            <a:endParaRPr kumimoji="1" lang="zh-CN" altLang="en-US" sz="1800">
              <a:solidFill>
                <a:srgbClr val="000000"/>
              </a:solidFill>
              <a:latin typeface="Arial"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blinds(horizontal)">
                                      <p:cBhvr>
                                        <p:cTn id="7" dur="500"/>
                                        <p:tgtEl>
                                          <p:spTgt spid="645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19"/>
                                        </p:tgtEl>
                                        <p:attrNameLst>
                                          <p:attrName>style.visibility</p:attrName>
                                        </p:attrNameLst>
                                      </p:cBhvr>
                                      <p:to>
                                        <p:strVal val="visible"/>
                                      </p:to>
                                    </p:set>
                                    <p:animEffect transition="in" filter="blinds(horizontal)">
                                      <p:cBhvr>
                                        <p:cTn id="17" dur="500"/>
                                        <p:tgtEl>
                                          <p:spTgt spid="64519"/>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4521"/>
                                        </p:tgtEl>
                                        <p:attrNameLst>
                                          <p:attrName>style.visibility</p:attrName>
                                        </p:attrNameLst>
                                      </p:cBhvr>
                                      <p:to>
                                        <p:strVal val="visible"/>
                                      </p:to>
                                    </p:set>
                                    <p:animEffect transition="in" filter="blinds(horizontal)">
                                      <p:cBhvr>
                                        <p:cTn id="26" dur="500"/>
                                        <p:tgtEl>
                                          <p:spTgt spid="64521"/>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4520"/>
                                        </p:tgtEl>
                                        <p:attrNameLst>
                                          <p:attrName>style.visibility</p:attrName>
                                        </p:attrNameLst>
                                      </p:cBhvr>
                                      <p:to>
                                        <p:strVal val="visible"/>
                                      </p:to>
                                    </p:set>
                                    <p:animEffect transition="in" filter="blinds(horizontal)">
                                      <p:cBhvr>
                                        <p:cTn id="35" dur="500"/>
                                        <p:tgtEl>
                                          <p:spTgt spid="64520"/>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p:bldP spid="64519" grpId="0" animBg="1"/>
      <p:bldP spid="64520" grpId="0" animBg="1"/>
      <p:bldP spid="64521" grpId="0"/>
      <p:bldP spid="10"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5"/>
          <p:cNvSpPr>
            <a:spLocks noGrp="1" noChangeArrowheads="1"/>
          </p:cNvSpPr>
          <p:nvPr>
            <p:ph type="sldNum" sz="quarter" idx="10"/>
          </p:nvPr>
        </p:nvSpPr>
        <p:spPr>
          <a:noFill/>
        </p:spPr>
        <p:txBody>
          <a:bodyPr/>
          <a:lstStyle/>
          <a:p>
            <a:fld id="{BCDCA4C6-362A-4D3E-8391-9A85631829B8}" type="slidenum">
              <a:rPr lang="ko-KR" altLang="en-US" smtClean="0"/>
              <a:pPr/>
              <a:t>46</a:t>
            </a:fld>
            <a:endParaRPr lang="en-US" altLang="ko-KR" smtClean="0"/>
          </a:p>
        </p:txBody>
      </p:sp>
      <p:sp>
        <p:nvSpPr>
          <p:cNvPr id="8196" name="Rectangle 2"/>
          <p:cNvSpPr>
            <a:spLocks noGrp="1" noChangeArrowheads="1"/>
          </p:cNvSpPr>
          <p:nvPr>
            <p:ph type="title"/>
          </p:nvPr>
        </p:nvSpPr>
        <p:spPr>
          <a:xfrm>
            <a:off x="1763713" y="298450"/>
            <a:ext cx="6408737" cy="609600"/>
          </a:xfrm>
        </p:spPr>
        <p:txBody>
          <a:bodyPr/>
          <a:lstStyle/>
          <a:p>
            <a:r>
              <a:rPr lang="zh-CN" altLang="en-US" smtClean="0">
                <a:solidFill>
                  <a:srgbClr val="FFCC00"/>
                </a:solidFill>
                <a:latin typeface="Arial" charset="0"/>
                <a:ea typeface="黑体" pitchFamily="49" charset="-122"/>
              </a:rPr>
              <a:t>补码运算规则</a:t>
            </a:r>
          </a:p>
        </p:txBody>
      </p:sp>
      <p:sp>
        <p:nvSpPr>
          <p:cNvPr id="247811" name="Rectangle 3"/>
          <p:cNvSpPr>
            <a:spLocks noGrp="1" noChangeArrowheads="1"/>
          </p:cNvSpPr>
          <p:nvPr>
            <p:ph type="body" idx="1"/>
          </p:nvPr>
        </p:nvSpPr>
        <p:spPr>
          <a:xfrm>
            <a:off x="287338" y="1035050"/>
            <a:ext cx="7127875" cy="1817688"/>
          </a:xfrm>
        </p:spPr>
        <p:txBody>
          <a:bodyPr/>
          <a:lstStyle/>
          <a:p>
            <a:pPr>
              <a:lnSpc>
                <a:spcPct val="110000"/>
              </a:lnSpc>
            </a:pPr>
            <a:r>
              <a:rPr lang="zh-CN" altLang="en-US" sz="2400" smtClean="0">
                <a:solidFill>
                  <a:srgbClr val="FF0000"/>
                </a:solidFill>
                <a:ea typeface="楷体_GB2312" pitchFamily="49" charset="-122"/>
                <a:cs typeface="Arial" charset="0"/>
              </a:rPr>
              <a:t>运算规则</a:t>
            </a:r>
            <a:r>
              <a:rPr lang="zh-CN" altLang="en-US" sz="2400" smtClean="0">
                <a:ea typeface="楷体_GB2312" pitchFamily="49" charset="-122"/>
                <a:cs typeface="Arial" charset="0"/>
              </a:rPr>
              <a:t>：补码的</a:t>
            </a:r>
            <a:r>
              <a:rPr kumimoji="1" lang="zh-CN" altLang="en-US" sz="2400" smtClean="0">
                <a:solidFill>
                  <a:srgbClr val="CC0066"/>
                </a:solidFill>
                <a:ea typeface="楷体_GB2312" pitchFamily="49" charset="-122"/>
                <a:cs typeface="Arial" charset="0"/>
              </a:rPr>
              <a:t>符号位</a:t>
            </a:r>
            <a:r>
              <a:rPr lang="zh-CN" altLang="en-US" sz="2400" smtClean="0">
                <a:ea typeface="楷体_GB2312" pitchFamily="49" charset="-122"/>
                <a:cs typeface="Arial" charset="0"/>
              </a:rPr>
              <a:t>和数值一起</a:t>
            </a:r>
            <a:r>
              <a:rPr kumimoji="1" lang="zh-CN" altLang="en-US" sz="2400" smtClean="0">
                <a:solidFill>
                  <a:srgbClr val="CC0066"/>
                </a:solidFill>
                <a:ea typeface="楷体_GB2312" pitchFamily="49" charset="-122"/>
                <a:cs typeface="Arial" charset="0"/>
              </a:rPr>
              <a:t>参加运算</a:t>
            </a:r>
            <a:r>
              <a:rPr lang="zh-CN" altLang="en-US" sz="2400" smtClean="0">
                <a:ea typeface="楷体_GB2312" pitchFamily="49" charset="-122"/>
                <a:cs typeface="Arial" charset="0"/>
              </a:rPr>
              <a:t>。若符号位产生了进位，则将进位舍弃</a:t>
            </a:r>
            <a:endParaRPr lang="en-US" altLang="zh-CN" sz="2400" smtClean="0">
              <a:solidFill>
                <a:srgbClr val="FF0000"/>
              </a:solidFill>
              <a:ea typeface="楷体_GB2312" pitchFamily="49" charset="-122"/>
              <a:cs typeface="Arial" charset="0"/>
            </a:endParaRPr>
          </a:p>
          <a:p>
            <a:pPr>
              <a:lnSpc>
                <a:spcPct val="110000"/>
              </a:lnSpc>
            </a:pPr>
            <a:r>
              <a:rPr lang="en-US" altLang="zh-CN" sz="2400" smtClean="0">
                <a:solidFill>
                  <a:srgbClr val="FF0000"/>
                </a:solidFill>
                <a:ea typeface="楷体_GB2312" pitchFamily="49" charset="-122"/>
                <a:cs typeface="Arial" charset="0"/>
              </a:rPr>
              <a:t>[X+Y]</a:t>
            </a:r>
            <a:r>
              <a:rPr lang="zh-CN" altLang="en-US" sz="2400" baseline="-25000" smtClean="0">
                <a:solidFill>
                  <a:srgbClr val="FF0000"/>
                </a:solidFill>
                <a:ea typeface="楷体_GB2312" pitchFamily="49" charset="-122"/>
                <a:cs typeface="Arial" charset="0"/>
              </a:rPr>
              <a:t>补</a:t>
            </a:r>
            <a:r>
              <a:rPr lang="en-US" altLang="zh-CN" sz="2400" smtClean="0">
                <a:solidFill>
                  <a:srgbClr val="FF0000"/>
                </a:solidFill>
                <a:ea typeface="楷体_GB2312" pitchFamily="49" charset="-122"/>
                <a:cs typeface="Arial" charset="0"/>
              </a:rPr>
              <a:t>=</a:t>
            </a:r>
            <a:r>
              <a:rPr lang="zh-CN" altLang="en-US" sz="2400" smtClean="0">
                <a:solidFill>
                  <a:srgbClr val="FF0000"/>
                </a:solidFill>
                <a:ea typeface="楷体_GB2312" pitchFamily="49" charset="-122"/>
                <a:cs typeface="Arial" charset="0"/>
              </a:rPr>
              <a:t> </a:t>
            </a:r>
            <a:r>
              <a:rPr lang="en-US" altLang="zh-CN" sz="2400" smtClean="0">
                <a:solidFill>
                  <a:srgbClr val="FF0000"/>
                </a:solidFill>
                <a:ea typeface="楷体_GB2312" pitchFamily="49" charset="-122"/>
                <a:cs typeface="Arial" charset="0"/>
              </a:rPr>
              <a:t>[X]</a:t>
            </a:r>
            <a:r>
              <a:rPr lang="zh-CN" altLang="en-US" sz="2400" baseline="-25000" smtClean="0">
                <a:solidFill>
                  <a:srgbClr val="FF0000"/>
                </a:solidFill>
                <a:ea typeface="楷体_GB2312" pitchFamily="49" charset="-122"/>
                <a:cs typeface="Arial" charset="0"/>
              </a:rPr>
              <a:t>补</a:t>
            </a:r>
            <a:r>
              <a:rPr lang="en-US" altLang="zh-CN" sz="2400" smtClean="0">
                <a:solidFill>
                  <a:srgbClr val="FF0000"/>
                </a:solidFill>
                <a:ea typeface="楷体_GB2312" pitchFamily="49" charset="-122"/>
                <a:cs typeface="Arial" charset="0"/>
              </a:rPr>
              <a:t>+</a:t>
            </a:r>
            <a:r>
              <a:rPr lang="zh-CN" altLang="en-US" sz="2400" smtClean="0">
                <a:solidFill>
                  <a:srgbClr val="FF0000"/>
                </a:solidFill>
                <a:ea typeface="楷体_GB2312" pitchFamily="49" charset="-122"/>
                <a:cs typeface="Arial" charset="0"/>
              </a:rPr>
              <a:t> </a:t>
            </a:r>
            <a:r>
              <a:rPr lang="en-US" altLang="zh-CN" sz="2400" smtClean="0">
                <a:solidFill>
                  <a:srgbClr val="FF0000"/>
                </a:solidFill>
                <a:ea typeface="楷体_GB2312" pitchFamily="49" charset="-122"/>
                <a:cs typeface="Arial" charset="0"/>
              </a:rPr>
              <a:t>[Y]</a:t>
            </a:r>
            <a:r>
              <a:rPr lang="zh-CN" altLang="en-US" sz="2400" baseline="-25000" smtClean="0">
                <a:solidFill>
                  <a:srgbClr val="FF0000"/>
                </a:solidFill>
                <a:ea typeface="楷体_GB2312" pitchFamily="49" charset="-122"/>
                <a:cs typeface="Arial" charset="0"/>
              </a:rPr>
              <a:t>补，</a:t>
            </a:r>
            <a:r>
              <a:rPr lang="en-US" altLang="zh-CN" sz="2400" smtClean="0">
                <a:solidFill>
                  <a:srgbClr val="FF0000"/>
                </a:solidFill>
                <a:ea typeface="楷体_GB2312" pitchFamily="49" charset="-122"/>
                <a:cs typeface="Arial" charset="0"/>
              </a:rPr>
              <a:t>[X-Y]</a:t>
            </a:r>
            <a:r>
              <a:rPr lang="zh-CN" altLang="en-US" sz="2400" baseline="-25000" smtClean="0">
                <a:solidFill>
                  <a:srgbClr val="FF0000"/>
                </a:solidFill>
                <a:ea typeface="楷体_GB2312" pitchFamily="49" charset="-122"/>
                <a:cs typeface="Arial" charset="0"/>
              </a:rPr>
              <a:t>补</a:t>
            </a:r>
            <a:r>
              <a:rPr lang="en-US" altLang="zh-CN" sz="2400" smtClean="0">
                <a:solidFill>
                  <a:srgbClr val="FF0000"/>
                </a:solidFill>
                <a:ea typeface="楷体_GB2312" pitchFamily="49" charset="-122"/>
                <a:cs typeface="Arial" charset="0"/>
              </a:rPr>
              <a:t>=[X]</a:t>
            </a:r>
            <a:r>
              <a:rPr lang="zh-CN" altLang="en-US" sz="2400" baseline="-25000" smtClean="0">
                <a:solidFill>
                  <a:srgbClr val="FF0000"/>
                </a:solidFill>
                <a:ea typeface="楷体_GB2312" pitchFamily="49" charset="-122"/>
                <a:cs typeface="Arial" charset="0"/>
              </a:rPr>
              <a:t>补</a:t>
            </a:r>
            <a:r>
              <a:rPr lang="en-US" altLang="zh-CN" sz="2400" smtClean="0">
                <a:solidFill>
                  <a:srgbClr val="FF0000"/>
                </a:solidFill>
                <a:ea typeface="楷体_GB2312" pitchFamily="49" charset="-122"/>
                <a:cs typeface="Arial" charset="0"/>
              </a:rPr>
              <a:t>+[-Y]</a:t>
            </a:r>
            <a:r>
              <a:rPr lang="zh-CN" altLang="en-US" sz="2400" baseline="-25000" smtClean="0">
                <a:solidFill>
                  <a:srgbClr val="FF0000"/>
                </a:solidFill>
                <a:ea typeface="楷体_GB2312" pitchFamily="49" charset="-122"/>
                <a:cs typeface="Arial" charset="0"/>
              </a:rPr>
              <a:t>补</a:t>
            </a:r>
            <a:endParaRPr lang="zh-CN" altLang="en-US" sz="2400" smtClean="0">
              <a:solidFill>
                <a:srgbClr val="FF0000"/>
              </a:solidFill>
              <a:ea typeface="楷体_GB2312" pitchFamily="49" charset="-122"/>
              <a:cs typeface="Arial" charset="0"/>
            </a:endParaRPr>
          </a:p>
          <a:p>
            <a:pPr>
              <a:lnSpc>
                <a:spcPct val="110000"/>
              </a:lnSpc>
            </a:pPr>
            <a:r>
              <a:rPr kumimoji="1" lang="en-US" altLang="zh-CN" sz="2400" smtClean="0">
                <a:solidFill>
                  <a:srgbClr val="FF0066"/>
                </a:solidFill>
                <a:ea typeface="楷体_GB2312" pitchFamily="49" charset="-122"/>
                <a:cs typeface="Arial" charset="0"/>
              </a:rPr>
              <a:t>【</a:t>
            </a:r>
            <a:r>
              <a:rPr kumimoji="1" lang="zh-CN" altLang="en-US" sz="2400" smtClean="0">
                <a:solidFill>
                  <a:srgbClr val="FF0066"/>
                </a:solidFill>
                <a:ea typeface="楷体_GB2312" pitchFamily="49" charset="-122"/>
                <a:cs typeface="Arial" charset="0"/>
              </a:rPr>
              <a:t>例</a:t>
            </a:r>
            <a:r>
              <a:rPr kumimoji="1" lang="en-US" altLang="zh-CN" sz="2400" smtClean="0">
                <a:solidFill>
                  <a:srgbClr val="FF0066"/>
                </a:solidFill>
                <a:ea typeface="楷体_GB2312" pitchFamily="49" charset="-122"/>
                <a:cs typeface="Arial" charset="0"/>
              </a:rPr>
              <a:t>1.21】</a:t>
            </a:r>
            <a:r>
              <a:rPr kumimoji="1" lang="zh-CN" altLang="en-US" sz="2400" smtClean="0">
                <a:ea typeface="楷体_GB2312" pitchFamily="49" charset="-122"/>
                <a:cs typeface="Arial" charset="0"/>
              </a:rPr>
              <a:t> </a:t>
            </a:r>
            <a:r>
              <a:rPr lang="en-US" altLang="zh-CN" sz="2400" smtClean="0">
                <a:ea typeface="楷体_GB2312" pitchFamily="49" charset="-122"/>
                <a:cs typeface="Arial" charset="0"/>
              </a:rPr>
              <a:t>X=+1101</a:t>
            </a:r>
            <a:r>
              <a:rPr lang="zh-CN" altLang="en-US" sz="2400" smtClean="0">
                <a:ea typeface="楷体_GB2312" pitchFamily="49" charset="-122"/>
                <a:cs typeface="Arial" charset="0"/>
              </a:rPr>
              <a:t>， </a:t>
            </a:r>
            <a:r>
              <a:rPr lang="en-US" altLang="zh-CN" sz="2400" smtClean="0">
                <a:ea typeface="楷体_GB2312" pitchFamily="49" charset="-122"/>
                <a:cs typeface="Arial" charset="0"/>
              </a:rPr>
              <a:t>Y</a:t>
            </a:r>
            <a:r>
              <a:rPr lang="en-US" altLang="zh-CN" sz="2400" baseline="-25000" smtClean="0">
                <a:ea typeface="楷体_GB2312" pitchFamily="49" charset="-122"/>
                <a:cs typeface="Arial" charset="0"/>
              </a:rPr>
              <a:t> </a:t>
            </a:r>
            <a:r>
              <a:rPr lang="en-US" altLang="zh-CN" sz="2400" smtClean="0">
                <a:ea typeface="楷体_GB2312" pitchFamily="49" charset="-122"/>
                <a:cs typeface="Arial" charset="0"/>
              </a:rPr>
              <a:t>=+0101</a:t>
            </a:r>
            <a:r>
              <a:rPr lang="zh-CN" altLang="en-US" sz="2400" smtClean="0">
                <a:ea typeface="楷体_GB2312" pitchFamily="49" charset="-122"/>
                <a:cs typeface="Arial" charset="0"/>
              </a:rPr>
              <a:t>，求</a:t>
            </a:r>
            <a:r>
              <a:rPr lang="en-US" altLang="zh-CN" sz="2400" smtClean="0">
                <a:ea typeface="楷体_GB2312" pitchFamily="49" charset="-122"/>
                <a:cs typeface="Arial" charset="0"/>
              </a:rPr>
              <a:t>[X+Y</a:t>
            </a:r>
            <a:r>
              <a:rPr lang="en-US" altLang="zh-CN" sz="2400" baseline="-25000" smtClean="0">
                <a:ea typeface="楷体_GB2312" pitchFamily="49" charset="-122"/>
                <a:cs typeface="Arial" charset="0"/>
              </a:rPr>
              <a:t> </a:t>
            </a:r>
            <a:r>
              <a:rPr lang="en-US" altLang="zh-CN" sz="2400" smtClean="0">
                <a:ea typeface="楷体_GB2312" pitchFamily="49" charset="-122"/>
                <a:cs typeface="Arial" charset="0"/>
              </a:rPr>
              <a:t>]</a:t>
            </a:r>
            <a:r>
              <a:rPr lang="zh-CN" altLang="en-US" sz="2400" baseline="-25000" smtClean="0">
                <a:ea typeface="楷体_GB2312" pitchFamily="49" charset="-122"/>
                <a:cs typeface="Arial" charset="0"/>
              </a:rPr>
              <a:t>补</a:t>
            </a:r>
          </a:p>
          <a:p>
            <a:pPr>
              <a:lnSpc>
                <a:spcPct val="110000"/>
              </a:lnSpc>
              <a:buFont typeface="Wingdings" pitchFamily="2" charset="2"/>
              <a:buNone/>
            </a:pPr>
            <a:r>
              <a:rPr lang="en-US" altLang="zh-CN" sz="2400" smtClean="0">
                <a:ea typeface="楷体_GB2312" pitchFamily="49" charset="-122"/>
                <a:cs typeface="Arial" charset="0"/>
              </a:rPr>
              <a:t>   </a:t>
            </a:r>
            <a:endParaRPr lang="en-US" altLang="zh-CN" sz="2000" smtClean="0">
              <a:ea typeface="楷体_GB2312" pitchFamily="49" charset="-122"/>
              <a:cs typeface="Arial" charset="0"/>
            </a:endParaRPr>
          </a:p>
        </p:txBody>
      </p:sp>
      <p:sp>
        <p:nvSpPr>
          <p:cNvPr id="247813" name="Rectangle 5"/>
          <p:cNvSpPr>
            <a:spLocks noChangeArrowheads="1"/>
          </p:cNvSpPr>
          <p:nvPr/>
        </p:nvSpPr>
        <p:spPr bwMode="auto">
          <a:xfrm>
            <a:off x="684213" y="4905375"/>
            <a:ext cx="4527550" cy="1223963"/>
          </a:xfrm>
          <a:prstGeom prst="rect">
            <a:avLst/>
          </a:prstGeom>
          <a:noFill/>
          <a:ln w="9525">
            <a:noFill/>
            <a:miter lim="800000"/>
            <a:headEnd/>
            <a:tailEnd/>
          </a:ln>
        </p:spPr>
        <p:txBody>
          <a:bodyPr/>
          <a:lstStyle/>
          <a:p>
            <a:pPr marL="342900" indent="-342900" algn="l" eaLnBrk="0" hangingPunct="0">
              <a:lnSpc>
                <a:spcPct val="110000"/>
              </a:lnSpc>
              <a:spcBef>
                <a:spcPct val="20000"/>
              </a:spcBef>
              <a:buClr>
                <a:schemeClr val="bg2"/>
              </a:buClr>
              <a:defRPr/>
            </a:pPr>
            <a:r>
              <a:rPr lang="zh-CN" altLang="en-US" dirty="0">
                <a:solidFill>
                  <a:schemeClr val="tx1"/>
                </a:solidFill>
                <a:latin typeface="Arial" charset="0"/>
                <a:ea typeface="宋体" charset="-122"/>
              </a:rPr>
              <a:t>    </a:t>
            </a:r>
            <a:r>
              <a:rPr lang="zh-CN" altLang="en-US" sz="2000" dirty="0">
                <a:solidFill>
                  <a:schemeClr val="tx1"/>
                </a:solidFill>
                <a:latin typeface="Arial" charset="0"/>
                <a:ea typeface="宋体" charset="-122"/>
              </a:rPr>
              <a:t>得 </a:t>
            </a:r>
            <a:r>
              <a:rPr lang="en-US" altLang="zh-CN" sz="2000" dirty="0">
                <a:solidFill>
                  <a:srgbClr val="FF0000"/>
                </a:solidFill>
                <a:latin typeface="Arial" charset="0"/>
                <a:ea typeface="宋体" charset="-122"/>
              </a:rPr>
              <a:t>[X+Y]</a:t>
            </a:r>
            <a:r>
              <a:rPr lang="zh-CN" altLang="en-US" sz="2000" baseline="-25000" dirty="0">
                <a:solidFill>
                  <a:srgbClr val="FF0000"/>
                </a:solidFill>
                <a:latin typeface="Arial" charset="0"/>
                <a:ea typeface="宋体" charset="-122"/>
              </a:rPr>
              <a:t>补</a:t>
            </a:r>
            <a:r>
              <a:rPr lang="en-US" altLang="zh-CN" sz="2000" dirty="0">
                <a:solidFill>
                  <a:srgbClr val="FF0000"/>
                </a:solidFill>
                <a:latin typeface="Arial" charset="0"/>
                <a:ea typeface="宋体" charset="-122"/>
              </a:rPr>
              <a:t>=</a:t>
            </a:r>
            <a:r>
              <a:rPr lang="zh-CN" altLang="en-US" sz="2000" kern="0" dirty="0">
                <a:solidFill>
                  <a:srgbClr val="FF0000"/>
                </a:solidFill>
                <a:latin typeface="Arial" charset="0"/>
                <a:ea typeface="宋体" charset="-122"/>
              </a:rPr>
              <a:t> </a:t>
            </a:r>
            <a:r>
              <a:rPr lang="en-US" altLang="zh-CN" sz="2000" kern="0" dirty="0">
                <a:solidFill>
                  <a:srgbClr val="FF0000"/>
                </a:solidFill>
                <a:latin typeface="Arial" charset="0"/>
                <a:ea typeface="宋体" charset="-122"/>
              </a:rPr>
              <a:t>[X]</a:t>
            </a:r>
            <a:r>
              <a:rPr lang="zh-CN" altLang="en-US" sz="2000" kern="0" baseline="-25000" dirty="0">
                <a:solidFill>
                  <a:srgbClr val="FF0000"/>
                </a:solidFill>
                <a:latin typeface="Arial" charset="0"/>
                <a:ea typeface="宋体" charset="-122"/>
              </a:rPr>
              <a:t>补</a:t>
            </a:r>
            <a:r>
              <a:rPr lang="en-US" altLang="zh-CN" sz="2000" kern="0" dirty="0">
                <a:solidFill>
                  <a:srgbClr val="FF0000"/>
                </a:solidFill>
                <a:latin typeface="Arial" charset="0"/>
                <a:ea typeface="宋体" charset="-122"/>
              </a:rPr>
              <a:t>+</a:t>
            </a:r>
            <a:r>
              <a:rPr lang="zh-CN" altLang="en-US" sz="2000" kern="0" dirty="0">
                <a:solidFill>
                  <a:srgbClr val="FF0000"/>
                </a:solidFill>
                <a:latin typeface="Arial" charset="0"/>
                <a:ea typeface="宋体" charset="-122"/>
              </a:rPr>
              <a:t> </a:t>
            </a:r>
            <a:r>
              <a:rPr lang="en-US" altLang="zh-CN" sz="2000" kern="0" dirty="0">
                <a:solidFill>
                  <a:srgbClr val="FF0000"/>
                </a:solidFill>
                <a:latin typeface="Arial" charset="0"/>
                <a:ea typeface="宋体" charset="-122"/>
              </a:rPr>
              <a:t>[Y]</a:t>
            </a:r>
            <a:r>
              <a:rPr lang="zh-CN" altLang="en-US" sz="2000" kern="0" baseline="-25000" dirty="0">
                <a:solidFill>
                  <a:srgbClr val="FF0000"/>
                </a:solidFill>
                <a:latin typeface="Arial" charset="0"/>
                <a:ea typeface="宋体" charset="-122"/>
              </a:rPr>
              <a:t>补</a:t>
            </a:r>
            <a:r>
              <a:rPr lang="en-US" altLang="zh-CN" sz="2000" dirty="0">
                <a:solidFill>
                  <a:schemeClr val="tx1"/>
                </a:solidFill>
                <a:latin typeface="Arial" charset="0"/>
                <a:ea typeface="宋体" charset="-122"/>
              </a:rPr>
              <a:t>= </a:t>
            </a:r>
            <a:r>
              <a:rPr kumimoji="1" lang="en-US" altLang="zh-CN" sz="2000" dirty="0">
                <a:solidFill>
                  <a:srgbClr val="CC0066"/>
                </a:solidFill>
                <a:latin typeface="Arial" charset="0"/>
              </a:rPr>
              <a:t>0</a:t>
            </a:r>
            <a:r>
              <a:rPr lang="zh-CN" altLang="en-US" sz="2000" dirty="0">
                <a:solidFill>
                  <a:schemeClr val="tx1"/>
                </a:solidFill>
                <a:latin typeface="Arial" charset="0"/>
                <a:ea typeface="宋体" charset="-122"/>
              </a:rPr>
              <a:t> </a:t>
            </a:r>
            <a:r>
              <a:rPr lang="en-US" altLang="zh-CN" sz="2000" dirty="0">
                <a:solidFill>
                  <a:schemeClr val="tx1"/>
                </a:solidFill>
                <a:latin typeface="Arial" charset="0"/>
                <a:ea typeface="宋体" charset="-122"/>
              </a:rPr>
              <a:t>10010</a:t>
            </a:r>
          </a:p>
          <a:p>
            <a:pPr marL="342900" indent="-342900" algn="l" eaLnBrk="0" hangingPunct="0">
              <a:lnSpc>
                <a:spcPct val="110000"/>
              </a:lnSpc>
              <a:spcBef>
                <a:spcPct val="20000"/>
              </a:spcBef>
              <a:buClr>
                <a:schemeClr val="bg2"/>
              </a:buClr>
              <a:defRPr/>
            </a:pPr>
            <a:r>
              <a:rPr lang="zh-CN" altLang="en-US" sz="2000" dirty="0">
                <a:solidFill>
                  <a:schemeClr val="tx1"/>
                </a:solidFill>
                <a:latin typeface="Arial" charset="0"/>
                <a:ea typeface="宋体" charset="-122"/>
              </a:rPr>
              <a:t>  符号位为“</a:t>
            </a:r>
            <a:r>
              <a:rPr lang="en-US" altLang="zh-CN" sz="2000" dirty="0">
                <a:solidFill>
                  <a:schemeClr val="tx1"/>
                </a:solidFill>
                <a:latin typeface="Arial" charset="0"/>
                <a:ea typeface="宋体" charset="-122"/>
              </a:rPr>
              <a:t>0”</a:t>
            </a:r>
            <a:r>
              <a:rPr lang="zh-CN" altLang="en-US" sz="2000" dirty="0">
                <a:solidFill>
                  <a:schemeClr val="tx1"/>
                </a:solidFill>
                <a:latin typeface="Arial" charset="0"/>
                <a:ea typeface="宋体" charset="-122"/>
              </a:rPr>
              <a:t>，说明和为正数，</a:t>
            </a:r>
            <a:endParaRPr lang="en-US" altLang="zh-CN" sz="2000" dirty="0">
              <a:solidFill>
                <a:schemeClr val="tx1"/>
              </a:solidFill>
              <a:latin typeface="Arial" charset="0"/>
              <a:ea typeface="宋体" charset="-122"/>
            </a:endParaRPr>
          </a:p>
          <a:p>
            <a:pPr marL="342900" indent="-342900" algn="l" eaLnBrk="0" hangingPunct="0">
              <a:lnSpc>
                <a:spcPct val="110000"/>
              </a:lnSpc>
              <a:spcBef>
                <a:spcPct val="20000"/>
              </a:spcBef>
              <a:buClr>
                <a:schemeClr val="bg2"/>
              </a:buClr>
              <a:defRPr/>
            </a:pPr>
            <a:r>
              <a:rPr lang="zh-CN" altLang="en-US" sz="2000" dirty="0">
                <a:solidFill>
                  <a:schemeClr val="tx1"/>
                </a:solidFill>
                <a:latin typeface="Arial" charset="0"/>
                <a:ea typeface="宋体" charset="-122"/>
              </a:rPr>
              <a:t>   则</a:t>
            </a:r>
            <a:r>
              <a:rPr lang="en-US" altLang="zh-CN" sz="2000" dirty="0">
                <a:solidFill>
                  <a:schemeClr val="tx1"/>
                </a:solidFill>
                <a:latin typeface="Arial" charset="0"/>
                <a:ea typeface="宋体" charset="-122"/>
              </a:rPr>
              <a:t>X+Y=(+10010)</a:t>
            </a:r>
            <a:r>
              <a:rPr lang="en-US" altLang="zh-CN" sz="2000" baseline="-25000" dirty="0">
                <a:solidFill>
                  <a:schemeClr val="tx1"/>
                </a:solidFill>
                <a:latin typeface="Arial" charset="0"/>
              </a:rPr>
              <a:t>2</a:t>
            </a:r>
            <a:r>
              <a:rPr lang="en-US" altLang="zh-CN" sz="2000" dirty="0">
                <a:solidFill>
                  <a:schemeClr val="tx1"/>
                </a:solidFill>
                <a:latin typeface="Arial" charset="0"/>
                <a:ea typeface="宋体" charset="-122"/>
              </a:rPr>
              <a:t>=(+18)</a:t>
            </a:r>
            <a:r>
              <a:rPr lang="en-US" altLang="zh-CN" sz="2000" baseline="-25000" dirty="0">
                <a:solidFill>
                  <a:schemeClr val="tx1"/>
                </a:solidFill>
                <a:latin typeface="Arial" charset="0"/>
              </a:rPr>
              <a:t>10</a:t>
            </a:r>
            <a:endParaRPr lang="zh-CN" altLang="en-US" sz="2000" baseline="-25000" dirty="0">
              <a:solidFill>
                <a:schemeClr val="tx1"/>
              </a:solidFill>
              <a:latin typeface="Arial" charset="0"/>
            </a:endParaRPr>
          </a:p>
        </p:txBody>
      </p:sp>
      <p:grpSp>
        <p:nvGrpSpPr>
          <p:cNvPr id="2" name="Group 27"/>
          <p:cNvGrpSpPr>
            <a:grpSpLocks/>
          </p:cNvGrpSpPr>
          <p:nvPr/>
        </p:nvGrpSpPr>
        <p:grpSpPr bwMode="auto">
          <a:xfrm>
            <a:off x="7015163" y="2097088"/>
            <a:ext cx="2057400" cy="3030537"/>
            <a:chOff x="4419" y="1321"/>
            <a:chExt cx="1296" cy="1909"/>
          </a:xfrm>
        </p:grpSpPr>
        <p:sp>
          <p:nvSpPr>
            <p:cNvPr id="8204" name="Rectangle 6"/>
            <p:cNvSpPr>
              <a:spLocks noChangeArrowheads="1"/>
            </p:cNvSpPr>
            <p:nvPr/>
          </p:nvSpPr>
          <p:spPr bwMode="black">
            <a:xfrm>
              <a:off x="4449" y="2999"/>
              <a:ext cx="1243" cy="231"/>
            </a:xfrm>
            <a:prstGeom prst="rect">
              <a:avLst/>
            </a:prstGeom>
            <a:noFill/>
            <a:ln w="9525" algn="ctr">
              <a:noFill/>
              <a:miter lim="800000"/>
              <a:headEnd/>
              <a:tailEnd/>
            </a:ln>
          </p:spPr>
          <p:txBody>
            <a:bodyPr wrap="none">
              <a:spAutoFit/>
            </a:bodyPr>
            <a:lstStyle/>
            <a:p>
              <a:r>
                <a:rPr lang="zh-CN" altLang="en-US" sz="2000">
                  <a:solidFill>
                    <a:srgbClr val="CC3300"/>
                  </a:solidFill>
                  <a:ea typeface="楷体_GB2312" pitchFamily="49" charset="-122"/>
                </a:rPr>
                <a:t>补码加法流程图</a:t>
              </a:r>
              <a:endParaRPr lang="en-US" altLang="zh-CN" sz="2000">
                <a:solidFill>
                  <a:srgbClr val="CC3300"/>
                </a:solidFill>
                <a:ea typeface="楷体_GB2312" pitchFamily="49" charset="-122"/>
              </a:endParaRPr>
            </a:p>
          </p:txBody>
        </p:sp>
        <p:graphicFrame>
          <p:nvGraphicFramePr>
            <p:cNvPr id="8194" name="Object 2"/>
            <p:cNvGraphicFramePr>
              <a:graphicFrameLocks noChangeAspect="1"/>
            </p:cNvGraphicFramePr>
            <p:nvPr/>
          </p:nvGraphicFramePr>
          <p:xfrm>
            <a:off x="4419" y="1321"/>
            <a:ext cx="1296" cy="1633"/>
          </p:xfrm>
          <a:graphic>
            <a:graphicData uri="http://schemas.openxmlformats.org/presentationml/2006/ole">
              <p:oleObj spid="_x0000_s8194" name="Visio" r:id="rId4" imgW="1111606" imgH="1399642" progId="Visio.Drawing.11">
                <p:embed/>
              </p:oleObj>
            </a:graphicData>
          </a:graphic>
        </p:graphicFrame>
      </p:grpSp>
      <p:sp>
        <p:nvSpPr>
          <p:cNvPr id="247828" name="AutoShape 20"/>
          <p:cNvSpPr>
            <a:spLocks noChangeArrowheads="1"/>
          </p:cNvSpPr>
          <p:nvPr/>
        </p:nvSpPr>
        <p:spPr bwMode="auto">
          <a:xfrm>
            <a:off x="5621338" y="3948113"/>
            <a:ext cx="1579562" cy="849312"/>
          </a:xfrm>
          <a:prstGeom prst="wedgeRoundRectCallout">
            <a:avLst>
              <a:gd name="adj1" fmla="val 68102"/>
              <a:gd name="adj2" fmla="val -74671"/>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en-US" altLang="zh-CN" sz="1800">
                <a:solidFill>
                  <a:srgbClr val="000000"/>
                </a:solidFill>
                <a:latin typeface="楷体_GB2312" pitchFamily="49" charset="-122"/>
                <a:ea typeface="楷体_GB2312" pitchFamily="49" charset="-122"/>
              </a:rPr>
              <a:t>[X]</a:t>
            </a:r>
            <a:r>
              <a:rPr lang="zh-CN" altLang="en-US" sz="1800" baseline="-25000">
                <a:solidFill>
                  <a:srgbClr val="000000"/>
                </a:solidFill>
                <a:latin typeface="楷体_GB2312" pitchFamily="49" charset="-122"/>
                <a:ea typeface="楷体_GB2312" pitchFamily="49" charset="-122"/>
              </a:rPr>
              <a:t>补</a:t>
            </a:r>
            <a:r>
              <a:rPr lang="zh-CN" altLang="en-US" sz="1800">
                <a:solidFill>
                  <a:srgbClr val="000000"/>
                </a:solidFill>
                <a:latin typeface="楷体_GB2312" pitchFamily="49" charset="-122"/>
                <a:ea typeface="楷体_GB2312" pitchFamily="49" charset="-122"/>
              </a:rPr>
              <a:t>和</a:t>
            </a:r>
            <a:r>
              <a:rPr lang="en-US" altLang="zh-CN" sz="1800">
                <a:solidFill>
                  <a:srgbClr val="000000"/>
                </a:solidFill>
                <a:latin typeface="楷体_GB2312" pitchFamily="49" charset="-122"/>
                <a:ea typeface="楷体_GB2312" pitchFamily="49" charset="-122"/>
              </a:rPr>
              <a:t>[Y]</a:t>
            </a:r>
            <a:r>
              <a:rPr lang="zh-CN" altLang="en-US" sz="1800" baseline="-25000">
                <a:solidFill>
                  <a:srgbClr val="000000"/>
                </a:solidFill>
                <a:latin typeface="楷体_GB2312" pitchFamily="49" charset="-122"/>
                <a:ea typeface="楷体_GB2312" pitchFamily="49" charset="-122"/>
              </a:rPr>
              <a:t>补</a:t>
            </a:r>
            <a:endParaRPr lang="zh-CN" altLang="en-US" sz="1800">
              <a:solidFill>
                <a:srgbClr val="000000"/>
              </a:solidFill>
              <a:latin typeface="楷体_GB2312" pitchFamily="49" charset="-122"/>
              <a:ea typeface="楷体_GB2312" pitchFamily="49" charset="-122"/>
            </a:endParaRPr>
          </a:p>
          <a:p>
            <a:pPr algn="ctr">
              <a:lnSpc>
                <a:spcPct val="100000"/>
              </a:lnSpc>
            </a:pPr>
            <a:r>
              <a:rPr lang="zh-CN" altLang="en-US" sz="1800">
                <a:solidFill>
                  <a:srgbClr val="000000"/>
                </a:solidFill>
                <a:latin typeface="楷体_GB2312" pitchFamily="49" charset="-122"/>
                <a:ea typeface="楷体_GB2312" pitchFamily="49" charset="-122"/>
              </a:rPr>
              <a:t>的符号位同</a:t>
            </a:r>
          </a:p>
          <a:p>
            <a:pPr algn="ctr">
              <a:lnSpc>
                <a:spcPct val="100000"/>
              </a:lnSpc>
            </a:pPr>
            <a:r>
              <a:rPr lang="zh-CN" altLang="en-US" sz="1800">
                <a:solidFill>
                  <a:srgbClr val="000000"/>
                </a:solidFill>
                <a:latin typeface="楷体_GB2312" pitchFamily="49" charset="-122"/>
                <a:ea typeface="楷体_GB2312" pitchFamily="49" charset="-122"/>
              </a:rPr>
              <a:t>样参加运算</a:t>
            </a:r>
            <a:endParaRPr lang="zh-CN" altLang="en-US" sz="1800">
              <a:solidFill>
                <a:schemeClr val="tx1"/>
              </a:solidFill>
              <a:latin typeface="楷体_GB2312" pitchFamily="49" charset="-122"/>
              <a:ea typeface="楷体_GB2312" pitchFamily="49" charset="-122"/>
            </a:endParaRPr>
          </a:p>
        </p:txBody>
      </p:sp>
      <p:sp>
        <p:nvSpPr>
          <p:cNvPr id="12" name="AutoShape 17"/>
          <p:cNvSpPr>
            <a:spLocks noChangeArrowheads="1"/>
          </p:cNvSpPr>
          <p:nvPr/>
        </p:nvSpPr>
        <p:spPr bwMode="auto">
          <a:xfrm>
            <a:off x="4367213" y="5756275"/>
            <a:ext cx="996950" cy="407988"/>
          </a:xfrm>
          <a:prstGeom prst="wedgeRoundRectCallout">
            <a:avLst>
              <a:gd name="adj1" fmla="val -87472"/>
              <a:gd name="adj2" fmla="val -178843"/>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ea typeface="楷体_GB2312" pitchFamily="49" charset="-122"/>
              </a:rPr>
              <a:t>符号位</a:t>
            </a:r>
            <a:endParaRPr kumimoji="1" lang="zh-CN" altLang="en-US" sz="1800">
              <a:solidFill>
                <a:srgbClr val="000000"/>
              </a:solidFill>
              <a:latin typeface="Arial" charset="0"/>
              <a:ea typeface="楷体_GB2312" pitchFamily="49" charset="-122"/>
            </a:endParaRPr>
          </a:p>
        </p:txBody>
      </p:sp>
      <p:sp>
        <p:nvSpPr>
          <p:cNvPr id="14" name="Rectangle 3"/>
          <p:cNvSpPr txBox="1">
            <a:spLocks noChangeArrowheads="1"/>
          </p:cNvSpPr>
          <p:nvPr/>
        </p:nvSpPr>
        <p:spPr bwMode="auto">
          <a:xfrm>
            <a:off x="287338" y="2744788"/>
            <a:ext cx="6775450" cy="1349375"/>
          </a:xfrm>
          <a:prstGeom prst="rect">
            <a:avLst/>
          </a:prstGeom>
          <a:noFill/>
          <a:ln w="9525">
            <a:noFill/>
            <a:miter lim="800000"/>
            <a:headEnd/>
            <a:tailEnd/>
          </a:ln>
        </p:spPr>
        <p:txBody>
          <a:bodyPr/>
          <a:lstStyle/>
          <a:p>
            <a:pPr marL="342900" indent="-342900" algn="l" eaLnBrk="0" hangingPunct="0">
              <a:lnSpc>
                <a:spcPct val="110000"/>
              </a:lnSpc>
              <a:spcBef>
                <a:spcPct val="20000"/>
              </a:spcBef>
              <a:buClr>
                <a:schemeClr val="bg2"/>
              </a:buClr>
              <a:defRPr/>
            </a:pPr>
            <a:r>
              <a:rPr lang="zh-CN" altLang="en-US" sz="2000" kern="0" dirty="0">
                <a:solidFill>
                  <a:schemeClr val="tx1"/>
                </a:solidFill>
                <a:latin typeface="Arial" charset="0"/>
              </a:rPr>
              <a:t>解：由于</a:t>
            </a:r>
            <a:r>
              <a:rPr lang="en-US" altLang="zh-CN" sz="2000" kern="0" dirty="0">
                <a:solidFill>
                  <a:schemeClr val="tx1"/>
                </a:solidFill>
                <a:latin typeface="Arial" charset="0"/>
              </a:rPr>
              <a:t>X=(+1101)</a:t>
            </a:r>
            <a:r>
              <a:rPr lang="en-US" altLang="zh-CN" sz="2000" kern="0" baseline="-25000" dirty="0">
                <a:solidFill>
                  <a:schemeClr val="tx1"/>
                </a:solidFill>
                <a:latin typeface="Arial" charset="0"/>
              </a:rPr>
              <a:t>2</a:t>
            </a:r>
            <a:r>
              <a:rPr lang="en-US" altLang="zh-CN" sz="2000" kern="0" dirty="0">
                <a:solidFill>
                  <a:schemeClr val="tx1"/>
                </a:solidFill>
                <a:latin typeface="Arial" charset="0"/>
              </a:rPr>
              <a:t> =(+13)</a:t>
            </a:r>
            <a:r>
              <a:rPr lang="en-US" altLang="zh-CN" sz="2000" kern="0" baseline="-25000" dirty="0">
                <a:solidFill>
                  <a:schemeClr val="tx1"/>
                </a:solidFill>
                <a:latin typeface="Arial" charset="0"/>
              </a:rPr>
              <a:t>10</a:t>
            </a:r>
            <a:r>
              <a:rPr lang="zh-CN" altLang="en-US" sz="2000" kern="0" dirty="0">
                <a:solidFill>
                  <a:schemeClr val="tx1"/>
                </a:solidFill>
                <a:latin typeface="Arial" charset="0"/>
              </a:rPr>
              <a:t>，</a:t>
            </a:r>
            <a:r>
              <a:rPr lang="en-US" altLang="zh-CN" sz="2000" kern="0" dirty="0">
                <a:solidFill>
                  <a:schemeClr val="tx1"/>
                </a:solidFill>
                <a:latin typeface="Arial" charset="0"/>
              </a:rPr>
              <a:t> Y</a:t>
            </a:r>
            <a:r>
              <a:rPr lang="en-US" altLang="zh-CN" sz="2000" kern="0" baseline="-25000" dirty="0">
                <a:solidFill>
                  <a:schemeClr val="tx1"/>
                </a:solidFill>
                <a:latin typeface="Arial" charset="0"/>
              </a:rPr>
              <a:t> </a:t>
            </a:r>
            <a:r>
              <a:rPr lang="en-US" altLang="zh-CN" sz="2000" kern="0" dirty="0">
                <a:solidFill>
                  <a:schemeClr val="tx1"/>
                </a:solidFill>
                <a:latin typeface="Arial" charset="0"/>
              </a:rPr>
              <a:t>=(+0101)</a:t>
            </a:r>
            <a:r>
              <a:rPr lang="en-US" altLang="zh-CN" sz="2000" kern="0" baseline="-25000" dirty="0">
                <a:solidFill>
                  <a:schemeClr val="tx1"/>
                </a:solidFill>
                <a:latin typeface="Arial" charset="0"/>
              </a:rPr>
              <a:t> 2</a:t>
            </a:r>
            <a:r>
              <a:rPr lang="en-US" altLang="zh-CN" sz="2000" kern="0" dirty="0">
                <a:solidFill>
                  <a:schemeClr val="tx1"/>
                </a:solidFill>
                <a:latin typeface="Arial" charset="0"/>
              </a:rPr>
              <a:t> ==(+5)</a:t>
            </a:r>
            <a:r>
              <a:rPr lang="en-US" altLang="zh-CN" sz="2000" kern="0" baseline="-25000" dirty="0">
                <a:solidFill>
                  <a:schemeClr val="tx1"/>
                </a:solidFill>
                <a:latin typeface="Arial" charset="0"/>
              </a:rPr>
              <a:t>10 </a:t>
            </a:r>
            <a:r>
              <a:rPr lang="zh-CN" altLang="en-US" sz="2000" kern="0" baseline="-25000" dirty="0">
                <a:solidFill>
                  <a:schemeClr val="tx1"/>
                </a:solidFill>
                <a:latin typeface="Arial" charset="0"/>
              </a:rPr>
              <a:t>，</a:t>
            </a:r>
            <a:r>
              <a:rPr lang="en-US" altLang="zh-CN" sz="2000" kern="0" dirty="0">
                <a:solidFill>
                  <a:schemeClr val="tx1"/>
                </a:solidFill>
                <a:latin typeface="Arial" charset="0"/>
              </a:rPr>
              <a:t>13+5=18</a:t>
            </a:r>
            <a:r>
              <a:rPr lang="zh-CN" altLang="en-US" sz="2000" kern="0" dirty="0">
                <a:solidFill>
                  <a:schemeClr val="tx1"/>
                </a:solidFill>
                <a:latin typeface="Arial" charset="0"/>
              </a:rPr>
              <a:t>，所以必须用有效数字为</a:t>
            </a:r>
            <a:r>
              <a:rPr lang="en-US" altLang="zh-CN" sz="2000" kern="0" dirty="0">
                <a:solidFill>
                  <a:schemeClr val="tx1"/>
                </a:solidFill>
                <a:latin typeface="Arial" charset="0"/>
              </a:rPr>
              <a:t>5</a:t>
            </a:r>
            <a:r>
              <a:rPr lang="zh-CN" altLang="en-US" sz="2000" kern="0" dirty="0">
                <a:solidFill>
                  <a:schemeClr val="tx1"/>
                </a:solidFill>
                <a:latin typeface="Arial" charset="0"/>
              </a:rPr>
              <a:t>位的二进制数才能表示和，再加上</a:t>
            </a:r>
            <a:r>
              <a:rPr lang="en-US" altLang="zh-CN" sz="2000" kern="0" dirty="0">
                <a:solidFill>
                  <a:schemeClr val="tx1"/>
                </a:solidFill>
                <a:latin typeface="Arial" charset="0"/>
              </a:rPr>
              <a:t>1</a:t>
            </a:r>
            <a:r>
              <a:rPr lang="zh-CN" altLang="en-US" sz="2000" kern="0" dirty="0">
                <a:solidFill>
                  <a:schemeClr val="tx1"/>
                </a:solidFill>
                <a:latin typeface="Arial" charset="0"/>
              </a:rPr>
              <a:t>位符号位，则采用</a:t>
            </a:r>
            <a:r>
              <a:rPr lang="en-US" altLang="zh-CN" sz="2000" kern="0" dirty="0">
                <a:solidFill>
                  <a:srgbClr val="990033"/>
                </a:solidFill>
                <a:latin typeface="Arial" charset="0"/>
              </a:rPr>
              <a:t>6</a:t>
            </a:r>
            <a:r>
              <a:rPr lang="zh-CN" altLang="en-US" sz="2000" kern="0" dirty="0">
                <a:solidFill>
                  <a:schemeClr val="tx1"/>
                </a:solidFill>
                <a:latin typeface="Arial" charset="0"/>
              </a:rPr>
              <a:t>位的二进制补码进行运算。</a:t>
            </a:r>
            <a:endParaRPr lang="en-US" altLang="zh-CN" sz="2000" kern="0" dirty="0">
              <a:solidFill>
                <a:schemeClr val="tx1"/>
              </a:solidFill>
              <a:latin typeface="Arial" charset="0"/>
            </a:endParaRPr>
          </a:p>
        </p:txBody>
      </p:sp>
      <p:sp>
        <p:nvSpPr>
          <p:cNvPr id="15" name="Rectangle 3"/>
          <p:cNvSpPr txBox="1">
            <a:spLocks noChangeArrowheads="1"/>
          </p:cNvSpPr>
          <p:nvPr/>
        </p:nvSpPr>
        <p:spPr bwMode="auto">
          <a:xfrm>
            <a:off x="684213" y="4094163"/>
            <a:ext cx="5111750" cy="1042987"/>
          </a:xfrm>
          <a:prstGeom prst="rect">
            <a:avLst/>
          </a:prstGeom>
          <a:noFill/>
          <a:ln w="9525">
            <a:noFill/>
            <a:miter lim="800000"/>
            <a:headEnd/>
            <a:tailEnd/>
          </a:ln>
        </p:spPr>
        <p:txBody>
          <a:bodyPr/>
          <a:lstStyle/>
          <a:p>
            <a:pPr marL="342900" indent="-342900" algn="l" eaLnBrk="0" hangingPunct="0">
              <a:lnSpc>
                <a:spcPct val="110000"/>
              </a:lnSpc>
              <a:spcBef>
                <a:spcPct val="20000"/>
              </a:spcBef>
              <a:buClr>
                <a:schemeClr val="bg2"/>
              </a:buClr>
              <a:buFont typeface="Wingdings" pitchFamily="2" charset="2"/>
              <a:buNone/>
              <a:defRPr/>
            </a:pPr>
            <a:r>
              <a:rPr lang="en-US" altLang="zh-CN" sz="2000" kern="0" dirty="0">
                <a:solidFill>
                  <a:schemeClr val="tx1"/>
                </a:solidFill>
                <a:latin typeface="Arial" charset="0"/>
              </a:rPr>
              <a:t>[X]</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kumimoji="1" lang="en-US" altLang="zh-CN" sz="2000" kern="0" dirty="0">
                <a:solidFill>
                  <a:srgbClr val="CC0066"/>
                </a:solidFill>
                <a:latin typeface="Arial" charset="0"/>
              </a:rPr>
              <a:t>0</a:t>
            </a:r>
            <a:r>
              <a:rPr kumimoji="1" lang="zh-CN" altLang="en-US" sz="2000" kern="0" dirty="0">
                <a:solidFill>
                  <a:srgbClr val="CC0066"/>
                </a:solidFill>
                <a:latin typeface="Arial" charset="0"/>
              </a:rPr>
              <a:t> </a:t>
            </a:r>
            <a:r>
              <a:rPr lang="en-US" altLang="zh-CN" sz="2000" kern="0" dirty="0">
                <a:solidFill>
                  <a:schemeClr val="tx1"/>
                </a:solidFill>
                <a:latin typeface="Arial" charset="0"/>
              </a:rPr>
              <a:t>01101</a:t>
            </a:r>
            <a:r>
              <a:rPr lang="zh-CN" altLang="en-US" sz="2000" kern="0" dirty="0">
                <a:solidFill>
                  <a:schemeClr val="tx1"/>
                </a:solidFill>
                <a:latin typeface="Arial" charset="0"/>
              </a:rPr>
              <a:t>， </a:t>
            </a:r>
            <a:r>
              <a:rPr lang="en-US" altLang="zh-CN" sz="2000" kern="0" dirty="0">
                <a:solidFill>
                  <a:schemeClr val="tx1"/>
                </a:solidFill>
                <a:latin typeface="Arial" charset="0"/>
              </a:rPr>
              <a:t>[Y]</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kumimoji="1" lang="en-US" altLang="zh-CN" sz="2000" kern="0" dirty="0">
                <a:solidFill>
                  <a:srgbClr val="CC0066"/>
                </a:solidFill>
                <a:latin typeface="Arial" charset="0"/>
              </a:rPr>
              <a:t>0</a:t>
            </a:r>
            <a:r>
              <a:rPr kumimoji="1" lang="zh-CN" altLang="en-US" sz="2000" kern="0" dirty="0">
                <a:solidFill>
                  <a:srgbClr val="CC0066"/>
                </a:solidFill>
                <a:latin typeface="Arial" charset="0"/>
              </a:rPr>
              <a:t> </a:t>
            </a:r>
            <a:r>
              <a:rPr lang="en-US" altLang="zh-CN" sz="2000" kern="0" dirty="0">
                <a:solidFill>
                  <a:schemeClr val="tx1"/>
                </a:solidFill>
                <a:latin typeface="Arial" charset="0"/>
              </a:rPr>
              <a:t>00101</a:t>
            </a:r>
            <a:r>
              <a:rPr lang="zh-CN" altLang="en-US" sz="2000" kern="0" dirty="0">
                <a:solidFill>
                  <a:schemeClr val="tx1"/>
                </a:solidFill>
                <a:latin typeface="Arial" charset="0"/>
              </a:rPr>
              <a:t>，</a:t>
            </a:r>
            <a:endParaRPr lang="en-US" altLang="zh-CN" sz="2000" kern="0" dirty="0">
              <a:solidFill>
                <a:schemeClr val="tx1"/>
              </a:solidFill>
              <a:latin typeface="Arial" charset="0"/>
            </a:endParaRPr>
          </a:p>
          <a:p>
            <a:pPr marL="342900" indent="-342900" algn="l" eaLnBrk="0" hangingPunct="0">
              <a:lnSpc>
                <a:spcPct val="110000"/>
              </a:lnSpc>
              <a:spcBef>
                <a:spcPct val="20000"/>
              </a:spcBef>
              <a:buClr>
                <a:schemeClr val="bg2"/>
              </a:buClr>
              <a:buFont typeface="Wingdings" pitchFamily="2" charset="2"/>
              <a:buNone/>
              <a:defRPr/>
            </a:pPr>
            <a:r>
              <a:rPr lang="en-US" altLang="zh-CN" sz="2000" kern="0" dirty="0">
                <a:solidFill>
                  <a:schemeClr val="tx1"/>
                </a:solidFill>
                <a:latin typeface="Arial" charset="0"/>
              </a:rPr>
              <a:t>[X]</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lang="zh-CN" altLang="en-US" sz="2000" kern="0" dirty="0">
                <a:solidFill>
                  <a:schemeClr val="tx1"/>
                </a:solidFill>
                <a:latin typeface="Arial" charset="0"/>
              </a:rPr>
              <a:t> </a:t>
            </a:r>
            <a:r>
              <a:rPr lang="en-US" altLang="zh-CN" sz="2000" kern="0" dirty="0">
                <a:solidFill>
                  <a:schemeClr val="tx1"/>
                </a:solidFill>
                <a:latin typeface="Arial" charset="0"/>
              </a:rPr>
              <a:t>[Y]</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kumimoji="1" lang="en-US" altLang="zh-CN" sz="2000" kern="0" dirty="0">
                <a:solidFill>
                  <a:srgbClr val="CC0066"/>
                </a:solidFill>
                <a:latin typeface="Arial" charset="0"/>
              </a:rPr>
              <a:t>0</a:t>
            </a:r>
            <a:r>
              <a:rPr lang="zh-CN" altLang="en-US" sz="2000" kern="0" dirty="0">
                <a:solidFill>
                  <a:schemeClr val="tx1"/>
                </a:solidFill>
                <a:latin typeface="Arial" charset="0"/>
              </a:rPr>
              <a:t> </a:t>
            </a:r>
            <a:r>
              <a:rPr lang="en-US" altLang="zh-CN" sz="2000" kern="0" dirty="0">
                <a:solidFill>
                  <a:schemeClr val="tx1"/>
                </a:solidFill>
                <a:latin typeface="Arial" charset="0"/>
              </a:rPr>
              <a:t>01101 + </a:t>
            </a:r>
            <a:r>
              <a:rPr kumimoji="1" lang="en-US" altLang="zh-CN" sz="2000" kern="0" dirty="0">
                <a:solidFill>
                  <a:srgbClr val="CC0066"/>
                </a:solidFill>
                <a:latin typeface="Arial" charset="0"/>
              </a:rPr>
              <a:t>0</a:t>
            </a:r>
            <a:r>
              <a:rPr kumimoji="1" lang="zh-CN" altLang="en-US" sz="2000" kern="0" dirty="0">
                <a:solidFill>
                  <a:srgbClr val="CC0066"/>
                </a:solidFill>
                <a:latin typeface="Arial" charset="0"/>
              </a:rPr>
              <a:t> </a:t>
            </a:r>
            <a:r>
              <a:rPr lang="en-US" altLang="zh-CN" sz="2000" kern="0" dirty="0">
                <a:solidFill>
                  <a:schemeClr val="tx1"/>
                </a:solidFill>
                <a:latin typeface="Arial" charset="0"/>
              </a:rPr>
              <a:t>00101 =</a:t>
            </a:r>
            <a:r>
              <a:rPr kumimoji="1" lang="en-US" altLang="zh-CN" sz="2000" kern="0" dirty="0">
                <a:solidFill>
                  <a:srgbClr val="CC0066"/>
                </a:solidFill>
                <a:latin typeface="Arial" charset="0"/>
              </a:rPr>
              <a:t>0</a:t>
            </a:r>
            <a:r>
              <a:rPr lang="en-US" altLang="zh-CN" sz="2000" kern="0" dirty="0">
                <a:solidFill>
                  <a:schemeClr val="tx1"/>
                </a:solidFill>
                <a:latin typeface="Arial" charset="0"/>
              </a:rPr>
              <a:t> 10010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7811"/>
                                        </p:tgtEl>
                                        <p:attrNameLst>
                                          <p:attrName>style.visibility</p:attrName>
                                        </p:attrNameLst>
                                      </p:cBhvr>
                                      <p:to>
                                        <p:strVal val="visible"/>
                                      </p:to>
                                    </p:set>
                                    <p:anim calcmode="lin" valueType="num">
                                      <p:cBhvr additive="base">
                                        <p:cTn id="7" dur="500" fill="hold"/>
                                        <p:tgtEl>
                                          <p:spTgt spid="247811"/>
                                        </p:tgtEl>
                                        <p:attrNameLst>
                                          <p:attrName>ppt_x</p:attrName>
                                        </p:attrNameLst>
                                      </p:cBhvr>
                                      <p:tavLst>
                                        <p:tav tm="0">
                                          <p:val>
                                            <p:strVal val="0-#ppt_w/2"/>
                                          </p:val>
                                        </p:tav>
                                        <p:tav tm="100000">
                                          <p:val>
                                            <p:strVal val="#ppt_x"/>
                                          </p:val>
                                        </p:tav>
                                      </p:tavLst>
                                    </p:anim>
                                    <p:anim calcmode="lin" valueType="num">
                                      <p:cBhvr additive="base">
                                        <p:cTn id="8"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7813"/>
                                        </p:tgtEl>
                                        <p:attrNameLst>
                                          <p:attrName>style.visibility</p:attrName>
                                        </p:attrNameLst>
                                      </p:cBhvr>
                                      <p:to>
                                        <p:strVal val="visible"/>
                                      </p:to>
                                    </p:set>
                                    <p:anim calcmode="lin" valueType="num">
                                      <p:cBhvr additive="base">
                                        <p:cTn id="25" dur="500" fill="hold"/>
                                        <p:tgtEl>
                                          <p:spTgt spid="247813"/>
                                        </p:tgtEl>
                                        <p:attrNameLst>
                                          <p:attrName>ppt_x</p:attrName>
                                        </p:attrNameLst>
                                      </p:cBhvr>
                                      <p:tavLst>
                                        <p:tav tm="0">
                                          <p:val>
                                            <p:strVal val="0-#ppt_w/2"/>
                                          </p:val>
                                        </p:tav>
                                        <p:tav tm="100000">
                                          <p:val>
                                            <p:strVal val="#ppt_x"/>
                                          </p:val>
                                        </p:tav>
                                      </p:tavLst>
                                    </p:anim>
                                    <p:anim calcmode="lin" valueType="num">
                                      <p:cBhvr additive="base">
                                        <p:cTn id="26" dur="500" fill="hold"/>
                                        <p:tgtEl>
                                          <p:spTgt spid="2478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7828"/>
                                        </p:tgtEl>
                                        <p:attrNameLst>
                                          <p:attrName>style.visibility</p:attrName>
                                        </p:attrNameLst>
                                      </p:cBhvr>
                                      <p:to>
                                        <p:strVal val="visible"/>
                                      </p:to>
                                    </p:set>
                                    <p:animEffect transition="in" filter="dissolve">
                                      <p:cBhvr>
                                        <p:cTn id="41" dur="500"/>
                                        <p:tgtEl>
                                          <p:spTgt spid="24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p:bldP spid="247813" grpId="0"/>
      <p:bldP spid="247828" grpId="0" animBg="1"/>
      <p:bldP spid="12" grpId="0" animBg="1"/>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5"/>
          <p:cNvSpPr>
            <a:spLocks noGrp="1" noChangeArrowheads="1"/>
          </p:cNvSpPr>
          <p:nvPr>
            <p:ph type="sldNum" sz="quarter" idx="10"/>
          </p:nvPr>
        </p:nvSpPr>
        <p:spPr>
          <a:noFill/>
        </p:spPr>
        <p:txBody>
          <a:bodyPr/>
          <a:lstStyle/>
          <a:p>
            <a:fld id="{F11F047A-40CA-4ACF-90CD-EF46A3079BF4}" type="slidenum">
              <a:rPr lang="ko-KR" altLang="en-US" smtClean="0"/>
              <a:pPr/>
              <a:t>47</a:t>
            </a:fld>
            <a:endParaRPr lang="en-US" altLang="ko-KR" smtClean="0"/>
          </a:p>
        </p:txBody>
      </p:sp>
      <p:sp>
        <p:nvSpPr>
          <p:cNvPr id="51203" name="Rectangle 2"/>
          <p:cNvSpPr>
            <a:spLocks noGrp="1" noChangeArrowheads="1"/>
          </p:cNvSpPr>
          <p:nvPr>
            <p:ph type="title"/>
          </p:nvPr>
        </p:nvSpPr>
        <p:spPr>
          <a:xfrm>
            <a:off x="1763713" y="298450"/>
            <a:ext cx="6408737" cy="609600"/>
          </a:xfrm>
        </p:spPr>
        <p:txBody>
          <a:bodyPr/>
          <a:lstStyle/>
          <a:p>
            <a:r>
              <a:rPr lang="zh-CN" altLang="en-US" smtClean="0">
                <a:solidFill>
                  <a:srgbClr val="FFCC00"/>
                </a:solidFill>
                <a:latin typeface="Arial" charset="0"/>
                <a:ea typeface="黑体" pitchFamily="49" charset="-122"/>
              </a:rPr>
              <a:t>异号补码的加法运算举例</a:t>
            </a:r>
          </a:p>
        </p:txBody>
      </p:sp>
      <p:sp>
        <p:nvSpPr>
          <p:cNvPr id="247811" name="Rectangle 3"/>
          <p:cNvSpPr>
            <a:spLocks noGrp="1" noChangeArrowheads="1"/>
          </p:cNvSpPr>
          <p:nvPr>
            <p:ph type="body" idx="1"/>
          </p:nvPr>
        </p:nvSpPr>
        <p:spPr>
          <a:xfrm>
            <a:off x="360363" y="1125538"/>
            <a:ext cx="7812087" cy="431800"/>
          </a:xfrm>
        </p:spPr>
        <p:txBody>
          <a:bodyPr/>
          <a:lstStyle/>
          <a:p>
            <a:pPr>
              <a:lnSpc>
                <a:spcPct val="110000"/>
              </a:lnSpc>
            </a:pPr>
            <a:r>
              <a:rPr kumimoji="1" lang="en-US" altLang="zh-CN" sz="2400" smtClean="0">
                <a:solidFill>
                  <a:srgbClr val="FF0066"/>
                </a:solidFill>
              </a:rPr>
              <a:t>【</a:t>
            </a:r>
            <a:r>
              <a:rPr kumimoji="1" lang="zh-CN" altLang="en-US" sz="2400" smtClean="0">
                <a:solidFill>
                  <a:srgbClr val="FF0066"/>
                </a:solidFill>
              </a:rPr>
              <a:t>例</a:t>
            </a:r>
            <a:r>
              <a:rPr kumimoji="1" lang="en-US" altLang="zh-CN" sz="2400" smtClean="0">
                <a:solidFill>
                  <a:srgbClr val="FF0066"/>
                </a:solidFill>
              </a:rPr>
              <a:t>1.22】</a:t>
            </a:r>
            <a:r>
              <a:rPr kumimoji="1" lang="zh-CN" altLang="en-US" sz="2400" smtClean="0"/>
              <a:t> </a:t>
            </a:r>
            <a:r>
              <a:rPr lang="en-US" altLang="zh-CN" sz="2400" smtClean="0"/>
              <a:t>X=-1101</a:t>
            </a:r>
            <a:r>
              <a:rPr lang="zh-CN" altLang="en-US" sz="2400" smtClean="0"/>
              <a:t>， </a:t>
            </a:r>
            <a:r>
              <a:rPr lang="en-US" altLang="zh-CN" sz="2400" smtClean="0"/>
              <a:t>Y</a:t>
            </a:r>
            <a:r>
              <a:rPr lang="en-US" altLang="zh-CN" sz="2400" baseline="-25000" smtClean="0"/>
              <a:t> </a:t>
            </a:r>
            <a:r>
              <a:rPr lang="en-US" altLang="zh-CN" sz="2400" smtClean="0"/>
              <a:t>=+0101</a:t>
            </a:r>
            <a:r>
              <a:rPr lang="zh-CN" altLang="en-US" sz="2400" smtClean="0"/>
              <a:t>，求</a:t>
            </a:r>
            <a:r>
              <a:rPr lang="en-US" altLang="zh-CN" sz="2400" smtClean="0"/>
              <a:t>[X+Y</a:t>
            </a:r>
            <a:r>
              <a:rPr lang="en-US" altLang="zh-CN" sz="2400" baseline="-25000" smtClean="0"/>
              <a:t> </a:t>
            </a:r>
            <a:r>
              <a:rPr lang="en-US" altLang="zh-CN" sz="2400" smtClean="0"/>
              <a:t>]</a:t>
            </a:r>
            <a:r>
              <a:rPr lang="zh-CN" altLang="en-US" sz="2400" baseline="-25000" smtClean="0"/>
              <a:t>补</a:t>
            </a:r>
            <a:r>
              <a:rPr lang="en-US" altLang="zh-CN" sz="2400" smtClean="0"/>
              <a:t>  </a:t>
            </a:r>
            <a:endParaRPr lang="en-US" altLang="zh-CN" sz="2000" smtClean="0"/>
          </a:p>
        </p:txBody>
      </p:sp>
      <p:sp>
        <p:nvSpPr>
          <p:cNvPr id="247813" name="Rectangle 5"/>
          <p:cNvSpPr>
            <a:spLocks noChangeArrowheads="1"/>
          </p:cNvSpPr>
          <p:nvPr/>
        </p:nvSpPr>
        <p:spPr bwMode="auto">
          <a:xfrm>
            <a:off x="676275" y="3933825"/>
            <a:ext cx="8280400" cy="1947863"/>
          </a:xfrm>
          <a:prstGeom prst="rect">
            <a:avLst/>
          </a:prstGeom>
          <a:noFill/>
          <a:ln w="9525">
            <a:noFill/>
            <a:miter lim="800000"/>
            <a:headEnd/>
            <a:tailEnd/>
          </a:ln>
        </p:spPr>
        <p:txBody>
          <a:bodyPr/>
          <a:lstStyle/>
          <a:p>
            <a:pPr marL="342900" indent="-342900" algn="l" eaLnBrk="0" hangingPunct="0">
              <a:lnSpc>
                <a:spcPct val="110000"/>
              </a:lnSpc>
              <a:spcBef>
                <a:spcPct val="20000"/>
              </a:spcBef>
              <a:buClr>
                <a:schemeClr val="bg2"/>
              </a:buClr>
              <a:buFont typeface="Wingdings" pitchFamily="2" charset="2"/>
              <a:buNone/>
              <a:defRPr/>
            </a:pPr>
            <a:r>
              <a:rPr lang="zh-CN" altLang="en-US" dirty="0">
                <a:solidFill>
                  <a:schemeClr val="tx1"/>
                </a:solidFill>
                <a:latin typeface="Arial" charset="0"/>
              </a:rPr>
              <a:t>   </a:t>
            </a:r>
            <a:r>
              <a:rPr lang="zh-CN" altLang="en-US" sz="2000" dirty="0">
                <a:solidFill>
                  <a:schemeClr val="tx1"/>
                </a:solidFill>
                <a:latin typeface="Arial" charset="0"/>
              </a:rPr>
              <a:t>得 </a:t>
            </a:r>
            <a:r>
              <a:rPr lang="en-US" altLang="zh-CN" sz="2000" dirty="0">
                <a:solidFill>
                  <a:srgbClr val="FF0000"/>
                </a:solidFill>
                <a:latin typeface="Arial" charset="0"/>
              </a:rPr>
              <a:t>[X+Y]</a:t>
            </a:r>
            <a:r>
              <a:rPr lang="zh-CN" altLang="en-US" sz="2000" baseline="-25000" dirty="0">
                <a:solidFill>
                  <a:srgbClr val="FF0000"/>
                </a:solidFill>
                <a:latin typeface="Arial" charset="0"/>
              </a:rPr>
              <a:t>补</a:t>
            </a:r>
            <a:r>
              <a:rPr lang="en-US" altLang="zh-CN" sz="2000" dirty="0">
                <a:solidFill>
                  <a:srgbClr val="FF0000"/>
                </a:solidFill>
                <a:latin typeface="Arial" charset="0"/>
                <a:ea typeface="宋体" charset="-122"/>
              </a:rPr>
              <a:t>=</a:t>
            </a:r>
            <a:r>
              <a:rPr lang="zh-CN" altLang="en-US" sz="2000" kern="0" dirty="0">
                <a:solidFill>
                  <a:srgbClr val="FF0000"/>
                </a:solidFill>
                <a:latin typeface="Arial" charset="0"/>
                <a:ea typeface="宋体" charset="-122"/>
              </a:rPr>
              <a:t> </a:t>
            </a:r>
            <a:r>
              <a:rPr lang="en-US" altLang="zh-CN" sz="2000" kern="0" dirty="0">
                <a:solidFill>
                  <a:srgbClr val="FF0000"/>
                </a:solidFill>
                <a:latin typeface="Arial" charset="0"/>
                <a:ea typeface="宋体" charset="-122"/>
              </a:rPr>
              <a:t>[X]</a:t>
            </a:r>
            <a:r>
              <a:rPr lang="zh-CN" altLang="en-US" sz="2000" kern="0" baseline="-25000" dirty="0">
                <a:solidFill>
                  <a:srgbClr val="FF0000"/>
                </a:solidFill>
                <a:latin typeface="Arial" charset="0"/>
                <a:ea typeface="宋体" charset="-122"/>
              </a:rPr>
              <a:t>补</a:t>
            </a:r>
            <a:r>
              <a:rPr lang="en-US" altLang="zh-CN" sz="2000" kern="0" dirty="0">
                <a:solidFill>
                  <a:srgbClr val="FF0000"/>
                </a:solidFill>
                <a:latin typeface="Arial" charset="0"/>
                <a:ea typeface="宋体" charset="-122"/>
              </a:rPr>
              <a:t>+</a:t>
            </a:r>
            <a:r>
              <a:rPr lang="zh-CN" altLang="en-US" sz="2000" kern="0" dirty="0">
                <a:solidFill>
                  <a:srgbClr val="FF0000"/>
                </a:solidFill>
                <a:latin typeface="Arial" charset="0"/>
                <a:ea typeface="宋体" charset="-122"/>
              </a:rPr>
              <a:t> </a:t>
            </a:r>
            <a:r>
              <a:rPr lang="en-US" altLang="zh-CN" sz="2000" kern="0" dirty="0">
                <a:solidFill>
                  <a:srgbClr val="FF0000"/>
                </a:solidFill>
                <a:latin typeface="Arial" charset="0"/>
                <a:ea typeface="宋体" charset="-122"/>
              </a:rPr>
              <a:t>[Y]</a:t>
            </a:r>
            <a:r>
              <a:rPr lang="zh-CN" altLang="en-US" sz="2000" kern="0" baseline="-25000" dirty="0">
                <a:solidFill>
                  <a:srgbClr val="FF0000"/>
                </a:solidFill>
                <a:latin typeface="Arial" charset="0"/>
                <a:ea typeface="宋体" charset="-122"/>
              </a:rPr>
              <a:t>补</a:t>
            </a:r>
            <a:r>
              <a:rPr lang="en-US" altLang="zh-CN" sz="2000" dirty="0">
                <a:solidFill>
                  <a:schemeClr val="tx1"/>
                </a:solidFill>
                <a:latin typeface="Arial" charset="0"/>
              </a:rPr>
              <a:t>= </a:t>
            </a:r>
            <a:r>
              <a:rPr lang="en-US" altLang="zh-CN" sz="2000" kern="0" dirty="0">
                <a:solidFill>
                  <a:srgbClr val="CC0066"/>
                </a:solidFill>
                <a:latin typeface="Arial" charset="0"/>
              </a:rPr>
              <a:t>1</a:t>
            </a:r>
            <a:r>
              <a:rPr kumimoji="1" lang="zh-CN" altLang="en-US" sz="2000" kern="0" dirty="0">
                <a:solidFill>
                  <a:srgbClr val="CC0066"/>
                </a:solidFill>
                <a:latin typeface="Arial" charset="0"/>
              </a:rPr>
              <a:t> </a:t>
            </a:r>
            <a:r>
              <a:rPr lang="en-US" altLang="zh-CN" sz="2000" kern="0" dirty="0">
                <a:solidFill>
                  <a:schemeClr val="tx1"/>
                </a:solidFill>
                <a:latin typeface="Arial" charset="0"/>
              </a:rPr>
              <a:t>11000</a:t>
            </a:r>
            <a:r>
              <a:rPr lang="zh-CN" altLang="en-US" sz="2000" dirty="0">
                <a:solidFill>
                  <a:schemeClr val="tx1"/>
                </a:solidFill>
                <a:latin typeface="Arial" charset="0"/>
              </a:rPr>
              <a:t>。</a:t>
            </a:r>
            <a:endParaRPr lang="en-US" altLang="zh-CN" sz="2000" dirty="0">
              <a:solidFill>
                <a:schemeClr val="tx1"/>
              </a:solidFill>
              <a:latin typeface="Arial" charset="0"/>
            </a:endParaRPr>
          </a:p>
          <a:p>
            <a:pPr marL="342900" indent="-342900" algn="l" eaLnBrk="0" hangingPunct="0">
              <a:lnSpc>
                <a:spcPct val="110000"/>
              </a:lnSpc>
              <a:spcBef>
                <a:spcPct val="20000"/>
              </a:spcBef>
              <a:buClr>
                <a:schemeClr val="bg2"/>
              </a:buClr>
              <a:buFont typeface="Wingdings" pitchFamily="2" charset="2"/>
              <a:buNone/>
              <a:defRPr/>
            </a:pPr>
            <a:r>
              <a:rPr lang="zh-CN" altLang="en-US" sz="2000" dirty="0">
                <a:solidFill>
                  <a:schemeClr val="tx1"/>
                </a:solidFill>
                <a:latin typeface="Arial" charset="0"/>
                <a:ea typeface="宋体" charset="-122"/>
              </a:rPr>
              <a:t>    分析结果的正确性：符号位为“</a:t>
            </a:r>
            <a:r>
              <a:rPr lang="en-US" altLang="zh-CN" sz="2000" dirty="0">
                <a:solidFill>
                  <a:schemeClr val="tx1"/>
                </a:solidFill>
                <a:latin typeface="Arial" charset="0"/>
                <a:ea typeface="宋体" charset="-122"/>
              </a:rPr>
              <a:t>1”</a:t>
            </a:r>
            <a:r>
              <a:rPr lang="zh-CN" altLang="en-US" sz="2000" dirty="0">
                <a:solidFill>
                  <a:schemeClr val="tx1"/>
                </a:solidFill>
                <a:latin typeface="Arial" charset="0"/>
                <a:ea typeface="宋体" charset="-122"/>
              </a:rPr>
              <a:t>，说明和为负数，按照由</a:t>
            </a:r>
            <a:r>
              <a:rPr lang="zh-CN" altLang="en-US" sz="2000" dirty="0">
                <a:solidFill>
                  <a:schemeClr val="tx1"/>
                </a:solidFill>
                <a:latin typeface="Arial" charset="0"/>
                <a:ea typeface="楷体_GB2312" pitchFamily="49" charset="-122"/>
              </a:rPr>
              <a:t>真值求补码的</a:t>
            </a:r>
            <a:r>
              <a:rPr kumimoji="1" lang="zh-CN" altLang="en-US" sz="2000" dirty="0">
                <a:solidFill>
                  <a:srgbClr val="A50021"/>
                </a:solidFill>
                <a:latin typeface="Arial" charset="0"/>
                <a:ea typeface="楷体_GB2312" pitchFamily="49" charset="-122"/>
              </a:rPr>
              <a:t>逆</a:t>
            </a:r>
            <a:r>
              <a:rPr lang="zh-CN" altLang="en-US" sz="2000" dirty="0">
                <a:solidFill>
                  <a:schemeClr val="tx1"/>
                </a:solidFill>
                <a:latin typeface="Arial" charset="0"/>
                <a:ea typeface="楷体_GB2312" pitchFamily="49" charset="-122"/>
              </a:rPr>
              <a:t>过程，将</a:t>
            </a:r>
            <a:r>
              <a:rPr lang="zh-CN" altLang="en-US" sz="2000" dirty="0">
                <a:solidFill>
                  <a:schemeClr val="tx1"/>
                </a:solidFill>
                <a:latin typeface="Arial" charset="0"/>
              </a:rPr>
              <a:t> </a:t>
            </a:r>
            <a:r>
              <a:rPr lang="en-US" altLang="zh-CN" sz="2000" dirty="0">
                <a:solidFill>
                  <a:schemeClr val="tx1"/>
                </a:solidFill>
                <a:latin typeface="Arial" charset="0"/>
              </a:rPr>
              <a:t>[X+Y]</a:t>
            </a:r>
            <a:r>
              <a:rPr lang="zh-CN" altLang="en-US" sz="2000" baseline="-25000" dirty="0">
                <a:solidFill>
                  <a:schemeClr val="tx1"/>
                </a:solidFill>
                <a:latin typeface="Arial" charset="0"/>
              </a:rPr>
              <a:t>补</a:t>
            </a:r>
            <a:r>
              <a:rPr lang="zh-CN" altLang="en-US" sz="2000" dirty="0">
                <a:solidFill>
                  <a:schemeClr val="tx1"/>
                </a:solidFill>
                <a:latin typeface="Arial" charset="0"/>
                <a:ea typeface="楷体_GB2312" pitchFamily="49" charset="-122"/>
              </a:rPr>
              <a:t>的数值部分</a:t>
            </a:r>
            <a:r>
              <a:rPr lang="en-US" altLang="zh-CN" sz="2000" dirty="0">
                <a:solidFill>
                  <a:schemeClr val="tx1"/>
                </a:solidFill>
                <a:latin typeface="Arial" charset="0"/>
                <a:ea typeface="楷体_GB2312" pitchFamily="49" charset="-122"/>
              </a:rPr>
              <a:t>11000</a:t>
            </a:r>
            <a:r>
              <a:rPr lang="zh-CN" altLang="en-US" sz="2000" dirty="0">
                <a:solidFill>
                  <a:schemeClr val="tx1"/>
                </a:solidFill>
                <a:latin typeface="Arial" charset="0"/>
                <a:ea typeface="楷体_GB2312" pitchFamily="49" charset="-122"/>
              </a:rPr>
              <a:t>末位减</a:t>
            </a:r>
            <a:r>
              <a:rPr lang="en-US" altLang="zh-CN" sz="2000" dirty="0">
                <a:solidFill>
                  <a:schemeClr val="tx1"/>
                </a:solidFill>
                <a:latin typeface="Arial" charset="0"/>
                <a:ea typeface="楷体_GB2312" pitchFamily="49" charset="-122"/>
              </a:rPr>
              <a:t>1</a:t>
            </a:r>
            <a:r>
              <a:rPr lang="zh-CN" altLang="en-US" sz="2000" dirty="0">
                <a:solidFill>
                  <a:schemeClr val="tx1"/>
                </a:solidFill>
                <a:latin typeface="Arial" charset="0"/>
                <a:ea typeface="楷体_GB2312" pitchFamily="49" charset="-122"/>
              </a:rPr>
              <a:t>，得</a:t>
            </a:r>
            <a:r>
              <a:rPr lang="en-US" altLang="zh-CN" sz="2000" dirty="0">
                <a:solidFill>
                  <a:schemeClr val="tx1"/>
                </a:solidFill>
                <a:latin typeface="Arial" charset="0"/>
                <a:ea typeface="楷体_GB2312" pitchFamily="49" charset="-122"/>
              </a:rPr>
              <a:t>10111</a:t>
            </a:r>
            <a:r>
              <a:rPr lang="zh-CN" altLang="en-US" sz="2000" dirty="0">
                <a:solidFill>
                  <a:schemeClr val="tx1"/>
                </a:solidFill>
                <a:latin typeface="Arial" charset="0"/>
                <a:ea typeface="楷体_GB2312" pitchFamily="49" charset="-122"/>
              </a:rPr>
              <a:t>；然后按位取反，得到</a:t>
            </a:r>
            <a:r>
              <a:rPr lang="en-US" altLang="zh-CN" sz="2000" dirty="0">
                <a:solidFill>
                  <a:schemeClr val="tx1"/>
                </a:solidFill>
                <a:latin typeface="Arial" charset="0"/>
                <a:ea typeface="楷体_GB2312" pitchFamily="49" charset="-122"/>
              </a:rPr>
              <a:t>X+Y</a:t>
            </a:r>
            <a:r>
              <a:rPr lang="zh-CN" altLang="en-US" sz="2000" dirty="0">
                <a:solidFill>
                  <a:schemeClr val="tx1"/>
                </a:solidFill>
                <a:latin typeface="Arial" charset="0"/>
                <a:ea typeface="楷体_GB2312" pitchFamily="49" charset="-122"/>
              </a:rPr>
              <a:t>的数值部分为</a:t>
            </a:r>
            <a:r>
              <a:rPr lang="en-US" altLang="zh-CN" sz="2000" dirty="0">
                <a:solidFill>
                  <a:schemeClr val="tx1"/>
                </a:solidFill>
                <a:latin typeface="Arial" charset="0"/>
                <a:ea typeface="楷体_GB2312" pitchFamily="49" charset="-122"/>
              </a:rPr>
              <a:t>01000</a:t>
            </a:r>
            <a:r>
              <a:rPr lang="zh-CN" altLang="en-US" sz="2000" dirty="0">
                <a:solidFill>
                  <a:schemeClr val="tx1"/>
                </a:solidFill>
                <a:latin typeface="Arial" charset="0"/>
                <a:ea typeface="楷体_GB2312" pitchFamily="49" charset="-122"/>
              </a:rPr>
              <a:t>；由此可知真值</a:t>
            </a:r>
            <a:r>
              <a:rPr lang="en-US" altLang="zh-CN" sz="2000" dirty="0">
                <a:solidFill>
                  <a:schemeClr val="tx1"/>
                </a:solidFill>
                <a:latin typeface="Arial" charset="0"/>
                <a:ea typeface="宋体" charset="-122"/>
              </a:rPr>
              <a:t>X+Y=(-01000)</a:t>
            </a:r>
            <a:r>
              <a:rPr lang="en-US" altLang="zh-CN" sz="2000" baseline="-25000" dirty="0">
                <a:solidFill>
                  <a:schemeClr val="tx1"/>
                </a:solidFill>
                <a:latin typeface="Arial" charset="0"/>
              </a:rPr>
              <a:t>2</a:t>
            </a:r>
            <a:r>
              <a:rPr lang="en-US" altLang="zh-CN" sz="2000" dirty="0">
                <a:solidFill>
                  <a:schemeClr val="tx1"/>
                </a:solidFill>
                <a:latin typeface="Arial" charset="0"/>
                <a:ea typeface="宋体" charset="-122"/>
              </a:rPr>
              <a:t>=(-8)</a:t>
            </a:r>
            <a:r>
              <a:rPr lang="en-US" altLang="zh-CN" sz="2000" baseline="-25000" dirty="0">
                <a:solidFill>
                  <a:schemeClr val="tx1"/>
                </a:solidFill>
                <a:latin typeface="Arial" charset="0"/>
              </a:rPr>
              <a:t>10</a:t>
            </a:r>
            <a:r>
              <a:rPr lang="zh-CN" altLang="en-US" sz="2000" baseline="-25000" dirty="0">
                <a:solidFill>
                  <a:schemeClr val="tx1"/>
                </a:solidFill>
                <a:latin typeface="Arial" charset="0"/>
              </a:rPr>
              <a:t>。</a:t>
            </a:r>
            <a:r>
              <a:rPr lang="zh-CN" altLang="en-US" sz="2000" dirty="0">
                <a:solidFill>
                  <a:schemeClr val="tx1"/>
                </a:solidFill>
                <a:latin typeface="Arial" charset="0"/>
                <a:ea typeface="楷体_GB2312" pitchFamily="49" charset="-122"/>
              </a:rPr>
              <a:t>说明补码运算的结果是正确的。</a:t>
            </a:r>
          </a:p>
        </p:txBody>
      </p:sp>
      <p:sp>
        <p:nvSpPr>
          <p:cNvPr id="8" name="Rectangle 3"/>
          <p:cNvSpPr txBox="1">
            <a:spLocks noChangeArrowheads="1"/>
          </p:cNvSpPr>
          <p:nvPr/>
        </p:nvSpPr>
        <p:spPr bwMode="auto">
          <a:xfrm>
            <a:off x="0" y="1557338"/>
            <a:ext cx="8956675" cy="2555875"/>
          </a:xfrm>
          <a:prstGeom prst="rect">
            <a:avLst/>
          </a:prstGeom>
          <a:noFill/>
          <a:ln w="9525">
            <a:noFill/>
            <a:miter lim="800000"/>
            <a:headEnd/>
            <a:tailEnd/>
          </a:ln>
        </p:spPr>
        <p:txBody>
          <a:bodyPr/>
          <a:lstStyle/>
          <a:p>
            <a:pPr marL="900113" indent="-900113" algn="l" eaLnBrk="0" hangingPunct="0">
              <a:lnSpc>
                <a:spcPct val="110000"/>
              </a:lnSpc>
              <a:spcBef>
                <a:spcPct val="20000"/>
              </a:spcBef>
              <a:buClr>
                <a:schemeClr val="bg2"/>
              </a:buClr>
              <a:defRPr/>
            </a:pPr>
            <a:r>
              <a:rPr lang="zh-CN" altLang="en-US" sz="2000" kern="0" dirty="0">
                <a:solidFill>
                  <a:schemeClr val="tx1"/>
                </a:solidFill>
                <a:latin typeface="Arial" charset="0"/>
              </a:rPr>
              <a:t>     解：由于</a:t>
            </a:r>
            <a:r>
              <a:rPr lang="en-US" altLang="zh-CN" sz="2000" kern="0" dirty="0">
                <a:solidFill>
                  <a:schemeClr val="tx1"/>
                </a:solidFill>
                <a:latin typeface="Arial" charset="0"/>
              </a:rPr>
              <a:t>X=(-1101)</a:t>
            </a:r>
            <a:r>
              <a:rPr lang="en-US" altLang="zh-CN" sz="2000" kern="0" baseline="-25000" dirty="0">
                <a:solidFill>
                  <a:schemeClr val="tx1"/>
                </a:solidFill>
                <a:latin typeface="Arial" charset="0"/>
              </a:rPr>
              <a:t>2</a:t>
            </a:r>
            <a:r>
              <a:rPr lang="en-US" altLang="zh-CN" sz="2000" kern="0" dirty="0">
                <a:solidFill>
                  <a:schemeClr val="tx1"/>
                </a:solidFill>
                <a:latin typeface="Arial" charset="0"/>
              </a:rPr>
              <a:t> =(-13)</a:t>
            </a:r>
            <a:r>
              <a:rPr lang="en-US" altLang="zh-CN" sz="2000" kern="0" baseline="-25000" dirty="0">
                <a:solidFill>
                  <a:schemeClr val="tx1"/>
                </a:solidFill>
                <a:latin typeface="Arial" charset="0"/>
              </a:rPr>
              <a:t>10</a:t>
            </a:r>
            <a:r>
              <a:rPr lang="zh-CN" altLang="en-US" sz="2000" kern="0" dirty="0">
                <a:solidFill>
                  <a:schemeClr val="tx1"/>
                </a:solidFill>
                <a:latin typeface="Arial" charset="0"/>
              </a:rPr>
              <a:t>，</a:t>
            </a:r>
            <a:r>
              <a:rPr lang="en-US" altLang="zh-CN" sz="2000" kern="0" dirty="0">
                <a:solidFill>
                  <a:schemeClr val="tx1"/>
                </a:solidFill>
                <a:latin typeface="Arial" charset="0"/>
              </a:rPr>
              <a:t> Y</a:t>
            </a:r>
            <a:r>
              <a:rPr lang="en-US" altLang="zh-CN" sz="2000" kern="0" baseline="-25000" dirty="0">
                <a:solidFill>
                  <a:schemeClr val="tx1"/>
                </a:solidFill>
                <a:latin typeface="Arial" charset="0"/>
              </a:rPr>
              <a:t> </a:t>
            </a:r>
            <a:r>
              <a:rPr lang="en-US" altLang="zh-CN" sz="2000" kern="0" dirty="0">
                <a:solidFill>
                  <a:schemeClr val="tx1"/>
                </a:solidFill>
                <a:latin typeface="Arial" charset="0"/>
              </a:rPr>
              <a:t>=(+0101)</a:t>
            </a:r>
            <a:r>
              <a:rPr lang="en-US" altLang="zh-CN" sz="2000" kern="0" baseline="-25000" dirty="0">
                <a:solidFill>
                  <a:schemeClr val="tx1"/>
                </a:solidFill>
                <a:latin typeface="Arial" charset="0"/>
              </a:rPr>
              <a:t> 2</a:t>
            </a:r>
            <a:r>
              <a:rPr lang="en-US" altLang="zh-CN" sz="2000" kern="0" dirty="0">
                <a:solidFill>
                  <a:schemeClr val="tx1"/>
                </a:solidFill>
                <a:latin typeface="Arial" charset="0"/>
              </a:rPr>
              <a:t> ==(+5)</a:t>
            </a:r>
            <a:r>
              <a:rPr lang="en-US" altLang="zh-CN" sz="2000" kern="0" baseline="-25000" dirty="0">
                <a:solidFill>
                  <a:schemeClr val="tx1"/>
                </a:solidFill>
                <a:latin typeface="Arial" charset="0"/>
              </a:rPr>
              <a:t>10 </a:t>
            </a:r>
            <a:r>
              <a:rPr lang="zh-CN" altLang="en-US" sz="2000" kern="0" baseline="-25000" dirty="0">
                <a:solidFill>
                  <a:schemeClr val="tx1"/>
                </a:solidFill>
                <a:latin typeface="Arial" charset="0"/>
              </a:rPr>
              <a:t>，</a:t>
            </a:r>
            <a:r>
              <a:rPr lang="en-US" altLang="zh-CN" sz="2000" kern="0" dirty="0">
                <a:solidFill>
                  <a:schemeClr val="tx1"/>
                </a:solidFill>
                <a:latin typeface="Arial" charset="0"/>
              </a:rPr>
              <a:t>-13+5=-8</a:t>
            </a:r>
            <a:r>
              <a:rPr lang="zh-CN" altLang="en-US" sz="2000" kern="0" dirty="0">
                <a:solidFill>
                  <a:schemeClr val="tx1"/>
                </a:solidFill>
                <a:latin typeface="Arial" charset="0"/>
              </a:rPr>
              <a:t>，所以用有效数字为</a:t>
            </a:r>
            <a:r>
              <a:rPr lang="en-US" altLang="zh-CN" sz="2000" kern="0" dirty="0">
                <a:solidFill>
                  <a:schemeClr val="tx1"/>
                </a:solidFill>
                <a:latin typeface="Arial" charset="0"/>
              </a:rPr>
              <a:t>4</a:t>
            </a:r>
            <a:r>
              <a:rPr lang="zh-CN" altLang="en-US" sz="2000" kern="0" dirty="0">
                <a:solidFill>
                  <a:schemeClr val="tx1"/>
                </a:solidFill>
                <a:latin typeface="Arial" charset="0"/>
              </a:rPr>
              <a:t>位的二进制数即能表示和。但一般地，进行补码加法运算的二进制数有效位数应比原二进制数的位数</a:t>
            </a:r>
            <a:r>
              <a:rPr lang="en-US" altLang="zh-CN" sz="2000" kern="0" dirty="0">
                <a:solidFill>
                  <a:schemeClr val="tx1"/>
                </a:solidFill>
                <a:latin typeface="Arial" charset="0"/>
              </a:rPr>
              <a:t>n</a:t>
            </a:r>
            <a:r>
              <a:rPr lang="zh-CN" altLang="en-US" sz="2000" kern="0" dirty="0">
                <a:solidFill>
                  <a:schemeClr val="tx1"/>
                </a:solidFill>
                <a:latin typeface="Arial" charset="0"/>
              </a:rPr>
              <a:t>多</a:t>
            </a:r>
            <a:r>
              <a:rPr lang="en-US" altLang="zh-CN" sz="2000" kern="0" dirty="0">
                <a:solidFill>
                  <a:schemeClr val="tx1"/>
                </a:solidFill>
                <a:latin typeface="Arial" charset="0"/>
              </a:rPr>
              <a:t>1</a:t>
            </a:r>
            <a:r>
              <a:rPr lang="zh-CN" altLang="en-US" sz="2000" kern="0" dirty="0">
                <a:solidFill>
                  <a:schemeClr val="tx1"/>
                </a:solidFill>
                <a:latin typeface="Arial" charset="0"/>
              </a:rPr>
              <a:t>位，才能确保任何一个</a:t>
            </a:r>
            <a:r>
              <a:rPr lang="en-US" altLang="zh-CN" sz="2000" kern="0" dirty="0">
                <a:solidFill>
                  <a:schemeClr val="tx1"/>
                </a:solidFill>
                <a:latin typeface="Arial" charset="0"/>
              </a:rPr>
              <a:t>n</a:t>
            </a:r>
            <a:r>
              <a:rPr lang="zh-CN" altLang="en-US" sz="2000" kern="0" dirty="0">
                <a:solidFill>
                  <a:schemeClr val="tx1"/>
                </a:solidFill>
                <a:latin typeface="Arial" charset="0"/>
              </a:rPr>
              <a:t>位二进制数的补码加法运算的结果不致溢出。再加上</a:t>
            </a:r>
            <a:r>
              <a:rPr lang="en-US" altLang="zh-CN" sz="2000" kern="0" dirty="0">
                <a:solidFill>
                  <a:schemeClr val="tx1"/>
                </a:solidFill>
                <a:latin typeface="Arial" charset="0"/>
              </a:rPr>
              <a:t>1</a:t>
            </a:r>
            <a:r>
              <a:rPr lang="zh-CN" altLang="en-US" sz="2000" kern="0" dirty="0">
                <a:solidFill>
                  <a:schemeClr val="tx1"/>
                </a:solidFill>
                <a:latin typeface="Arial" charset="0"/>
              </a:rPr>
              <a:t>位符号位，则这里也采用</a:t>
            </a:r>
            <a:r>
              <a:rPr lang="en-US" altLang="zh-CN" sz="2000" kern="0" dirty="0">
                <a:solidFill>
                  <a:srgbClr val="990033"/>
                </a:solidFill>
                <a:latin typeface="Arial" charset="0"/>
              </a:rPr>
              <a:t>6</a:t>
            </a:r>
            <a:r>
              <a:rPr lang="zh-CN" altLang="en-US" sz="2000" kern="0" dirty="0">
                <a:solidFill>
                  <a:schemeClr val="tx1"/>
                </a:solidFill>
                <a:latin typeface="Arial" charset="0"/>
              </a:rPr>
              <a:t>位的二进制补码进行运算。 </a:t>
            </a:r>
            <a:endParaRPr lang="en-US" altLang="zh-CN" sz="2000" kern="0" dirty="0">
              <a:solidFill>
                <a:schemeClr val="tx1"/>
              </a:solidFill>
              <a:latin typeface="Arial" charset="0"/>
            </a:endParaRPr>
          </a:p>
          <a:p>
            <a:pPr marL="342900" indent="-342900" algn="l" eaLnBrk="0" hangingPunct="0">
              <a:lnSpc>
                <a:spcPct val="110000"/>
              </a:lnSpc>
              <a:spcBef>
                <a:spcPts val="0"/>
              </a:spcBef>
              <a:buClr>
                <a:schemeClr val="bg2"/>
              </a:buClr>
              <a:defRPr/>
            </a:pPr>
            <a:r>
              <a:rPr lang="zh-CN" altLang="en-US" sz="2000" kern="0" dirty="0">
                <a:solidFill>
                  <a:schemeClr val="tx1"/>
                </a:solidFill>
                <a:latin typeface="Arial" charset="0"/>
              </a:rPr>
              <a:t>             </a:t>
            </a:r>
            <a:r>
              <a:rPr lang="en-US" altLang="zh-CN" sz="2000" kern="0" dirty="0">
                <a:solidFill>
                  <a:schemeClr val="tx1"/>
                </a:solidFill>
                <a:latin typeface="Arial" charset="0"/>
              </a:rPr>
              <a:t>[X]</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kumimoji="1" lang="en-US" altLang="zh-CN" sz="2000" kern="0" dirty="0">
                <a:solidFill>
                  <a:srgbClr val="CC0066"/>
                </a:solidFill>
                <a:latin typeface="Arial" charset="0"/>
              </a:rPr>
              <a:t> 1</a:t>
            </a:r>
            <a:r>
              <a:rPr kumimoji="1" lang="zh-CN" altLang="en-US" sz="2000" kern="0" dirty="0">
                <a:solidFill>
                  <a:srgbClr val="CC0066"/>
                </a:solidFill>
                <a:latin typeface="Arial" charset="0"/>
              </a:rPr>
              <a:t> </a:t>
            </a:r>
            <a:r>
              <a:rPr lang="en-US" altLang="zh-CN" sz="2000" kern="0" dirty="0">
                <a:solidFill>
                  <a:schemeClr val="tx1"/>
                </a:solidFill>
                <a:latin typeface="Arial" charset="0"/>
              </a:rPr>
              <a:t>01101 ]</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kumimoji="1" lang="en-US" altLang="zh-CN" sz="2000" kern="0" dirty="0">
                <a:solidFill>
                  <a:srgbClr val="CC0066"/>
                </a:solidFill>
                <a:latin typeface="Arial" charset="0"/>
              </a:rPr>
              <a:t>1</a:t>
            </a:r>
            <a:r>
              <a:rPr kumimoji="1" lang="zh-CN" altLang="en-US" sz="2000" kern="0" dirty="0">
                <a:solidFill>
                  <a:srgbClr val="CC0066"/>
                </a:solidFill>
                <a:latin typeface="Arial" charset="0"/>
              </a:rPr>
              <a:t> </a:t>
            </a:r>
            <a:r>
              <a:rPr lang="en-US" altLang="zh-CN" sz="2000" kern="0" dirty="0">
                <a:solidFill>
                  <a:schemeClr val="tx1"/>
                </a:solidFill>
                <a:latin typeface="Arial" charset="0"/>
              </a:rPr>
              <a:t>10011</a:t>
            </a:r>
            <a:r>
              <a:rPr lang="zh-CN" altLang="en-US" sz="2000" kern="0" dirty="0">
                <a:solidFill>
                  <a:schemeClr val="tx1"/>
                </a:solidFill>
                <a:latin typeface="Arial" charset="0"/>
              </a:rPr>
              <a:t>， </a:t>
            </a:r>
            <a:r>
              <a:rPr lang="en-US" altLang="zh-CN" sz="2000" kern="0" dirty="0">
                <a:solidFill>
                  <a:schemeClr val="tx1"/>
                </a:solidFill>
                <a:latin typeface="Arial" charset="0"/>
              </a:rPr>
              <a:t>[Y]</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kumimoji="1" lang="en-US" altLang="zh-CN" sz="2000" kern="0" dirty="0">
                <a:solidFill>
                  <a:srgbClr val="CC0066"/>
                </a:solidFill>
                <a:latin typeface="Arial" charset="0"/>
              </a:rPr>
              <a:t> 0</a:t>
            </a:r>
            <a:r>
              <a:rPr kumimoji="1" lang="zh-CN" altLang="en-US" sz="2000" kern="0" dirty="0">
                <a:solidFill>
                  <a:srgbClr val="CC0066"/>
                </a:solidFill>
                <a:latin typeface="Arial" charset="0"/>
              </a:rPr>
              <a:t> </a:t>
            </a:r>
            <a:r>
              <a:rPr lang="en-US" altLang="zh-CN" sz="2000" kern="0" dirty="0">
                <a:solidFill>
                  <a:schemeClr val="tx1"/>
                </a:solidFill>
                <a:latin typeface="Arial" charset="0"/>
              </a:rPr>
              <a:t>00101 ]</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kumimoji="1" lang="en-US" altLang="zh-CN" sz="2000" kern="0" dirty="0">
                <a:solidFill>
                  <a:srgbClr val="CC0066"/>
                </a:solidFill>
                <a:latin typeface="Arial" charset="0"/>
              </a:rPr>
              <a:t>0</a:t>
            </a:r>
            <a:r>
              <a:rPr kumimoji="1" lang="zh-CN" altLang="en-US" sz="2000" kern="0" dirty="0">
                <a:solidFill>
                  <a:srgbClr val="CC0066"/>
                </a:solidFill>
                <a:latin typeface="Arial" charset="0"/>
              </a:rPr>
              <a:t> </a:t>
            </a:r>
            <a:r>
              <a:rPr lang="en-US" altLang="zh-CN" sz="2000" kern="0" dirty="0">
                <a:solidFill>
                  <a:schemeClr val="tx1"/>
                </a:solidFill>
                <a:latin typeface="Arial" charset="0"/>
              </a:rPr>
              <a:t>00101</a:t>
            </a:r>
            <a:r>
              <a:rPr lang="zh-CN" altLang="en-US" sz="2000" kern="0" dirty="0">
                <a:solidFill>
                  <a:schemeClr val="tx1"/>
                </a:solidFill>
                <a:latin typeface="Arial" charset="0"/>
              </a:rPr>
              <a:t>，</a:t>
            </a:r>
            <a:endParaRPr lang="en-US" altLang="zh-CN" sz="2000" kern="0" dirty="0">
              <a:solidFill>
                <a:schemeClr val="tx1"/>
              </a:solidFill>
              <a:latin typeface="Arial" charset="0"/>
            </a:endParaRPr>
          </a:p>
          <a:p>
            <a:pPr marL="342900" indent="-342900" algn="l" eaLnBrk="0" hangingPunct="0">
              <a:lnSpc>
                <a:spcPct val="110000"/>
              </a:lnSpc>
              <a:spcBef>
                <a:spcPts val="0"/>
              </a:spcBef>
              <a:buClr>
                <a:schemeClr val="bg2"/>
              </a:buClr>
              <a:buFont typeface="Wingdings" pitchFamily="2" charset="2"/>
              <a:buNone/>
              <a:defRPr/>
            </a:pPr>
            <a:r>
              <a:rPr lang="zh-CN" altLang="en-US" sz="2000" kern="0" dirty="0">
                <a:solidFill>
                  <a:schemeClr val="tx1"/>
                </a:solidFill>
                <a:latin typeface="Arial" charset="0"/>
              </a:rPr>
              <a:t>             </a:t>
            </a:r>
            <a:r>
              <a:rPr lang="en-US" altLang="zh-CN" sz="2000" kern="0" dirty="0">
                <a:solidFill>
                  <a:schemeClr val="tx1"/>
                </a:solidFill>
                <a:latin typeface="Arial" charset="0"/>
              </a:rPr>
              <a:t>[X]</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lang="zh-CN" altLang="en-US" sz="2000" kern="0" dirty="0">
                <a:solidFill>
                  <a:schemeClr val="tx1"/>
                </a:solidFill>
                <a:latin typeface="Arial" charset="0"/>
              </a:rPr>
              <a:t> </a:t>
            </a:r>
            <a:r>
              <a:rPr lang="en-US" altLang="zh-CN" sz="2000" kern="0" dirty="0">
                <a:solidFill>
                  <a:schemeClr val="tx1"/>
                </a:solidFill>
                <a:latin typeface="Arial" charset="0"/>
              </a:rPr>
              <a:t>[Y]</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kumimoji="1" lang="en-US" altLang="zh-CN" sz="2000" kern="0" dirty="0">
                <a:solidFill>
                  <a:srgbClr val="CC0066"/>
                </a:solidFill>
                <a:latin typeface="Arial" charset="0"/>
              </a:rPr>
              <a:t>1</a:t>
            </a:r>
            <a:r>
              <a:rPr lang="zh-CN" altLang="en-US" sz="2000" kern="0" dirty="0">
                <a:solidFill>
                  <a:schemeClr val="tx1"/>
                </a:solidFill>
                <a:latin typeface="Arial" charset="0"/>
              </a:rPr>
              <a:t> </a:t>
            </a:r>
            <a:r>
              <a:rPr lang="en-US" altLang="zh-CN" sz="2000" kern="0" dirty="0">
                <a:solidFill>
                  <a:schemeClr val="tx1"/>
                </a:solidFill>
                <a:latin typeface="Arial" charset="0"/>
              </a:rPr>
              <a:t>10011 + </a:t>
            </a:r>
            <a:r>
              <a:rPr kumimoji="1" lang="en-US" altLang="zh-CN" sz="2000" kern="0" dirty="0">
                <a:solidFill>
                  <a:srgbClr val="CC0066"/>
                </a:solidFill>
                <a:latin typeface="Arial" charset="0"/>
              </a:rPr>
              <a:t>0</a:t>
            </a:r>
            <a:r>
              <a:rPr lang="zh-CN" altLang="en-US" sz="2000" kern="0" dirty="0">
                <a:solidFill>
                  <a:schemeClr val="tx1"/>
                </a:solidFill>
                <a:latin typeface="Arial" charset="0"/>
              </a:rPr>
              <a:t> </a:t>
            </a:r>
            <a:r>
              <a:rPr lang="en-US" altLang="zh-CN" sz="2000" kern="0" dirty="0">
                <a:solidFill>
                  <a:schemeClr val="tx1"/>
                </a:solidFill>
                <a:latin typeface="Arial" charset="0"/>
              </a:rPr>
              <a:t>00101 = </a:t>
            </a:r>
            <a:r>
              <a:rPr lang="zh-CN" altLang="en-US" sz="2000" kern="0" dirty="0">
                <a:solidFill>
                  <a:schemeClr val="tx1"/>
                </a:solidFill>
                <a:latin typeface="Arial" charset="0"/>
              </a:rPr>
              <a:t>“</a:t>
            </a:r>
            <a:r>
              <a:rPr kumimoji="1" lang="en-US" altLang="zh-CN" sz="2000" kern="0" dirty="0">
                <a:solidFill>
                  <a:srgbClr val="FF0000"/>
                </a:solidFill>
                <a:latin typeface="Arial" charset="0"/>
              </a:rPr>
              <a:t>1</a:t>
            </a:r>
            <a:r>
              <a:rPr lang="zh-CN" altLang="en-US" sz="2000" kern="0" dirty="0">
                <a:solidFill>
                  <a:schemeClr val="tx1"/>
                </a:solidFill>
                <a:latin typeface="Arial" charset="0"/>
              </a:rPr>
              <a:t>”</a:t>
            </a:r>
            <a:r>
              <a:rPr lang="en-US" altLang="zh-CN" sz="2000" kern="0" dirty="0">
                <a:solidFill>
                  <a:srgbClr val="CC0066"/>
                </a:solidFill>
                <a:latin typeface="Arial" charset="0"/>
              </a:rPr>
              <a:t>1</a:t>
            </a:r>
            <a:r>
              <a:rPr kumimoji="1" lang="zh-CN" altLang="en-US" sz="2000" kern="0" dirty="0">
                <a:solidFill>
                  <a:srgbClr val="CC0066"/>
                </a:solidFill>
                <a:latin typeface="Arial" charset="0"/>
              </a:rPr>
              <a:t> </a:t>
            </a:r>
            <a:r>
              <a:rPr lang="en-US" altLang="zh-CN" sz="2000" kern="0" dirty="0">
                <a:solidFill>
                  <a:schemeClr val="tx1"/>
                </a:solidFill>
                <a:latin typeface="Arial" charset="0"/>
              </a:rPr>
              <a:t>11000</a:t>
            </a:r>
          </a:p>
        </p:txBody>
      </p:sp>
      <p:sp>
        <p:nvSpPr>
          <p:cNvPr id="9" name="AutoShape 17"/>
          <p:cNvSpPr>
            <a:spLocks noChangeArrowheads="1"/>
          </p:cNvSpPr>
          <p:nvPr/>
        </p:nvSpPr>
        <p:spPr bwMode="auto">
          <a:xfrm>
            <a:off x="5292725" y="4076700"/>
            <a:ext cx="885825" cy="360363"/>
          </a:xfrm>
          <a:prstGeom prst="wedgeRoundRectCallout">
            <a:avLst>
              <a:gd name="adj1" fmla="val -60051"/>
              <a:gd name="adj2" fmla="val -112995"/>
              <a:gd name="adj3" fmla="val 16667"/>
            </a:avLst>
          </a:prstGeom>
          <a:solidFill>
            <a:schemeClr val="accent1"/>
          </a:solidFill>
          <a:ln w="9525">
            <a:solidFill>
              <a:srgbClr val="3399FF"/>
            </a:solidFill>
            <a:miter lim="800000"/>
            <a:headEnd/>
            <a:tailEnd/>
          </a:ln>
        </p:spPr>
        <p:txBody>
          <a:bodyPr anchor="b"/>
          <a:lstStyle/>
          <a:p>
            <a:pPr algn="l">
              <a:lnSpc>
                <a:spcPct val="100000"/>
              </a:lnSpc>
            </a:pPr>
            <a:r>
              <a:rPr kumimoji="1" lang="zh-CN" altLang="en-US" sz="1800">
                <a:solidFill>
                  <a:srgbClr val="000000"/>
                </a:solidFill>
                <a:latin typeface="Arial" charset="0"/>
                <a:ea typeface="楷体_GB2312" pitchFamily="49" charset="-122"/>
              </a:rPr>
              <a:t>舍弃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7811"/>
                                        </p:tgtEl>
                                        <p:attrNameLst>
                                          <p:attrName>style.visibility</p:attrName>
                                        </p:attrNameLst>
                                      </p:cBhvr>
                                      <p:to>
                                        <p:strVal val="visible"/>
                                      </p:to>
                                    </p:set>
                                    <p:anim calcmode="lin" valueType="num">
                                      <p:cBhvr additive="base">
                                        <p:cTn id="7" dur="500" fill="hold"/>
                                        <p:tgtEl>
                                          <p:spTgt spid="247811"/>
                                        </p:tgtEl>
                                        <p:attrNameLst>
                                          <p:attrName>ppt_x</p:attrName>
                                        </p:attrNameLst>
                                      </p:cBhvr>
                                      <p:tavLst>
                                        <p:tav tm="0">
                                          <p:val>
                                            <p:strVal val="0-#ppt_w/2"/>
                                          </p:val>
                                        </p:tav>
                                        <p:tav tm="100000">
                                          <p:val>
                                            <p:strVal val="#ppt_x"/>
                                          </p:val>
                                        </p:tav>
                                      </p:tavLst>
                                    </p:anim>
                                    <p:anim calcmode="lin" valueType="num">
                                      <p:cBhvr additive="base">
                                        <p:cTn id="8"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47813"/>
                                        </p:tgtEl>
                                        <p:attrNameLst>
                                          <p:attrName>style.visibility</p:attrName>
                                        </p:attrNameLst>
                                      </p:cBhvr>
                                      <p:to>
                                        <p:strVal val="visible"/>
                                      </p:to>
                                    </p:set>
                                    <p:anim calcmode="lin" valueType="num">
                                      <p:cBhvr additive="base">
                                        <p:cTn id="24" dur="500" fill="hold"/>
                                        <p:tgtEl>
                                          <p:spTgt spid="247813"/>
                                        </p:tgtEl>
                                        <p:attrNameLst>
                                          <p:attrName>ppt_x</p:attrName>
                                        </p:attrNameLst>
                                      </p:cBhvr>
                                      <p:tavLst>
                                        <p:tav tm="0">
                                          <p:val>
                                            <p:strVal val="0-#ppt_w/2"/>
                                          </p:val>
                                        </p:tav>
                                        <p:tav tm="100000">
                                          <p:val>
                                            <p:strVal val="#ppt_x"/>
                                          </p:val>
                                        </p:tav>
                                      </p:tavLst>
                                    </p:anim>
                                    <p:anim calcmode="lin" valueType="num">
                                      <p:cBhvr additive="base">
                                        <p:cTn id="25" dur="500" fill="hold"/>
                                        <p:tgtEl>
                                          <p:spTgt spid="2478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p:bldP spid="247813" grpId="0"/>
      <p:bldP spid="8" grpId="0"/>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5"/>
          <p:cNvSpPr>
            <a:spLocks noGrp="1" noChangeArrowheads="1"/>
          </p:cNvSpPr>
          <p:nvPr>
            <p:ph type="sldNum" sz="quarter" idx="10"/>
          </p:nvPr>
        </p:nvSpPr>
        <p:spPr>
          <a:noFill/>
        </p:spPr>
        <p:txBody>
          <a:bodyPr/>
          <a:lstStyle/>
          <a:p>
            <a:fld id="{40A8FDB0-8939-4504-BDB2-CBD13AE64DFB}" type="slidenum">
              <a:rPr lang="ko-KR" altLang="en-US" smtClean="0"/>
              <a:pPr/>
              <a:t>48</a:t>
            </a:fld>
            <a:endParaRPr lang="en-US" altLang="ko-KR" smtClean="0"/>
          </a:p>
        </p:txBody>
      </p:sp>
      <p:sp>
        <p:nvSpPr>
          <p:cNvPr id="9220" name="Rectangle 2"/>
          <p:cNvSpPr>
            <a:spLocks noGrp="1" noChangeArrowheads="1"/>
          </p:cNvSpPr>
          <p:nvPr>
            <p:ph type="title"/>
          </p:nvPr>
        </p:nvSpPr>
        <p:spPr>
          <a:xfrm>
            <a:off x="1763713" y="298450"/>
            <a:ext cx="6408737" cy="609600"/>
          </a:xfrm>
        </p:spPr>
        <p:txBody>
          <a:bodyPr/>
          <a:lstStyle/>
          <a:p>
            <a:r>
              <a:rPr lang="zh-CN" altLang="en-US" smtClean="0">
                <a:solidFill>
                  <a:srgbClr val="FFCC00"/>
                </a:solidFill>
                <a:latin typeface="Arial" charset="0"/>
                <a:ea typeface="黑体" pitchFamily="49" charset="-122"/>
              </a:rPr>
              <a:t>补码的减法运算</a:t>
            </a:r>
          </a:p>
        </p:txBody>
      </p:sp>
      <p:sp>
        <p:nvSpPr>
          <p:cNvPr id="243716" name="AutoShape 4"/>
          <p:cNvSpPr>
            <a:spLocks noChangeArrowheads="1"/>
          </p:cNvSpPr>
          <p:nvPr/>
        </p:nvSpPr>
        <p:spPr bwMode="black">
          <a:xfrm>
            <a:off x="503238" y="4240213"/>
            <a:ext cx="8029575" cy="2897187"/>
          </a:xfrm>
          <a:prstGeom prst="horizontalScroll">
            <a:avLst>
              <a:gd name="adj" fmla="val 12500"/>
            </a:avLst>
          </a:prstGeom>
          <a:solidFill>
            <a:srgbClr val="FFFFBD"/>
          </a:solidFill>
          <a:ln w="22225">
            <a:solidFill>
              <a:srgbClr val="CC6600"/>
            </a:solidFill>
            <a:round/>
            <a:headEnd/>
            <a:tailEnd/>
          </a:ln>
        </p:spPr>
        <p:txBody>
          <a:bodyPr anchor="ctr"/>
          <a:lstStyle/>
          <a:p>
            <a:pPr marL="342900" indent="-342900" algn="l" eaLnBrk="0" hangingPunct="0">
              <a:lnSpc>
                <a:spcPct val="110000"/>
              </a:lnSpc>
              <a:buClr>
                <a:srgbClr val="FF0000"/>
              </a:buClr>
              <a:buFont typeface="Wingdings" pitchFamily="2" charset="2"/>
              <a:buChar char="v"/>
            </a:pPr>
            <a:r>
              <a:rPr lang="zh-CN" altLang="en-US" sz="2200">
                <a:solidFill>
                  <a:schemeClr val="tx1"/>
                </a:solidFill>
                <a:latin typeface="Arial" charset="0"/>
                <a:ea typeface="楷体_GB2312" pitchFamily="49" charset="-122"/>
              </a:rPr>
              <a:t>引入补码后，可将数字系统的减法运算用补码加法实现</a:t>
            </a:r>
            <a:r>
              <a:rPr lang="en-US" altLang="zh-CN" sz="2200">
                <a:solidFill>
                  <a:schemeClr val="tx1"/>
                </a:solidFill>
                <a:latin typeface="Arial" charset="0"/>
                <a:ea typeface="楷体_GB2312" pitchFamily="49" charset="-122"/>
              </a:rPr>
              <a:t>——</a:t>
            </a:r>
            <a:r>
              <a:rPr lang="zh-CN" altLang="en-US" sz="2200">
                <a:solidFill>
                  <a:schemeClr val="tx1"/>
                </a:solidFill>
                <a:latin typeface="Arial" charset="0"/>
                <a:ea typeface="楷体_GB2312" pitchFamily="49" charset="-122"/>
              </a:rPr>
              <a:t>比原码运算简单，无需使用数值比较电路和减法运算电路</a:t>
            </a:r>
            <a:r>
              <a:rPr lang="en-US" altLang="zh-CN" sz="2200">
                <a:solidFill>
                  <a:schemeClr val="tx1"/>
                </a:solidFill>
                <a:latin typeface="Arial" charset="0"/>
                <a:ea typeface="楷体_GB2312" pitchFamily="49" charset="-122"/>
              </a:rPr>
              <a:t>——</a:t>
            </a:r>
            <a:r>
              <a:rPr lang="zh-CN" altLang="en-US" sz="2200">
                <a:solidFill>
                  <a:srgbClr val="CC0066"/>
                </a:solidFill>
                <a:latin typeface="Arial" charset="0"/>
                <a:ea typeface="楷体_GB2312" pitchFamily="49" charset="-122"/>
              </a:rPr>
              <a:t>简化了</a:t>
            </a:r>
            <a:r>
              <a:rPr lang="zh-CN" altLang="en-US" sz="2200">
                <a:solidFill>
                  <a:schemeClr val="tx1"/>
                </a:solidFill>
                <a:latin typeface="Arial" charset="0"/>
                <a:ea typeface="楷体_GB2312" pitchFamily="49" charset="-122"/>
              </a:rPr>
              <a:t>运算器的</a:t>
            </a:r>
            <a:r>
              <a:rPr lang="zh-CN" altLang="en-US" sz="2200">
                <a:solidFill>
                  <a:srgbClr val="CC0066"/>
                </a:solidFill>
                <a:latin typeface="Arial" charset="0"/>
                <a:ea typeface="楷体_GB2312" pitchFamily="49" charset="-122"/>
              </a:rPr>
              <a:t>电路结构</a:t>
            </a:r>
            <a:r>
              <a:rPr lang="zh-CN" altLang="en-US" sz="2200">
                <a:solidFill>
                  <a:schemeClr val="tx1"/>
                </a:solidFill>
                <a:latin typeface="Arial" charset="0"/>
                <a:ea typeface="楷体_GB2312" pitchFamily="49" charset="-122"/>
              </a:rPr>
              <a:t>！</a:t>
            </a:r>
            <a:endParaRPr lang="en-US" altLang="zh-CN" sz="2200">
              <a:solidFill>
                <a:schemeClr val="tx1"/>
              </a:solidFill>
              <a:latin typeface="Arial" charset="0"/>
              <a:ea typeface="楷体_GB2312" pitchFamily="49" charset="-122"/>
            </a:endParaRPr>
          </a:p>
          <a:p>
            <a:pPr marL="342900" indent="-342900" algn="l" eaLnBrk="0" hangingPunct="0">
              <a:lnSpc>
                <a:spcPct val="110000"/>
              </a:lnSpc>
              <a:buClr>
                <a:srgbClr val="FF0000"/>
              </a:buClr>
              <a:buFont typeface="Wingdings" pitchFamily="2" charset="2"/>
              <a:buChar char="v"/>
            </a:pPr>
            <a:r>
              <a:rPr lang="zh-CN" altLang="en-US" sz="2200">
                <a:solidFill>
                  <a:schemeClr val="tx1"/>
                </a:solidFill>
                <a:latin typeface="Arial" charset="0"/>
                <a:ea typeface="楷体_GB2312" pitchFamily="49" charset="-122"/>
              </a:rPr>
              <a:t>补码运算也比反码运算简单，无需作进位判别，也无需作循环进位计算</a:t>
            </a:r>
            <a:r>
              <a:rPr lang="en-US" altLang="zh-CN" sz="2200">
                <a:solidFill>
                  <a:schemeClr val="tx1"/>
                </a:solidFill>
                <a:latin typeface="Arial" charset="0"/>
                <a:ea typeface="楷体_GB2312" pitchFamily="49" charset="-122"/>
              </a:rPr>
              <a:t>——</a:t>
            </a:r>
            <a:r>
              <a:rPr lang="zh-CN" altLang="en-US" sz="2200">
                <a:solidFill>
                  <a:schemeClr val="tx1"/>
                </a:solidFill>
                <a:latin typeface="Arial" charset="0"/>
                <a:ea typeface="楷体_GB2312" pitchFamily="49" charset="-122"/>
              </a:rPr>
              <a:t>简化了电路设计，</a:t>
            </a:r>
            <a:r>
              <a:rPr lang="zh-CN" altLang="en-US" sz="2200">
                <a:solidFill>
                  <a:srgbClr val="CC0066"/>
                </a:solidFill>
                <a:latin typeface="Arial" charset="0"/>
                <a:ea typeface="楷体_GB2312" pitchFamily="49" charset="-122"/>
              </a:rPr>
              <a:t>提高了运算速度</a:t>
            </a:r>
            <a:endParaRPr lang="en-US" altLang="zh-CN" sz="2200">
              <a:solidFill>
                <a:srgbClr val="CC0066"/>
              </a:solidFill>
              <a:latin typeface="Arial" charset="0"/>
              <a:ea typeface="楷体_GB2312" pitchFamily="49" charset="-122"/>
            </a:endParaRPr>
          </a:p>
          <a:p>
            <a:pPr marL="342900" indent="-342900" algn="l" eaLnBrk="0" hangingPunct="0">
              <a:lnSpc>
                <a:spcPct val="110000"/>
              </a:lnSpc>
              <a:buClr>
                <a:srgbClr val="FF0000"/>
              </a:buClr>
              <a:buFont typeface="Wingdings" pitchFamily="2" charset="2"/>
              <a:buChar char="v"/>
            </a:pPr>
            <a:r>
              <a:rPr lang="zh-CN" altLang="en-US" sz="2200">
                <a:solidFill>
                  <a:srgbClr val="990033"/>
                </a:solidFill>
                <a:latin typeface="Arial" charset="0"/>
                <a:ea typeface="楷体_GB2312" pitchFamily="49" charset="-122"/>
              </a:rPr>
              <a:t>这正是绝大多数计算机中采用补码的原因</a:t>
            </a:r>
            <a:endParaRPr lang="zh-CN" altLang="en-US" sz="2200">
              <a:solidFill>
                <a:schemeClr val="tx1"/>
              </a:solidFill>
              <a:latin typeface="Arial" charset="0"/>
              <a:ea typeface="楷体_GB2312" pitchFamily="49" charset="-122"/>
            </a:endParaRPr>
          </a:p>
        </p:txBody>
      </p:sp>
      <p:sp>
        <p:nvSpPr>
          <p:cNvPr id="243717" name="Rectangle 5"/>
          <p:cNvSpPr>
            <a:spLocks noChangeArrowheads="1"/>
          </p:cNvSpPr>
          <p:nvPr/>
        </p:nvSpPr>
        <p:spPr bwMode="auto">
          <a:xfrm>
            <a:off x="890588" y="3659188"/>
            <a:ext cx="5653087" cy="682625"/>
          </a:xfrm>
          <a:prstGeom prst="rect">
            <a:avLst/>
          </a:prstGeom>
          <a:noFill/>
          <a:ln w="9525">
            <a:noFill/>
            <a:miter lim="800000"/>
            <a:headEnd/>
            <a:tailEnd/>
          </a:ln>
        </p:spPr>
        <p:txBody>
          <a:bodyPr/>
          <a:lstStyle/>
          <a:p>
            <a:pPr marL="342900" indent="-342900" algn="l" eaLnBrk="0" hangingPunct="0">
              <a:lnSpc>
                <a:spcPct val="110000"/>
              </a:lnSpc>
              <a:spcBef>
                <a:spcPct val="20000"/>
              </a:spcBef>
              <a:buClr>
                <a:schemeClr val="bg2"/>
              </a:buClr>
              <a:buFont typeface="Wingdings" pitchFamily="2" charset="2"/>
              <a:buNone/>
              <a:defRPr/>
            </a:pPr>
            <a:r>
              <a:rPr lang="zh-CN" altLang="en-US" sz="2000" dirty="0">
                <a:solidFill>
                  <a:schemeClr val="tx1"/>
                </a:solidFill>
                <a:latin typeface="Arial" charset="0"/>
              </a:rPr>
              <a:t>丢掉最高位的</a:t>
            </a:r>
            <a:r>
              <a:rPr lang="en-US" altLang="zh-CN" sz="2000" dirty="0">
                <a:solidFill>
                  <a:schemeClr val="tx1"/>
                </a:solidFill>
                <a:latin typeface="Arial" charset="0"/>
              </a:rPr>
              <a:t> “1</a:t>
            </a:r>
            <a:r>
              <a:rPr lang="zh-CN" altLang="en-US" sz="2000" dirty="0">
                <a:solidFill>
                  <a:schemeClr val="tx1"/>
                </a:solidFill>
                <a:latin typeface="Arial" charset="0"/>
              </a:rPr>
              <a:t>”，即得</a:t>
            </a:r>
            <a:r>
              <a:rPr lang="en-US" altLang="zh-CN" sz="2000" dirty="0">
                <a:solidFill>
                  <a:schemeClr val="tx1"/>
                </a:solidFill>
                <a:latin typeface="Arial" charset="0"/>
              </a:rPr>
              <a:t>[X-Y]</a:t>
            </a:r>
            <a:r>
              <a:rPr lang="zh-CN" altLang="en-US" sz="2000" baseline="-25000" dirty="0">
                <a:solidFill>
                  <a:schemeClr val="tx1"/>
                </a:solidFill>
                <a:latin typeface="Arial" charset="0"/>
              </a:rPr>
              <a:t>补</a:t>
            </a:r>
            <a:r>
              <a:rPr lang="en-US" altLang="zh-CN" sz="2000" dirty="0">
                <a:solidFill>
                  <a:schemeClr val="tx1"/>
                </a:solidFill>
                <a:latin typeface="Arial" charset="0"/>
              </a:rPr>
              <a:t>=</a:t>
            </a:r>
            <a:r>
              <a:rPr lang="zh-CN" altLang="en-US" sz="2000" kern="0" dirty="0">
                <a:solidFill>
                  <a:schemeClr val="tx1"/>
                </a:solidFill>
                <a:latin typeface="Arial" charset="0"/>
              </a:rPr>
              <a:t> </a:t>
            </a:r>
            <a:r>
              <a:rPr lang="en-US" altLang="zh-CN" sz="2000" dirty="0">
                <a:solidFill>
                  <a:schemeClr val="tx1"/>
                </a:solidFill>
                <a:latin typeface="Arial" charset="0"/>
              </a:rPr>
              <a:t>(</a:t>
            </a:r>
            <a:r>
              <a:rPr kumimoji="1" lang="en-US" altLang="zh-CN" sz="2000" dirty="0">
                <a:solidFill>
                  <a:srgbClr val="CC0066"/>
                </a:solidFill>
                <a:latin typeface="Arial" charset="0"/>
              </a:rPr>
              <a:t>0</a:t>
            </a:r>
            <a:r>
              <a:rPr kumimoji="1" lang="zh-CN" altLang="en-US" sz="2000" dirty="0">
                <a:solidFill>
                  <a:srgbClr val="CC0066"/>
                </a:solidFill>
                <a:latin typeface="Arial" charset="0"/>
              </a:rPr>
              <a:t> </a:t>
            </a:r>
            <a:r>
              <a:rPr lang="en-US" altLang="zh-CN" sz="2000" dirty="0">
                <a:solidFill>
                  <a:schemeClr val="tx1"/>
                </a:solidFill>
                <a:latin typeface="Arial" charset="0"/>
              </a:rPr>
              <a:t>01000)</a:t>
            </a:r>
            <a:r>
              <a:rPr lang="en-US" altLang="zh-CN" sz="2000" baseline="-25000" dirty="0">
                <a:solidFill>
                  <a:schemeClr val="tx1"/>
                </a:solidFill>
                <a:latin typeface="Arial" charset="0"/>
              </a:rPr>
              <a:t>2</a:t>
            </a:r>
            <a:r>
              <a:rPr lang="zh-CN" altLang="en-US" sz="2000" dirty="0">
                <a:solidFill>
                  <a:schemeClr val="tx1"/>
                </a:solidFill>
                <a:latin typeface="Arial" charset="0"/>
              </a:rPr>
              <a:t>。</a:t>
            </a:r>
          </a:p>
        </p:txBody>
      </p:sp>
      <p:grpSp>
        <p:nvGrpSpPr>
          <p:cNvPr id="2" name="Group 18"/>
          <p:cNvGrpSpPr>
            <a:grpSpLocks/>
          </p:cNvGrpSpPr>
          <p:nvPr/>
        </p:nvGrpSpPr>
        <p:grpSpPr bwMode="auto">
          <a:xfrm>
            <a:off x="6705600" y="981075"/>
            <a:ext cx="2266950" cy="3295650"/>
            <a:chOff x="4127" y="678"/>
            <a:chExt cx="1428" cy="2076"/>
          </a:xfrm>
        </p:grpSpPr>
        <p:sp>
          <p:nvSpPr>
            <p:cNvPr id="9226" name="Rectangle 6"/>
            <p:cNvSpPr>
              <a:spLocks noChangeArrowheads="1"/>
            </p:cNvSpPr>
            <p:nvPr/>
          </p:nvSpPr>
          <p:spPr bwMode="black">
            <a:xfrm>
              <a:off x="4263" y="2523"/>
              <a:ext cx="1243" cy="231"/>
            </a:xfrm>
            <a:prstGeom prst="rect">
              <a:avLst/>
            </a:prstGeom>
            <a:noFill/>
            <a:ln w="9525" algn="ctr">
              <a:noFill/>
              <a:miter lim="800000"/>
              <a:headEnd/>
              <a:tailEnd/>
            </a:ln>
          </p:spPr>
          <p:txBody>
            <a:bodyPr wrap="none">
              <a:spAutoFit/>
            </a:bodyPr>
            <a:lstStyle/>
            <a:p>
              <a:r>
                <a:rPr lang="zh-CN" altLang="en-US" sz="2000">
                  <a:solidFill>
                    <a:srgbClr val="CC3300"/>
                  </a:solidFill>
                  <a:ea typeface="楷体_GB2312" pitchFamily="49" charset="-122"/>
                </a:rPr>
                <a:t>补码减法流程图</a:t>
              </a:r>
              <a:endParaRPr lang="en-US" altLang="zh-CN" sz="2000">
                <a:solidFill>
                  <a:srgbClr val="CC3300"/>
                </a:solidFill>
                <a:ea typeface="楷体_GB2312" pitchFamily="49" charset="-122"/>
              </a:endParaRPr>
            </a:p>
          </p:txBody>
        </p:sp>
        <p:graphicFrame>
          <p:nvGraphicFramePr>
            <p:cNvPr id="9218" name="Object 17"/>
            <p:cNvGraphicFramePr>
              <a:graphicFrameLocks noChangeAspect="1"/>
            </p:cNvGraphicFramePr>
            <p:nvPr/>
          </p:nvGraphicFramePr>
          <p:xfrm>
            <a:off x="4127" y="678"/>
            <a:ext cx="1428" cy="1799"/>
          </p:xfrm>
          <a:graphic>
            <a:graphicData uri="http://schemas.openxmlformats.org/presentationml/2006/ole">
              <p:oleObj spid="_x0000_s9218" name="Visio" r:id="rId4" imgW="1330290" imgH="1402601" progId="Visio.Drawing.11">
                <p:embed/>
              </p:oleObj>
            </a:graphicData>
          </a:graphic>
        </p:graphicFrame>
      </p:grpSp>
      <p:sp>
        <p:nvSpPr>
          <p:cNvPr id="11" name="Rectangle 3"/>
          <p:cNvSpPr txBox="1">
            <a:spLocks noChangeArrowheads="1"/>
          </p:cNvSpPr>
          <p:nvPr/>
        </p:nvSpPr>
        <p:spPr bwMode="auto">
          <a:xfrm>
            <a:off x="179388" y="1293813"/>
            <a:ext cx="6553200" cy="1009650"/>
          </a:xfrm>
          <a:prstGeom prst="rect">
            <a:avLst/>
          </a:prstGeom>
          <a:noFill/>
          <a:ln w="9525">
            <a:noFill/>
            <a:miter lim="800000"/>
            <a:headEnd/>
            <a:tailEnd/>
          </a:ln>
        </p:spPr>
        <p:txBody>
          <a:bodyPr/>
          <a:lstStyle/>
          <a:p>
            <a:pPr marL="342900" indent="-342900" algn="l" eaLnBrk="0" hangingPunct="0">
              <a:lnSpc>
                <a:spcPct val="110000"/>
              </a:lnSpc>
              <a:spcBef>
                <a:spcPts val="0"/>
              </a:spcBef>
              <a:buClr>
                <a:schemeClr val="bg2"/>
              </a:buClr>
              <a:buFont typeface="Wingdings" pitchFamily="2" charset="2"/>
              <a:buChar char="v"/>
              <a:defRPr/>
            </a:pPr>
            <a:r>
              <a:rPr lang="zh-CN" altLang="en-US" kern="0" dirty="0">
                <a:solidFill>
                  <a:srgbClr val="FF0000"/>
                </a:solidFill>
                <a:latin typeface="Arial" charset="0"/>
              </a:rPr>
              <a:t>补码的减法运算</a:t>
            </a:r>
            <a:r>
              <a:rPr lang="zh-CN" altLang="en-US" kern="0" dirty="0">
                <a:solidFill>
                  <a:schemeClr val="tx1"/>
                </a:solidFill>
                <a:latin typeface="Arial" charset="0"/>
              </a:rPr>
              <a:t>：由</a:t>
            </a:r>
            <a:r>
              <a:rPr lang="en-US" altLang="zh-CN" kern="0" dirty="0">
                <a:solidFill>
                  <a:schemeClr val="tx1"/>
                </a:solidFill>
                <a:latin typeface="Arial" charset="0"/>
              </a:rPr>
              <a:t>[X]</a:t>
            </a:r>
            <a:r>
              <a:rPr lang="zh-CN" altLang="en-US" kern="0" baseline="-25000" dirty="0">
                <a:solidFill>
                  <a:schemeClr val="tx1"/>
                </a:solidFill>
                <a:latin typeface="Arial" charset="0"/>
              </a:rPr>
              <a:t>补</a:t>
            </a:r>
            <a:r>
              <a:rPr lang="zh-CN" altLang="en-US" kern="0" dirty="0">
                <a:solidFill>
                  <a:schemeClr val="tx1"/>
                </a:solidFill>
                <a:latin typeface="Arial" charset="0"/>
              </a:rPr>
              <a:t>和</a:t>
            </a:r>
            <a:r>
              <a:rPr lang="en-US" altLang="zh-CN" kern="0" dirty="0">
                <a:solidFill>
                  <a:schemeClr val="tx1"/>
                </a:solidFill>
                <a:latin typeface="Arial" charset="0"/>
              </a:rPr>
              <a:t>[Y]</a:t>
            </a:r>
            <a:r>
              <a:rPr lang="zh-CN" altLang="en-US" kern="0" baseline="-25000" dirty="0">
                <a:solidFill>
                  <a:schemeClr val="tx1"/>
                </a:solidFill>
                <a:latin typeface="Arial" charset="0"/>
              </a:rPr>
              <a:t>补</a:t>
            </a:r>
            <a:r>
              <a:rPr lang="zh-CN" altLang="en-US" kern="0" dirty="0">
                <a:solidFill>
                  <a:schemeClr val="tx1"/>
                </a:solidFill>
                <a:latin typeface="Arial" charset="0"/>
              </a:rPr>
              <a:t>求</a:t>
            </a:r>
            <a:r>
              <a:rPr lang="en-US" altLang="zh-CN" kern="0" dirty="0">
                <a:solidFill>
                  <a:schemeClr val="tx1"/>
                </a:solidFill>
                <a:latin typeface="Arial" charset="0"/>
              </a:rPr>
              <a:t>[X-Y]</a:t>
            </a:r>
            <a:r>
              <a:rPr lang="zh-CN" altLang="en-US" kern="0" baseline="-25000" dirty="0">
                <a:solidFill>
                  <a:schemeClr val="tx1"/>
                </a:solidFill>
                <a:latin typeface="Arial" charset="0"/>
              </a:rPr>
              <a:t>补</a:t>
            </a:r>
            <a:endParaRPr lang="zh-CN" altLang="en-US" kern="0" dirty="0">
              <a:solidFill>
                <a:schemeClr val="tx1"/>
              </a:solidFill>
              <a:latin typeface="Arial" charset="0"/>
            </a:endParaRPr>
          </a:p>
          <a:p>
            <a:pPr marL="342900" indent="-342900" algn="l" eaLnBrk="0" hangingPunct="0">
              <a:lnSpc>
                <a:spcPct val="110000"/>
              </a:lnSpc>
              <a:spcBef>
                <a:spcPts val="0"/>
              </a:spcBef>
              <a:buClr>
                <a:schemeClr val="bg2"/>
              </a:buClr>
              <a:buFont typeface="Wingdings" pitchFamily="2" charset="2"/>
              <a:buChar char="v"/>
              <a:defRPr/>
            </a:pPr>
            <a:r>
              <a:rPr kumimoji="1" lang="en-US" altLang="zh-CN" kern="0" dirty="0">
                <a:solidFill>
                  <a:srgbClr val="FF0066"/>
                </a:solidFill>
                <a:latin typeface="Arial" charset="0"/>
              </a:rPr>
              <a:t>【</a:t>
            </a:r>
            <a:r>
              <a:rPr kumimoji="1" lang="zh-CN" altLang="en-US" kern="0" dirty="0">
                <a:solidFill>
                  <a:srgbClr val="FF0066"/>
                </a:solidFill>
                <a:latin typeface="Arial" charset="0"/>
              </a:rPr>
              <a:t>例</a:t>
            </a:r>
            <a:r>
              <a:rPr kumimoji="1" lang="en-US" altLang="zh-CN" kern="0" dirty="0">
                <a:solidFill>
                  <a:srgbClr val="FF0066"/>
                </a:solidFill>
                <a:latin typeface="Arial" charset="0"/>
              </a:rPr>
              <a:t>1.23】</a:t>
            </a:r>
            <a:r>
              <a:rPr kumimoji="1" lang="zh-CN" altLang="en-US" kern="0" dirty="0">
                <a:solidFill>
                  <a:schemeClr val="tx1"/>
                </a:solidFill>
                <a:latin typeface="Arial" charset="0"/>
              </a:rPr>
              <a:t> </a:t>
            </a:r>
            <a:r>
              <a:rPr lang="en-US" altLang="zh-CN" kern="0" dirty="0">
                <a:solidFill>
                  <a:schemeClr val="tx1"/>
                </a:solidFill>
                <a:latin typeface="Arial" charset="0"/>
              </a:rPr>
              <a:t>X=+1101</a:t>
            </a:r>
            <a:r>
              <a:rPr lang="zh-CN" altLang="en-US" kern="0" dirty="0">
                <a:solidFill>
                  <a:schemeClr val="tx1"/>
                </a:solidFill>
                <a:latin typeface="Arial" charset="0"/>
              </a:rPr>
              <a:t>，</a:t>
            </a:r>
            <a:r>
              <a:rPr lang="en-US" altLang="zh-CN" kern="0" dirty="0">
                <a:solidFill>
                  <a:schemeClr val="tx1"/>
                </a:solidFill>
                <a:latin typeface="Arial" charset="0"/>
              </a:rPr>
              <a:t>Y</a:t>
            </a:r>
            <a:r>
              <a:rPr lang="en-US" altLang="zh-CN" kern="0" baseline="-25000" dirty="0">
                <a:solidFill>
                  <a:schemeClr val="tx1"/>
                </a:solidFill>
                <a:latin typeface="Arial" charset="0"/>
              </a:rPr>
              <a:t> </a:t>
            </a:r>
            <a:r>
              <a:rPr lang="en-US" altLang="zh-CN" kern="0" dirty="0">
                <a:solidFill>
                  <a:schemeClr val="tx1"/>
                </a:solidFill>
                <a:latin typeface="Arial" charset="0"/>
              </a:rPr>
              <a:t>=+0101</a:t>
            </a:r>
            <a:r>
              <a:rPr lang="zh-CN" altLang="en-US" kern="0" dirty="0">
                <a:solidFill>
                  <a:schemeClr val="tx1"/>
                </a:solidFill>
                <a:latin typeface="Arial" charset="0"/>
              </a:rPr>
              <a:t>，求</a:t>
            </a:r>
            <a:r>
              <a:rPr lang="en-US" altLang="zh-CN" kern="0" dirty="0">
                <a:solidFill>
                  <a:schemeClr val="tx1"/>
                </a:solidFill>
                <a:latin typeface="Arial" charset="0"/>
              </a:rPr>
              <a:t>[X-Y]</a:t>
            </a:r>
            <a:r>
              <a:rPr lang="zh-CN" altLang="en-US" kern="0" baseline="-25000" dirty="0">
                <a:solidFill>
                  <a:schemeClr val="tx1"/>
                </a:solidFill>
                <a:latin typeface="Arial" charset="0"/>
              </a:rPr>
              <a:t>补</a:t>
            </a:r>
          </a:p>
        </p:txBody>
      </p:sp>
      <p:sp>
        <p:nvSpPr>
          <p:cNvPr id="12" name="Rectangle 3"/>
          <p:cNvSpPr txBox="1">
            <a:spLocks noChangeArrowheads="1"/>
          </p:cNvSpPr>
          <p:nvPr/>
        </p:nvSpPr>
        <p:spPr bwMode="auto">
          <a:xfrm>
            <a:off x="611188" y="2260600"/>
            <a:ext cx="6042025" cy="1169988"/>
          </a:xfrm>
          <a:prstGeom prst="rect">
            <a:avLst/>
          </a:prstGeom>
          <a:noFill/>
          <a:ln w="9525">
            <a:noFill/>
            <a:miter lim="800000"/>
            <a:headEnd/>
            <a:tailEnd/>
          </a:ln>
        </p:spPr>
        <p:txBody>
          <a:bodyPr/>
          <a:lstStyle/>
          <a:p>
            <a:pPr marL="342900" indent="-342900" algn="l" eaLnBrk="0" hangingPunct="0">
              <a:lnSpc>
                <a:spcPct val="110000"/>
              </a:lnSpc>
              <a:spcBef>
                <a:spcPts val="0"/>
              </a:spcBef>
              <a:buClr>
                <a:schemeClr val="bg2"/>
              </a:buClr>
              <a:defRPr/>
            </a:pPr>
            <a:r>
              <a:rPr lang="zh-CN" altLang="en-US" sz="2000" kern="0" dirty="0">
                <a:solidFill>
                  <a:schemeClr val="tx1"/>
                </a:solidFill>
                <a:latin typeface="Arial" charset="0"/>
              </a:rPr>
              <a:t>解：采用</a:t>
            </a:r>
            <a:r>
              <a:rPr lang="en-US" altLang="zh-CN" sz="2000" kern="0" dirty="0">
                <a:solidFill>
                  <a:srgbClr val="990033"/>
                </a:solidFill>
                <a:latin typeface="Arial" charset="0"/>
              </a:rPr>
              <a:t>6</a:t>
            </a:r>
            <a:r>
              <a:rPr lang="zh-CN" altLang="en-US" sz="2000" kern="0" dirty="0">
                <a:solidFill>
                  <a:schemeClr val="tx1"/>
                </a:solidFill>
                <a:latin typeface="Arial" charset="0"/>
              </a:rPr>
              <a:t>位的二进制补码进行运算</a:t>
            </a:r>
            <a:endParaRPr lang="en-US" altLang="zh-CN" sz="2000" kern="0" dirty="0">
              <a:solidFill>
                <a:schemeClr val="tx1"/>
              </a:solidFill>
              <a:latin typeface="Arial" charset="0"/>
            </a:endParaRPr>
          </a:p>
          <a:p>
            <a:pPr marL="342900" indent="-342900" algn="l" eaLnBrk="0" hangingPunct="0">
              <a:lnSpc>
                <a:spcPct val="110000"/>
              </a:lnSpc>
              <a:spcBef>
                <a:spcPts val="0"/>
              </a:spcBef>
              <a:buClr>
                <a:schemeClr val="bg2"/>
              </a:buClr>
              <a:defRPr/>
            </a:pPr>
            <a:r>
              <a:rPr lang="en-US" altLang="zh-CN" sz="2000" kern="0" dirty="0">
                <a:solidFill>
                  <a:schemeClr val="tx1"/>
                </a:solidFill>
                <a:latin typeface="Arial" charset="0"/>
              </a:rPr>
              <a:t>        [X]</a:t>
            </a:r>
            <a:r>
              <a:rPr lang="zh-CN" altLang="en-US" sz="2000" kern="0" baseline="-25000" dirty="0">
                <a:solidFill>
                  <a:schemeClr val="tx1"/>
                </a:solidFill>
                <a:latin typeface="Arial" charset="0"/>
              </a:rPr>
              <a:t>补</a:t>
            </a:r>
            <a:r>
              <a:rPr lang="en-US" altLang="zh-CN" sz="2000" kern="0" dirty="0">
                <a:solidFill>
                  <a:schemeClr val="tx1"/>
                </a:solidFill>
                <a:latin typeface="Arial" charset="0"/>
              </a:rPr>
              <a:t>=</a:t>
            </a:r>
            <a:r>
              <a:rPr kumimoji="1" lang="en-US" altLang="zh-CN" sz="2000" kern="0" dirty="0">
                <a:solidFill>
                  <a:srgbClr val="CC0066"/>
                </a:solidFill>
                <a:latin typeface="Arial" charset="0"/>
              </a:rPr>
              <a:t>0</a:t>
            </a:r>
            <a:r>
              <a:rPr kumimoji="1" lang="zh-CN" altLang="en-US" sz="2000" kern="0" dirty="0">
                <a:solidFill>
                  <a:srgbClr val="CC0066"/>
                </a:solidFill>
                <a:latin typeface="Arial" charset="0"/>
              </a:rPr>
              <a:t> </a:t>
            </a:r>
            <a:r>
              <a:rPr lang="en-US" altLang="zh-CN" sz="2000" kern="0" dirty="0">
                <a:solidFill>
                  <a:schemeClr val="tx1"/>
                </a:solidFill>
                <a:latin typeface="Arial" charset="0"/>
              </a:rPr>
              <a:t>01101</a:t>
            </a:r>
            <a:r>
              <a:rPr lang="zh-CN" altLang="en-US" sz="2000" kern="0" dirty="0">
                <a:solidFill>
                  <a:schemeClr val="tx1"/>
                </a:solidFill>
                <a:latin typeface="Arial" charset="0"/>
              </a:rPr>
              <a:t>，</a:t>
            </a:r>
            <a:r>
              <a:rPr lang="en-US" altLang="zh-CN" sz="2000" kern="0" dirty="0">
                <a:solidFill>
                  <a:srgbClr val="000000"/>
                </a:solidFill>
                <a:latin typeface="Arial" charset="0"/>
              </a:rPr>
              <a:t> [-Y]</a:t>
            </a:r>
            <a:r>
              <a:rPr lang="zh-CN" altLang="en-US" sz="2000" kern="0" baseline="-25000" dirty="0">
                <a:solidFill>
                  <a:srgbClr val="000000"/>
                </a:solidFill>
                <a:latin typeface="Arial" charset="0"/>
              </a:rPr>
              <a:t>补</a:t>
            </a:r>
            <a:r>
              <a:rPr lang="en-US" altLang="zh-CN" sz="2000" kern="0" dirty="0">
                <a:solidFill>
                  <a:srgbClr val="000000"/>
                </a:solidFill>
                <a:latin typeface="Arial" charset="0"/>
              </a:rPr>
              <a:t>=[</a:t>
            </a:r>
            <a:r>
              <a:rPr kumimoji="1" lang="en-US" altLang="zh-CN" sz="2000" kern="0" dirty="0">
                <a:solidFill>
                  <a:srgbClr val="CC0066"/>
                </a:solidFill>
                <a:latin typeface="Arial" charset="0"/>
              </a:rPr>
              <a:t>1</a:t>
            </a:r>
            <a:r>
              <a:rPr kumimoji="1" lang="zh-CN" altLang="en-US" sz="2000" kern="0" dirty="0">
                <a:solidFill>
                  <a:srgbClr val="CC0066"/>
                </a:solidFill>
                <a:latin typeface="Arial" charset="0"/>
              </a:rPr>
              <a:t> </a:t>
            </a:r>
            <a:r>
              <a:rPr lang="en-US" altLang="zh-CN" sz="2000" kern="0" dirty="0">
                <a:solidFill>
                  <a:srgbClr val="000000"/>
                </a:solidFill>
                <a:latin typeface="Arial" charset="0"/>
              </a:rPr>
              <a:t>00101]</a:t>
            </a:r>
            <a:r>
              <a:rPr lang="zh-CN" altLang="en-US" sz="2000" kern="0" baseline="-25000" dirty="0">
                <a:solidFill>
                  <a:srgbClr val="000000"/>
                </a:solidFill>
                <a:latin typeface="Arial" charset="0"/>
              </a:rPr>
              <a:t>补</a:t>
            </a:r>
            <a:r>
              <a:rPr lang="en-US" altLang="zh-CN" sz="2000" kern="0" dirty="0">
                <a:solidFill>
                  <a:srgbClr val="000000"/>
                </a:solidFill>
                <a:latin typeface="Arial" charset="0"/>
              </a:rPr>
              <a:t>=</a:t>
            </a:r>
            <a:r>
              <a:rPr kumimoji="1" lang="en-US" altLang="zh-CN" sz="2000" kern="0" dirty="0">
                <a:solidFill>
                  <a:srgbClr val="CC0066"/>
                </a:solidFill>
                <a:latin typeface="Arial" charset="0"/>
              </a:rPr>
              <a:t>1</a:t>
            </a:r>
            <a:r>
              <a:rPr kumimoji="1" lang="zh-CN" altLang="en-US" sz="2000" kern="0" dirty="0">
                <a:solidFill>
                  <a:srgbClr val="CC0066"/>
                </a:solidFill>
                <a:latin typeface="Arial" charset="0"/>
              </a:rPr>
              <a:t> </a:t>
            </a:r>
            <a:r>
              <a:rPr lang="en-US" altLang="zh-CN" sz="2000" kern="0" dirty="0">
                <a:solidFill>
                  <a:srgbClr val="000000"/>
                </a:solidFill>
                <a:latin typeface="Arial" charset="0"/>
              </a:rPr>
              <a:t>11011 </a:t>
            </a:r>
            <a:r>
              <a:rPr lang="zh-CN" altLang="en-US" sz="2000" kern="0" dirty="0">
                <a:solidFill>
                  <a:schemeClr val="tx1"/>
                </a:solidFill>
                <a:latin typeface="Arial" charset="0"/>
              </a:rPr>
              <a:t>，</a:t>
            </a:r>
            <a:endParaRPr lang="en-US" altLang="zh-CN" sz="2000" kern="0" dirty="0">
              <a:solidFill>
                <a:schemeClr val="tx1"/>
              </a:solidFill>
              <a:latin typeface="Arial" charset="0"/>
            </a:endParaRPr>
          </a:p>
          <a:p>
            <a:pPr marL="342900" indent="-342900" algn="l" eaLnBrk="0" hangingPunct="0">
              <a:lnSpc>
                <a:spcPct val="110000"/>
              </a:lnSpc>
              <a:spcBef>
                <a:spcPts val="0"/>
              </a:spcBef>
              <a:buClr>
                <a:schemeClr val="bg2"/>
              </a:buClr>
              <a:buFont typeface="Wingdings" pitchFamily="2" charset="2"/>
              <a:buNone/>
              <a:defRPr/>
            </a:pPr>
            <a:r>
              <a:rPr lang="zh-CN" altLang="en-US" sz="2000" dirty="0">
                <a:solidFill>
                  <a:srgbClr val="FF0000"/>
                </a:solidFill>
              </a:rPr>
              <a:t>        </a:t>
            </a:r>
            <a:r>
              <a:rPr lang="en-US" altLang="zh-CN" sz="2000" dirty="0">
                <a:solidFill>
                  <a:srgbClr val="FF0000"/>
                </a:solidFill>
              </a:rPr>
              <a:t>[X-Y]</a:t>
            </a:r>
            <a:r>
              <a:rPr lang="zh-CN" altLang="en-US" sz="2000" baseline="-25000" dirty="0">
                <a:solidFill>
                  <a:srgbClr val="FF0000"/>
                </a:solidFill>
              </a:rPr>
              <a:t>补</a:t>
            </a:r>
            <a:r>
              <a:rPr lang="en-US" altLang="zh-CN" sz="2000" dirty="0">
                <a:solidFill>
                  <a:srgbClr val="FF0000"/>
                </a:solidFill>
              </a:rPr>
              <a:t>=[X]</a:t>
            </a:r>
            <a:r>
              <a:rPr lang="zh-CN" altLang="en-US" sz="2000" baseline="-25000" dirty="0">
                <a:solidFill>
                  <a:srgbClr val="FF0000"/>
                </a:solidFill>
              </a:rPr>
              <a:t>补</a:t>
            </a:r>
            <a:r>
              <a:rPr lang="en-US" altLang="zh-CN" sz="2000" dirty="0">
                <a:solidFill>
                  <a:srgbClr val="FF0000"/>
                </a:solidFill>
              </a:rPr>
              <a:t>+</a:t>
            </a:r>
            <a:r>
              <a:rPr lang="zh-CN" altLang="en-US" sz="2000" dirty="0">
                <a:solidFill>
                  <a:srgbClr val="FF0000"/>
                </a:solidFill>
              </a:rPr>
              <a:t> </a:t>
            </a:r>
            <a:r>
              <a:rPr lang="en-US" altLang="zh-CN" sz="2000" dirty="0">
                <a:solidFill>
                  <a:srgbClr val="FF0000"/>
                </a:solidFill>
              </a:rPr>
              <a:t>[ -Y]</a:t>
            </a:r>
            <a:r>
              <a:rPr lang="zh-CN" altLang="en-US" sz="2000" baseline="-25000" dirty="0">
                <a:solidFill>
                  <a:srgbClr val="FF0000"/>
                </a:solidFill>
              </a:rPr>
              <a:t>补</a:t>
            </a:r>
            <a:r>
              <a:rPr lang="en-US" altLang="zh-CN" sz="2000" kern="0" dirty="0">
                <a:solidFill>
                  <a:schemeClr val="tx1"/>
                </a:solidFill>
                <a:latin typeface="Arial" charset="0"/>
              </a:rPr>
              <a:t>=</a:t>
            </a:r>
            <a:r>
              <a:rPr kumimoji="1" lang="en-US" altLang="zh-CN" sz="2000" kern="0" dirty="0">
                <a:solidFill>
                  <a:srgbClr val="CC0066"/>
                </a:solidFill>
                <a:latin typeface="Arial" charset="0"/>
              </a:rPr>
              <a:t>0</a:t>
            </a:r>
            <a:r>
              <a:rPr lang="zh-CN" altLang="en-US" sz="2000" kern="0" dirty="0">
                <a:solidFill>
                  <a:schemeClr val="tx1"/>
                </a:solidFill>
                <a:latin typeface="Arial" charset="0"/>
              </a:rPr>
              <a:t> </a:t>
            </a:r>
            <a:r>
              <a:rPr lang="en-US" altLang="zh-CN" sz="2000" kern="0" dirty="0">
                <a:solidFill>
                  <a:schemeClr val="tx1"/>
                </a:solidFill>
                <a:latin typeface="Arial" charset="0"/>
              </a:rPr>
              <a:t>01101 + </a:t>
            </a:r>
            <a:r>
              <a:rPr kumimoji="1" lang="en-US" altLang="zh-CN" sz="2000" kern="0" dirty="0">
                <a:solidFill>
                  <a:srgbClr val="CC0066"/>
                </a:solidFill>
                <a:latin typeface="Arial" charset="0"/>
              </a:rPr>
              <a:t>1</a:t>
            </a:r>
            <a:r>
              <a:rPr lang="zh-CN" altLang="en-US" sz="2000" kern="0" dirty="0">
                <a:solidFill>
                  <a:schemeClr val="tx1"/>
                </a:solidFill>
                <a:latin typeface="Arial" charset="0"/>
              </a:rPr>
              <a:t> </a:t>
            </a:r>
            <a:r>
              <a:rPr lang="en-US" altLang="zh-CN" sz="2000" kern="0" dirty="0">
                <a:solidFill>
                  <a:schemeClr val="tx1"/>
                </a:solidFill>
                <a:latin typeface="Arial" charset="0"/>
              </a:rPr>
              <a:t>11011</a:t>
            </a:r>
          </a:p>
          <a:p>
            <a:pPr marL="342900" indent="-342900" algn="l" eaLnBrk="0" hangingPunct="0">
              <a:lnSpc>
                <a:spcPct val="110000"/>
              </a:lnSpc>
              <a:spcBef>
                <a:spcPts val="0"/>
              </a:spcBef>
              <a:buClr>
                <a:schemeClr val="bg2"/>
              </a:buClr>
              <a:buFont typeface="Wingdings" pitchFamily="2" charset="2"/>
              <a:buNone/>
              <a:defRPr/>
            </a:pPr>
            <a:r>
              <a:rPr lang="zh-CN" altLang="en-US" sz="2000" kern="0" dirty="0">
                <a:solidFill>
                  <a:schemeClr val="tx1"/>
                </a:solidFill>
                <a:latin typeface="Arial" charset="0"/>
              </a:rPr>
              <a:t>                  </a:t>
            </a:r>
            <a:r>
              <a:rPr lang="en-US" altLang="zh-CN" sz="2000" kern="0" dirty="0">
                <a:solidFill>
                  <a:schemeClr val="tx1"/>
                </a:solidFill>
                <a:latin typeface="Arial" charset="0"/>
              </a:rPr>
              <a:t>=“</a:t>
            </a:r>
            <a:r>
              <a:rPr lang="en-US" altLang="zh-CN" sz="2000" kern="0" dirty="0">
                <a:solidFill>
                  <a:srgbClr val="FF0000"/>
                </a:solidFill>
                <a:latin typeface="Arial" charset="0"/>
              </a:rPr>
              <a:t>1</a:t>
            </a:r>
            <a:r>
              <a:rPr lang="en-US" altLang="zh-CN" sz="2000" kern="0" dirty="0">
                <a:solidFill>
                  <a:schemeClr val="tx1"/>
                </a:solidFill>
                <a:latin typeface="Arial" charset="0"/>
              </a:rPr>
              <a:t>” </a:t>
            </a:r>
            <a:r>
              <a:rPr kumimoji="1" lang="en-US" altLang="zh-CN" sz="2000" kern="0" dirty="0">
                <a:solidFill>
                  <a:srgbClr val="CC0066"/>
                </a:solidFill>
                <a:latin typeface="Arial" charset="0"/>
              </a:rPr>
              <a:t>0</a:t>
            </a:r>
            <a:r>
              <a:rPr lang="zh-CN" altLang="en-US" sz="2000" kern="0" dirty="0">
                <a:solidFill>
                  <a:schemeClr val="tx1"/>
                </a:solidFill>
                <a:latin typeface="Arial" charset="0"/>
              </a:rPr>
              <a:t> </a:t>
            </a:r>
            <a:r>
              <a:rPr lang="en-US" altLang="zh-CN" sz="2000" kern="0" dirty="0">
                <a:solidFill>
                  <a:schemeClr val="tx1"/>
                </a:solidFill>
                <a:latin typeface="Arial" charset="0"/>
              </a:rPr>
              <a:t>01000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717"/>
                                        </p:tgtEl>
                                        <p:attrNameLst>
                                          <p:attrName>style.visibility</p:attrName>
                                        </p:attrNameLst>
                                      </p:cBhvr>
                                      <p:to>
                                        <p:strVal val="visible"/>
                                      </p:to>
                                    </p:set>
                                    <p:anim calcmode="lin" valueType="num">
                                      <p:cBhvr additive="base">
                                        <p:cTn id="19" dur="500" fill="hold"/>
                                        <p:tgtEl>
                                          <p:spTgt spid="243717"/>
                                        </p:tgtEl>
                                        <p:attrNameLst>
                                          <p:attrName>ppt_x</p:attrName>
                                        </p:attrNameLst>
                                      </p:cBhvr>
                                      <p:tavLst>
                                        <p:tav tm="0">
                                          <p:val>
                                            <p:strVal val="0-#ppt_w/2"/>
                                          </p:val>
                                        </p:tav>
                                        <p:tav tm="100000">
                                          <p:val>
                                            <p:strVal val="#ppt_x"/>
                                          </p:val>
                                        </p:tav>
                                      </p:tavLst>
                                    </p:anim>
                                    <p:anim calcmode="lin" valueType="num">
                                      <p:cBhvr additive="base">
                                        <p:cTn id="20" dur="500" fill="hold"/>
                                        <p:tgtEl>
                                          <p:spTgt spid="2437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243716"/>
                                        </p:tgtEl>
                                        <p:attrNameLst>
                                          <p:attrName>style.visibility</p:attrName>
                                        </p:attrNameLst>
                                      </p:cBhvr>
                                      <p:to>
                                        <p:strVal val="visible"/>
                                      </p:to>
                                    </p:set>
                                    <p:anim calcmode="lin" valueType="num">
                                      <p:cBhvr>
                                        <p:cTn id="30" dur="500" fill="hold"/>
                                        <p:tgtEl>
                                          <p:spTgt spid="243716"/>
                                        </p:tgtEl>
                                        <p:attrNameLst>
                                          <p:attrName>ppt_w</p:attrName>
                                        </p:attrNameLst>
                                      </p:cBhvr>
                                      <p:tavLst>
                                        <p:tav tm="0">
                                          <p:val>
                                            <p:strVal val="#ppt_w*0.70"/>
                                          </p:val>
                                        </p:tav>
                                        <p:tav tm="100000">
                                          <p:val>
                                            <p:strVal val="#ppt_w"/>
                                          </p:val>
                                        </p:tav>
                                      </p:tavLst>
                                    </p:anim>
                                    <p:anim calcmode="lin" valueType="num">
                                      <p:cBhvr>
                                        <p:cTn id="31" dur="500" fill="hold"/>
                                        <p:tgtEl>
                                          <p:spTgt spid="243716"/>
                                        </p:tgtEl>
                                        <p:attrNameLst>
                                          <p:attrName>ppt_h</p:attrName>
                                        </p:attrNameLst>
                                      </p:cBhvr>
                                      <p:tavLst>
                                        <p:tav tm="0">
                                          <p:val>
                                            <p:strVal val="#ppt_h"/>
                                          </p:val>
                                        </p:tav>
                                        <p:tav tm="100000">
                                          <p:val>
                                            <p:strVal val="#ppt_h"/>
                                          </p:val>
                                        </p:tav>
                                      </p:tavLst>
                                    </p:anim>
                                    <p:animEffect transition="in" filter="fade">
                                      <p:cBhvr>
                                        <p:cTn id="32" dur="500"/>
                                        <p:tgtEl>
                                          <p:spTgt spid="243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P spid="243717" grpId="0"/>
      <p:bldP spid="11"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5"/>
          <p:cNvSpPr>
            <a:spLocks noGrp="1" noChangeArrowheads="1"/>
          </p:cNvSpPr>
          <p:nvPr>
            <p:ph type="sldNum" sz="quarter" idx="10"/>
          </p:nvPr>
        </p:nvSpPr>
        <p:spPr>
          <a:noFill/>
        </p:spPr>
        <p:txBody>
          <a:bodyPr/>
          <a:lstStyle/>
          <a:p>
            <a:fld id="{98EE21DF-E9E8-4DEA-A3B8-457B06124417}" type="slidenum">
              <a:rPr lang="ko-KR" altLang="en-US" smtClean="0"/>
              <a:pPr/>
              <a:t>49</a:t>
            </a:fld>
            <a:endParaRPr lang="en-US" altLang="ko-KR" smtClean="0"/>
          </a:p>
        </p:txBody>
      </p:sp>
      <p:sp>
        <p:nvSpPr>
          <p:cNvPr id="52227" name="Rectangle 2"/>
          <p:cNvSpPr>
            <a:spLocks noGrp="1" noChangeArrowheads="1"/>
          </p:cNvSpPr>
          <p:nvPr>
            <p:ph type="title"/>
          </p:nvPr>
        </p:nvSpPr>
        <p:spPr/>
        <p:txBody>
          <a:bodyPr/>
          <a:lstStyle/>
          <a:p>
            <a:r>
              <a:rPr lang="en-US" altLang="zh-CN" smtClean="0">
                <a:solidFill>
                  <a:srgbClr val="FFCC00"/>
                </a:solidFill>
                <a:latin typeface="黑体" pitchFamily="49" charset="-122"/>
                <a:ea typeface="黑体" pitchFamily="49" charset="-122"/>
              </a:rPr>
              <a:t>【</a:t>
            </a:r>
            <a:r>
              <a:rPr lang="zh-CN" altLang="en-US" smtClean="0">
                <a:solidFill>
                  <a:srgbClr val="FFCC00"/>
                </a:solidFill>
                <a:latin typeface="黑体" pitchFamily="49" charset="-122"/>
                <a:ea typeface="黑体" pitchFamily="49" charset="-122"/>
              </a:rPr>
              <a:t>例</a:t>
            </a:r>
            <a:r>
              <a:rPr lang="en-US" altLang="zh-CN" smtClean="0">
                <a:solidFill>
                  <a:srgbClr val="FFCC00"/>
                </a:solidFill>
                <a:latin typeface="黑体" pitchFamily="49" charset="-122"/>
                <a:ea typeface="黑体" pitchFamily="49" charset="-122"/>
              </a:rPr>
              <a:t>1.15】</a:t>
            </a:r>
            <a:r>
              <a:rPr lang="zh-CN" altLang="en-US" smtClean="0">
                <a:solidFill>
                  <a:srgbClr val="FFCC00"/>
                </a:solidFill>
                <a:latin typeface="黑体" pitchFamily="49" charset="-122"/>
                <a:ea typeface="黑体" pitchFamily="49" charset="-122"/>
              </a:rPr>
              <a:t>的补码运算示例</a:t>
            </a:r>
          </a:p>
        </p:txBody>
      </p:sp>
      <p:sp>
        <p:nvSpPr>
          <p:cNvPr id="6" name="Text Box 49"/>
          <p:cNvSpPr txBox="1">
            <a:spLocks noChangeArrowheads="1"/>
          </p:cNvSpPr>
          <p:nvPr/>
        </p:nvSpPr>
        <p:spPr bwMode="auto">
          <a:xfrm>
            <a:off x="857250" y="1304925"/>
            <a:ext cx="7531100" cy="2327275"/>
          </a:xfrm>
          <a:prstGeom prst="rect">
            <a:avLst/>
          </a:prstGeom>
          <a:solidFill>
            <a:srgbClr val="FFFFCC"/>
          </a:solidFill>
          <a:ln w="12700">
            <a:solidFill>
              <a:srgbClr val="FF6600"/>
            </a:solidFill>
            <a:miter lim="800000"/>
            <a:headEnd/>
            <a:tailEnd/>
          </a:ln>
        </p:spPr>
        <p:txBody>
          <a:bodyPr>
            <a:spAutoFit/>
          </a:bodyPr>
          <a:lstStyle/>
          <a:p>
            <a:pPr algn="l">
              <a:lnSpc>
                <a:spcPct val="110000"/>
              </a:lnSpc>
              <a:defRPr/>
            </a:pPr>
            <a:r>
              <a:rPr kumimoji="1" lang="en-US" altLang="zh-CN" sz="2200" dirty="0">
                <a:solidFill>
                  <a:srgbClr val="FF0066"/>
                </a:solidFill>
                <a:latin typeface="Arial" charset="0"/>
              </a:rPr>
              <a:t>【</a:t>
            </a:r>
            <a:r>
              <a:rPr kumimoji="1" lang="zh-CN" altLang="en-US" sz="2200" dirty="0">
                <a:solidFill>
                  <a:srgbClr val="FF0066"/>
                </a:solidFill>
                <a:latin typeface="Arial" charset="0"/>
              </a:rPr>
              <a:t>例</a:t>
            </a:r>
            <a:r>
              <a:rPr kumimoji="1" lang="en-US" altLang="zh-CN" sz="2200" dirty="0">
                <a:solidFill>
                  <a:srgbClr val="FF0066"/>
                </a:solidFill>
                <a:latin typeface="Arial" pitchFamily="34" charset="0"/>
                <a:cs typeface="Arial" pitchFamily="34" charset="0"/>
              </a:rPr>
              <a:t>1.15</a:t>
            </a:r>
            <a:r>
              <a:rPr kumimoji="1" lang="en-US" altLang="zh-CN" sz="2200" dirty="0">
                <a:solidFill>
                  <a:srgbClr val="FF0066"/>
                </a:solidFill>
                <a:latin typeface="Arial" charset="0"/>
              </a:rPr>
              <a:t>】</a:t>
            </a:r>
            <a:r>
              <a:rPr kumimoji="1" lang="zh-CN" altLang="en-US" sz="2200" dirty="0">
                <a:latin typeface="Arial" charset="0"/>
              </a:rPr>
              <a:t>设</a:t>
            </a:r>
            <a:r>
              <a:rPr kumimoji="1" lang="en-US" altLang="zh-CN" sz="2200" dirty="0">
                <a:latin typeface="Arial" charset="0"/>
              </a:rPr>
              <a:t>X</a:t>
            </a:r>
            <a:r>
              <a:rPr kumimoji="1" lang="zh-CN" altLang="en-US" sz="2200" dirty="0">
                <a:latin typeface="Arial" charset="0"/>
              </a:rPr>
              <a:t>  </a:t>
            </a:r>
            <a:r>
              <a:rPr kumimoji="1" lang="en-US" altLang="zh-CN" sz="2200" dirty="0">
                <a:latin typeface="Arial" charset="0"/>
              </a:rPr>
              <a:t>=+</a:t>
            </a:r>
            <a:r>
              <a:rPr kumimoji="1" lang="zh-CN" altLang="en-US" sz="2200" dirty="0">
                <a:solidFill>
                  <a:srgbClr val="CC0066"/>
                </a:solidFill>
                <a:latin typeface="Arial" charset="0"/>
              </a:rPr>
              <a:t> </a:t>
            </a:r>
            <a:r>
              <a:rPr kumimoji="1" lang="en-US" altLang="zh-CN" sz="2200" dirty="0">
                <a:latin typeface="Arial" charset="0"/>
              </a:rPr>
              <a:t>101</a:t>
            </a:r>
            <a:r>
              <a:rPr kumimoji="1" lang="zh-CN" altLang="en-US" sz="2200" dirty="0">
                <a:latin typeface="Arial" charset="0"/>
              </a:rPr>
              <a:t> </a:t>
            </a:r>
            <a:r>
              <a:rPr kumimoji="1" lang="en-US" altLang="zh-CN" sz="2200" dirty="0">
                <a:latin typeface="Arial" charset="0"/>
              </a:rPr>
              <a:t>1101</a:t>
            </a:r>
            <a:r>
              <a:rPr kumimoji="1" lang="zh-CN" altLang="en-US" sz="2200" dirty="0">
                <a:latin typeface="Arial" charset="0"/>
              </a:rPr>
              <a:t>，</a:t>
            </a:r>
            <a:r>
              <a:rPr kumimoji="1" lang="en-US" altLang="zh-CN" sz="2200" dirty="0">
                <a:latin typeface="Arial" charset="0"/>
              </a:rPr>
              <a:t>Y</a:t>
            </a:r>
            <a:r>
              <a:rPr kumimoji="1" lang="zh-CN" altLang="en-US" sz="2200" dirty="0">
                <a:latin typeface="Arial" charset="0"/>
              </a:rPr>
              <a:t> </a:t>
            </a:r>
            <a:r>
              <a:rPr kumimoji="1" lang="en-US" altLang="zh-CN" sz="2200" dirty="0">
                <a:latin typeface="Arial" charset="0"/>
              </a:rPr>
              <a:t>=</a:t>
            </a:r>
            <a:r>
              <a:rPr kumimoji="1" lang="zh-CN" altLang="en-US" sz="2200" dirty="0">
                <a:latin typeface="Arial" charset="0"/>
              </a:rPr>
              <a:t> </a:t>
            </a:r>
            <a:r>
              <a:rPr kumimoji="1" lang="en-US" altLang="zh-CN" sz="2200" dirty="0">
                <a:latin typeface="Arial" charset="0"/>
              </a:rPr>
              <a:t>+</a:t>
            </a:r>
            <a:r>
              <a:rPr kumimoji="1" lang="zh-CN" altLang="en-US" sz="2200" dirty="0">
                <a:latin typeface="Arial" charset="0"/>
              </a:rPr>
              <a:t> </a:t>
            </a:r>
            <a:r>
              <a:rPr kumimoji="1" lang="en-US" altLang="zh-CN" sz="2200" dirty="0">
                <a:latin typeface="Arial" charset="0"/>
              </a:rPr>
              <a:t>001</a:t>
            </a:r>
            <a:r>
              <a:rPr kumimoji="1" lang="zh-CN" altLang="en-US" sz="2200" dirty="0">
                <a:latin typeface="Arial" charset="0"/>
              </a:rPr>
              <a:t> </a:t>
            </a:r>
            <a:r>
              <a:rPr kumimoji="1" lang="en-US" altLang="zh-CN" sz="2200" dirty="0">
                <a:latin typeface="Arial" charset="0"/>
              </a:rPr>
              <a:t>1010</a:t>
            </a:r>
            <a:r>
              <a:rPr kumimoji="1" lang="zh-CN" altLang="en-US" sz="2200" dirty="0">
                <a:latin typeface="Arial" charset="0"/>
              </a:rPr>
              <a:t>，求</a:t>
            </a:r>
            <a:r>
              <a:rPr kumimoji="1" lang="en-US" altLang="zh-CN" sz="2200" dirty="0">
                <a:latin typeface="Arial" charset="0"/>
              </a:rPr>
              <a:t>Z=X-Y</a:t>
            </a:r>
            <a:r>
              <a:rPr kumimoji="1" lang="zh-CN" altLang="en-US" sz="2200" dirty="0">
                <a:latin typeface="Arial" charset="0"/>
              </a:rPr>
              <a:t>。</a:t>
            </a:r>
            <a:endParaRPr kumimoji="1" lang="en-US" altLang="zh-CN" sz="2200" dirty="0">
              <a:latin typeface="Arial" charset="0"/>
            </a:endParaRPr>
          </a:p>
          <a:p>
            <a:pPr algn="l">
              <a:lnSpc>
                <a:spcPct val="110000"/>
              </a:lnSpc>
              <a:defRPr/>
            </a:pPr>
            <a:r>
              <a:rPr lang="zh-CN" altLang="en-US" sz="2200" dirty="0">
                <a:solidFill>
                  <a:schemeClr val="tx1"/>
                </a:solidFill>
                <a:latin typeface="Arial" charset="0"/>
              </a:rPr>
              <a:t>解：（</a:t>
            </a:r>
            <a:r>
              <a:rPr lang="en-US" altLang="zh-CN" sz="2200" dirty="0">
                <a:solidFill>
                  <a:schemeClr val="tx1"/>
                </a:solidFill>
                <a:latin typeface="Arial" charset="0"/>
              </a:rPr>
              <a:t>3</a:t>
            </a:r>
            <a:r>
              <a:rPr lang="zh-CN" altLang="en-US" sz="2200" dirty="0">
                <a:solidFill>
                  <a:schemeClr val="tx1"/>
                </a:solidFill>
                <a:latin typeface="Arial" charset="0"/>
              </a:rPr>
              <a:t>）补码运算</a:t>
            </a:r>
            <a:endParaRPr lang="en-US" altLang="zh-CN" sz="2200" dirty="0">
              <a:solidFill>
                <a:schemeClr val="tx1"/>
              </a:solidFill>
              <a:latin typeface="Arial" charset="0"/>
            </a:endParaRPr>
          </a:p>
          <a:p>
            <a:pPr algn="l">
              <a:lnSpc>
                <a:spcPct val="110000"/>
              </a:lnSpc>
              <a:defRPr/>
            </a:pPr>
            <a:r>
              <a:rPr lang="zh-CN" altLang="en-US" sz="2200" dirty="0">
                <a:solidFill>
                  <a:schemeClr val="tx1"/>
                </a:solidFill>
                <a:latin typeface="Arial" charset="0"/>
                <a:ea typeface="宋体" charset="-122"/>
              </a:rPr>
              <a:t>    </a:t>
            </a:r>
            <a:r>
              <a:rPr kumimoji="1" lang="en-US" altLang="zh-CN" sz="2200" dirty="0">
                <a:solidFill>
                  <a:schemeClr val="tx1"/>
                </a:solidFill>
                <a:latin typeface="Arial" charset="0"/>
              </a:rPr>
              <a:t>[Z]</a:t>
            </a:r>
            <a:r>
              <a:rPr lang="zh-CN" altLang="en-US" sz="2200" kern="0" baseline="-25000" dirty="0">
                <a:solidFill>
                  <a:schemeClr val="tx1"/>
                </a:solidFill>
                <a:latin typeface="Arial" charset="0"/>
                <a:ea typeface="宋体" charset="-122"/>
              </a:rPr>
              <a:t>补</a:t>
            </a:r>
            <a:r>
              <a:rPr lang="en-US" altLang="zh-CN" sz="2200" kern="0" baseline="-25000" dirty="0">
                <a:solidFill>
                  <a:schemeClr val="tx1"/>
                </a:solidFill>
                <a:latin typeface="Arial" charset="0"/>
                <a:ea typeface="宋体" charset="-122"/>
              </a:rPr>
              <a:t>=</a:t>
            </a:r>
            <a:r>
              <a:rPr lang="en-US" altLang="zh-CN" sz="2200" dirty="0">
                <a:solidFill>
                  <a:schemeClr val="tx1"/>
                </a:solidFill>
                <a:latin typeface="Arial" charset="0"/>
                <a:ea typeface="宋体" charset="-122"/>
              </a:rPr>
              <a:t>[X-Y]</a:t>
            </a:r>
            <a:r>
              <a:rPr lang="zh-CN" altLang="en-US" sz="2200" kern="0" baseline="-25000" dirty="0">
                <a:solidFill>
                  <a:schemeClr val="tx1"/>
                </a:solidFill>
                <a:latin typeface="Arial" charset="0"/>
                <a:ea typeface="宋体" charset="-122"/>
              </a:rPr>
              <a:t>补</a:t>
            </a:r>
            <a:r>
              <a:rPr lang="en-US" altLang="zh-CN" sz="2200" dirty="0">
                <a:solidFill>
                  <a:schemeClr val="tx1"/>
                </a:solidFill>
                <a:latin typeface="Arial" charset="0"/>
                <a:ea typeface="宋体" charset="-122"/>
              </a:rPr>
              <a:t>=</a:t>
            </a:r>
            <a:r>
              <a:rPr lang="zh-CN" altLang="en-US" sz="2200" kern="0" dirty="0">
                <a:solidFill>
                  <a:schemeClr val="tx1"/>
                </a:solidFill>
                <a:latin typeface="Arial" charset="0"/>
                <a:ea typeface="宋体" charset="-122"/>
              </a:rPr>
              <a:t> </a:t>
            </a:r>
            <a:r>
              <a:rPr lang="en-US" altLang="zh-CN" sz="2200" kern="0" dirty="0">
                <a:solidFill>
                  <a:schemeClr val="tx1"/>
                </a:solidFill>
                <a:latin typeface="Arial" charset="0"/>
                <a:ea typeface="宋体" charset="-122"/>
              </a:rPr>
              <a:t>[X]</a:t>
            </a:r>
            <a:r>
              <a:rPr lang="zh-CN" altLang="en-US" sz="2200" kern="0" baseline="-25000" dirty="0">
                <a:solidFill>
                  <a:schemeClr val="tx1"/>
                </a:solidFill>
                <a:latin typeface="Arial" charset="0"/>
                <a:ea typeface="宋体" charset="-122"/>
              </a:rPr>
              <a:t>补</a:t>
            </a:r>
            <a:r>
              <a:rPr lang="en-US" altLang="zh-CN" sz="2200" kern="0" dirty="0">
                <a:solidFill>
                  <a:schemeClr val="tx1"/>
                </a:solidFill>
                <a:latin typeface="Arial" charset="0"/>
                <a:ea typeface="宋体" charset="-122"/>
              </a:rPr>
              <a:t>+</a:t>
            </a:r>
            <a:r>
              <a:rPr lang="zh-CN" altLang="en-US" sz="2200" kern="0" dirty="0">
                <a:solidFill>
                  <a:schemeClr val="tx1"/>
                </a:solidFill>
                <a:latin typeface="Arial" charset="0"/>
                <a:ea typeface="宋体" charset="-122"/>
              </a:rPr>
              <a:t> </a:t>
            </a:r>
            <a:r>
              <a:rPr lang="en-US" altLang="zh-CN" sz="2200" kern="0" dirty="0">
                <a:solidFill>
                  <a:schemeClr val="tx1"/>
                </a:solidFill>
                <a:latin typeface="Arial" charset="0"/>
                <a:ea typeface="宋体" charset="-122"/>
              </a:rPr>
              <a:t>[-Y]</a:t>
            </a:r>
            <a:r>
              <a:rPr lang="zh-CN" altLang="en-US" sz="2200" kern="0" baseline="-25000" dirty="0">
                <a:solidFill>
                  <a:schemeClr val="tx1"/>
                </a:solidFill>
                <a:latin typeface="Arial" charset="0"/>
                <a:ea typeface="宋体" charset="-122"/>
              </a:rPr>
              <a:t>补</a:t>
            </a:r>
            <a:endParaRPr lang="en-US" altLang="zh-CN" sz="2200" kern="0" baseline="-25000" dirty="0">
              <a:solidFill>
                <a:schemeClr val="tx1"/>
              </a:solidFill>
              <a:latin typeface="Arial" charset="0"/>
              <a:ea typeface="宋体" charset="-122"/>
            </a:endParaRPr>
          </a:p>
          <a:p>
            <a:pPr algn="l">
              <a:lnSpc>
                <a:spcPct val="110000"/>
              </a:lnSpc>
              <a:defRPr/>
            </a:pPr>
            <a:r>
              <a:rPr kumimoji="1" lang="zh-CN" altLang="en-US" sz="2200" dirty="0">
                <a:solidFill>
                  <a:schemeClr val="tx1"/>
                </a:solidFill>
                <a:latin typeface="Arial" charset="0"/>
              </a:rPr>
              <a:t>    </a:t>
            </a:r>
            <a:r>
              <a:rPr kumimoji="1" lang="en-US" altLang="zh-CN" sz="2200" dirty="0">
                <a:solidFill>
                  <a:schemeClr val="tx1"/>
                </a:solidFill>
                <a:latin typeface="Arial" charset="0"/>
              </a:rPr>
              <a:t>[X]</a:t>
            </a:r>
            <a:r>
              <a:rPr lang="zh-CN" altLang="en-US" sz="2200" kern="0" baseline="-25000" dirty="0">
                <a:solidFill>
                  <a:schemeClr val="tx1"/>
                </a:solidFill>
                <a:latin typeface="Arial" charset="0"/>
                <a:ea typeface="宋体" charset="-122"/>
              </a:rPr>
              <a:t>补</a:t>
            </a:r>
            <a:r>
              <a:rPr kumimoji="1" lang="en-US" altLang="zh-CN" sz="2200" dirty="0">
                <a:solidFill>
                  <a:schemeClr val="tx1"/>
                </a:solidFill>
                <a:latin typeface="Arial" charset="0"/>
              </a:rPr>
              <a:t>=</a:t>
            </a:r>
            <a:r>
              <a:rPr kumimoji="1" lang="en-US" altLang="zh-CN" sz="2200" dirty="0">
                <a:solidFill>
                  <a:srgbClr val="CC0066"/>
                </a:solidFill>
                <a:latin typeface="Arial" charset="0"/>
              </a:rPr>
              <a:t>0</a:t>
            </a:r>
            <a:r>
              <a:rPr kumimoji="1" lang="en-US" altLang="zh-CN" sz="2200" dirty="0">
                <a:solidFill>
                  <a:schemeClr val="tx1"/>
                </a:solidFill>
                <a:latin typeface="Arial" charset="0"/>
              </a:rPr>
              <a:t> 101</a:t>
            </a:r>
            <a:r>
              <a:rPr kumimoji="1" lang="zh-CN" altLang="en-US" sz="2200" dirty="0">
                <a:solidFill>
                  <a:schemeClr val="tx1"/>
                </a:solidFill>
                <a:latin typeface="Arial" charset="0"/>
              </a:rPr>
              <a:t> </a:t>
            </a:r>
            <a:r>
              <a:rPr kumimoji="1" lang="en-US" altLang="zh-CN" sz="2200" dirty="0">
                <a:solidFill>
                  <a:schemeClr val="tx1"/>
                </a:solidFill>
                <a:latin typeface="Arial" charset="0"/>
              </a:rPr>
              <a:t>1101</a:t>
            </a:r>
            <a:r>
              <a:rPr kumimoji="1" lang="zh-CN" altLang="en-US" sz="2200" dirty="0">
                <a:solidFill>
                  <a:schemeClr val="tx1"/>
                </a:solidFill>
                <a:latin typeface="Arial" charset="0"/>
              </a:rPr>
              <a:t>，</a:t>
            </a:r>
            <a:r>
              <a:rPr kumimoji="1" lang="en-US" altLang="zh-CN" sz="2200" dirty="0">
                <a:solidFill>
                  <a:schemeClr val="tx1"/>
                </a:solidFill>
                <a:latin typeface="Arial" charset="0"/>
              </a:rPr>
              <a:t> [-Y]</a:t>
            </a:r>
            <a:r>
              <a:rPr lang="zh-CN" altLang="en-US" sz="2200" kern="0" baseline="-25000" dirty="0">
                <a:solidFill>
                  <a:schemeClr val="tx1"/>
                </a:solidFill>
                <a:latin typeface="Arial" charset="0"/>
                <a:ea typeface="宋体" charset="-122"/>
              </a:rPr>
              <a:t>补</a:t>
            </a:r>
            <a:r>
              <a:rPr kumimoji="1" lang="en-US" altLang="zh-CN" sz="2200" dirty="0">
                <a:solidFill>
                  <a:schemeClr val="tx1"/>
                </a:solidFill>
                <a:latin typeface="Arial" charset="0"/>
              </a:rPr>
              <a:t>=[-</a:t>
            </a:r>
            <a:r>
              <a:rPr kumimoji="1" lang="zh-CN" altLang="en-US" sz="2200" dirty="0">
                <a:solidFill>
                  <a:schemeClr val="tx1"/>
                </a:solidFill>
                <a:latin typeface="Arial" charset="0"/>
              </a:rPr>
              <a:t> </a:t>
            </a:r>
            <a:r>
              <a:rPr kumimoji="1" lang="en-US" altLang="zh-CN" sz="2200" dirty="0">
                <a:solidFill>
                  <a:schemeClr val="tx1"/>
                </a:solidFill>
                <a:latin typeface="Arial" charset="0"/>
              </a:rPr>
              <a:t>001</a:t>
            </a:r>
            <a:r>
              <a:rPr kumimoji="1" lang="zh-CN" altLang="en-US" sz="2200" dirty="0">
                <a:solidFill>
                  <a:schemeClr val="tx1"/>
                </a:solidFill>
                <a:latin typeface="Arial" charset="0"/>
              </a:rPr>
              <a:t> </a:t>
            </a:r>
            <a:r>
              <a:rPr kumimoji="1" lang="en-US" altLang="zh-CN" sz="2200" dirty="0">
                <a:solidFill>
                  <a:schemeClr val="tx1"/>
                </a:solidFill>
                <a:latin typeface="Arial" charset="0"/>
              </a:rPr>
              <a:t>1010 ]</a:t>
            </a:r>
            <a:r>
              <a:rPr lang="zh-CN" altLang="en-US" sz="2200" kern="0" baseline="-25000" dirty="0">
                <a:solidFill>
                  <a:schemeClr val="tx1"/>
                </a:solidFill>
                <a:latin typeface="Arial" charset="0"/>
                <a:ea typeface="宋体" charset="-122"/>
              </a:rPr>
              <a:t>补</a:t>
            </a:r>
            <a:r>
              <a:rPr kumimoji="1" lang="en-US" altLang="zh-CN" sz="2200" dirty="0">
                <a:solidFill>
                  <a:schemeClr val="tx1"/>
                </a:solidFill>
                <a:latin typeface="Arial" charset="0"/>
              </a:rPr>
              <a:t>=</a:t>
            </a:r>
            <a:r>
              <a:rPr kumimoji="1" lang="en-US" altLang="zh-CN" sz="2200" dirty="0">
                <a:solidFill>
                  <a:srgbClr val="CC0066"/>
                </a:solidFill>
                <a:latin typeface="Arial" charset="0"/>
              </a:rPr>
              <a:t>1</a:t>
            </a:r>
            <a:r>
              <a:rPr kumimoji="1" lang="zh-CN" altLang="en-US" sz="2200" dirty="0">
                <a:solidFill>
                  <a:schemeClr val="tx1"/>
                </a:solidFill>
                <a:latin typeface="Arial" charset="0"/>
              </a:rPr>
              <a:t> </a:t>
            </a:r>
            <a:r>
              <a:rPr kumimoji="1" lang="en-US" altLang="zh-CN" sz="2200" dirty="0">
                <a:solidFill>
                  <a:schemeClr val="tx1"/>
                </a:solidFill>
                <a:latin typeface="Arial" charset="0"/>
              </a:rPr>
              <a:t>110</a:t>
            </a:r>
            <a:r>
              <a:rPr kumimoji="1" lang="zh-CN" altLang="en-US" sz="2200" dirty="0">
                <a:solidFill>
                  <a:schemeClr val="tx1"/>
                </a:solidFill>
                <a:latin typeface="Arial" charset="0"/>
              </a:rPr>
              <a:t> </a:t>
            </a:r>
            <a:r>
              <a:rPr kumimoji="1" lang="en-US" altLang="zh-CN" sz="2200" dirty="0">
                <a:solidFill>
                  <a:schemeClr val="tx1"/>
                </a:solidFill>
                <a:latin typeface="Arial" charset="0"/>
              </a:rPr>
              <a:t>0110</a:t>
            </a:r>
          </a:p>
          <a:p>
            <a:pPr algn="l">
              <a:lnSpc>
                <a:spcPct val="110000"/>
              </a:lnSpc>
              <a:defRPr/>
            </a:pPr>
            <a:r>
              <a:rPr kumimoji="1" lang="zh-CN" altLang="en-US" sz="2200" dirty="0">
                <a:solidFill>
                  <a:schemeClr val="tx1"/>
                </a:solidFill>
                <a:latin typeface="Arial" charset="0"/>
              </a:rPr>
              <a:t>    则</a:t>
            </a:r>
            <a:r>
              <a:rPr kumimoji="1" lang="en-US" altLang="zh-CN" sz="2200" dirty="0">
                <a:solidFill>
                  <a:schemeClr val="tx1"/>
                </a:solidFill>
                <a:latin typeface="Arial" charset="0"/>
              </a:rPr>
              <a:t>[Z]</a:t>
            </a:r>
            <a:r>
              <a:rPr lang="zh-CN" altLang="en-US" sz="2200" kern="0" baseline="-25000" dirty="0">
                <a:solidFill>
                  <a:schemeClr val="tx1"/>
                </a:solidFill>
                <a:latin typeface="Arial" charset="0"/>
                <a:ea typeface="宋体" charset="-122"/>
              </a:rPr>
              <a:t>补</a:t>
            </a:r>
            <a:r>
              <a:rPr lang="en-US" altLang="zh-CN" sz="2200" dirty="0">
                <a:solidFill>
                  <a:schemeClr val="tx1"/>
                </a:solidFill>
                <a:latin typeface="Arial" charset="0"/>
                <a:ea typeface="宋体" charset="-122"/>
              </a:rPr>
              <a:t>=</a:t>
            </a:r>
            <a:r>
              <a:rPr lang="zh-CN" altLang="en-US" sz="2200" kern="0" dirty="0">
                <a:solidFill>
                  <a:schemeClr val="tx1"/>
                </a:solidFill>
                <a:latin typeface="Arial" charset="0"/>
                <a:ea typeface="宋体" charset="-122"/>
              </a:rPr>
              <a:t> </a:t>
            </a:r>
            <a:r>
              <a:rPr lang="en-US" altLang="zh-CN" sz="2200" kern="0" dirty="0">
                <a:solidFill>
                  <a:schemeClr val="tx1"/>
                </a:solidFill>
                <a:latin typeface="Arial" charset="0"/>
                <a:ea typeface="宋体" charset="-122"/>
              </a:rPr>
              <a:t>[X]</a:t>
            </a:r>
            <a:r>
              <a:rPr lang="zh-CN" altLang="en-US" sz="2200" kern="0" baseline="-25000" dirty="0">
                <a:solidFill>
                  <a:schemeClr val="tx1"/>
                </a:solidFill>
                <a:latin typeface="Arial" charset="0"/>
                <a:ea typeface="宋体" charset="-122"/>
              </a:rPr>
              <a:t>补</a:t>
            </a:r>
            <a:r>
              <a:rPr lang="en-US" altLang="zh-CN" sz="2200" kern="0" dirty="0">
                <a:solidFill>
                  <a:schemeClr val="tx1"/>
                </a:solidFill>
                <a:latin typeface="Arial" charset="0"/>
                <a:ea typeface="宋体" charset="-122"/>
              </a:rPr>
              <a:t>+</a:t>
            </a:r>
            <a:r>
              <a:rPr lang="zh-CN" altLang="en-US" sz="2200" kern="0" dirty="0">
                <a:solidFill>
                  <a:schemeClr val="tx1"/>
                </a:solidFill>
                <a:latin typeface="Arial" charset="0"/>
                <a:ea typeface="宋体" charset="-122"/>
              </a:rPr>
              <a:t> </a:t>
            </a:r>
            <a:r>
              <a:rPr lang="en-US" altLang="zh-CN" sz="2200" kern="0" dirty="0">
                <a:solidFill>
                  <a:schemeClr val="tx1"/>
                </a:solidFill>
                <a:latin typeface="Arial" charset="0"/>
                <a:ea typeface="宋体" charset="-122"/>
              </a:rPr>
              <a:t>[-Y]</a:t>
            </a:r>
            <a:r>
              <a:rPr lang="zh-CN" altLang="en-US" sz="2200" kern="0" baseline="-25000" dirty="0">
                <a:solidFill>
                  <a:schemeClr val="tx1"/>
                </a:solidFill>
                <a:latin typeface="Arial" charset="0"/>
                <a:ea typeface="宋体" charset="-122"/>
              </a:rPr>
              <a:t>补</a:t>
            </a:r>
            <a:r>
              <a:rPr kumimoji="1" lang="en-US" altLang="zh-CN" sz="2200" dirty="0">
                <a:solidFill>
                  <a:schemeClr val="tx1"/>
                </a:solidFill>
                <a:latin typeface="Arial" charset="0"/>
              </a:rPr>
              <a:t>=</a:t>
            </a:r>
            <a:r>
              <a:rPr lang="zh-CN" altLang="en-US" sz="2200" dirty="0">
                <a:solidFill>
                  <a:srgbClr val="CC0066"/>
                </a:solidFill>
                <a:latin typeface="Arial" charset="0"/>
              </a:rPr>
              <a:t> </a:t>
            </a:r>
            <a:r>
              <a:rPr lang="en-US" altLang="zh-CN" sz="2200" dirty="0">
                <a:solidFill>
                  <a:srgbClr val="CC0066"/>
                </a:solidFill>
                <a:latin typeface="Arial" charset="0"/>
              </a:rPr>
              <a:t>0 </a:t>
            </a:r>
            <a:r>
              <a:rPr lang="en-US" altLang="zh-CN" sz="2200" dirty="0">
                <a:solidFill>
                  <a:schemeClr val="tx1"/>
                </a:solidFill>
                <a:latin typeface="Arial" charset="0"/>
              </a:rPr>
              <a:t>100 0011</a:t>
            </a:r>
            <a:r>
              <a:rPr lang="zh-CN" altLang="en-US" sz="2200" dirty="0">
                <a:solidFill>
                  <a:schemeClr val="tx1"/>
                </a:solidFill>
                <a:latin typeface="Arial" charset="0"/>
              </a:rPr>
              <a:t>，</a:t>
            </a:r>
            <a:endParaRPr lang="en-US" altLang="zh-CN" sz="2200" dirty="0">
              <a:solidFill>
                <a:schemeClr val="tx1"/>
              </a:solidFill>
              <a:latin typeface="Arial" charset="0"/>
            </a:endParaRPr>
          </a:p>
          <a:p>
            <a:pPr algn="l">
              <a:lnSpc>
                <a:spcPct val="110000"/>
              </a:lnSpc>
              <a:defRPr/>
            </a:pPr>
            <a:r>
              <a:rPr lang="zh-CN" altLang="en-US" sz="2200" dirty="0">
                <a:solidFill>
                  <a:schemeClr val="tx1"/>
                </a:solidFill>
                <a:latin typeface="Arial" charset="0"/>
              </a:rPr>
              <a:t>    其真值为</a:t>
            </a:r>
            <a:r>
              <a:rPr lang="en-US" altLang="zh-CN" sz="2200" dirty="0">
                <a:solidFill>
                  <a:schemeClr val="tx1"/>
                </a:solidFill>
                <a:latin typeface="Arial" charset="0"/>
              </a:rPr>
              <a:t>Z=+</a:t>
            </a:r>
            <a:r>
              <a:rPr lang="zh-CN" altLang="en-US" sz="2200" dirty="0">
                <a:solidFill>
                  <a:schemeClr val="tx1"/>
                </a:solidFill>
                <a:latin typeface="Arial" charset="0"/>
              </a:rPr>
              <a:t> </a:t>
            </a:r>
            <a:r>
              <a:rPr lang="en-US" altLang="zh-CN" sz="2200" dirty="0">
                <a:solidFill>
                  <a:schemeClr val="tx1"/>
                </a:solidFill>
                <a:latin typeface="Arial" charset="0"/>
              </a:rPr>
              <a:t>100 0011</a:t>
            </a:r>
            <a:r>
              <a:rPr lang="zh-CN" altLang="en-US" sz="2200" dirty="0">
                <a:solidFill>
                  <a:schemeClr val="tx1"/>
                </a:solidFill>
                <a:latin typeface="Arial" charset="0"/>
              </a:rPr>
              <a:t>      </a:t>
            </a:r>
            <a:endParaRPr kumimoji="1" lang="en-US" altLang="zh-CN" sz="2200" dirty="0">
              <a:solidFill>
                <a:schemeClr val="tx1"/>
              </a:solidFill>
              <a:latin typeface="Arial" charset="0"/>
            </a:endParaRPr>
          </a:p>
        </p:txBody>
      </p:sp>
      <p:grpSp>
        <p:nvGrpSpPr>
          <p:cNvPr id="2" name="Group 21"/>
          <p:cNvGrpSpPr>
            <a:grpSpLocks/>
          </p:cNvGrpSpPr>
          <p:nvPr/>
        </p:nvGrpSpPr>
        <p:grpSpPr bwMode="auto">
          <a:xfrm>
            <a:off x="2654300" y="3968750"/>
            <a:ext cx="2386013" cy="1209675"/>
            <a:chOff x="1088" y="1275"/>
            <a:chExt cx="710" cy="762"/>
          </a:xfrm>
        </p:grpSpPr>
        <p:sp>
          <p:nvSpPr>
            <p:cNvPr id="7" name="Text Box 22"/>
            <p:cNvSpPr txBox="1">
              <a:spLocks noChangeArrowheads="1"/>
            </p:cNvSpPr>
            <p:nvPr/>
          </p:nvSpPr>
          <p:spPr bwMode="auto">
            <a:xfrm>
              <a:off x="1088" y="1275"/>
              <a:ext cx="710" cy="762"/>
            </a:xfrm>
            <a:prstGeom prst="rect">
              <a:avLst/>
            </a:prstGeom>
            <a:noFill/>
            <a:ln w="9525">
              <a:noFill/>
              <a:miter lim="800000"/>
              <a:headEnd/>
              <a:tailEnd/>
            </a:ln>
          </p:spPr>
          <p:txBody>
            <a:bodyPr>
              <a:spAutoFit/>
            </a:bodyPr>
            <a:lstStyle/>
            <a:p>
              <a:pPr algn="l">
                <a:lnSpc>
                  <a:spcPct val="110000"/>
                </a:lnSpc>
                <a:defRPr/>
              </a:pPr>
              <a:r>
                <a:rPr lang="zh-CN" altLang="en-US" sz="2200" dirty="0">
                  <a:solidFill>
                    <a:schemeClr val="tx1"/>
                  </a:solidFill>
                  <a:latin typeface="Arial" charset="0"/>
                </a:rPr>
                <a:t>       </a:t>
              </a:r>
              <a:r>
                <a:rPr lang="en-US" altLang="zh-CN" sz="2200" dirty="0">
                  <a:solidFill>
                    <a:schemeClr val="tx1"/>
                  </a:solidFill>
                  <a:latin typeface="Arial" charset="0"/>
                </a:rPr>
                <a:t> </a:t>
              </a:r>
              <a:r>
                <a:rPr lang="en-US" altLang="zh-CN" sz="2200" dirty="0">
                  <a:solidFill>
                    <a:srgbClr val="CC0066"/>
                  </a:solidFill>
                  <a:latin typeface="Arial" charset="0"/>
                </a:rPr>
                <a:t>0</a:t>
              </a:r>
              <a:r>
                <a:rPr lang="en-US" altLang="zh-CN" sz="2200" dirty="0">
                  <a:solidFill>
                    <a:schemeClr val="tx1"/>
                  </a:solidFill>
                  <a:latin typeface="Arial" charset="0"/>
                </a:rPr>
                <a:t> 101</a:t>
              </a:r>
              <a:r>
                <a:rPr lang="zh-CN" altLang="en-US" sz="2200" dirty="0">
                  <a:solidFill>
                    <a:schemeClr val="tx1"/>
                  </a:solidFill>
                  <a:latin typeface="Arial" charset="0"/>
                </a:rPr>
                <a:t> </a:t>
              </a:r>
              <a:r>
                <a:rPr lang="en-US" altLang="zh-CN" sz="2200" dirty="0">
                  <a:solidFill>
                    <a:schemeClr val="tx1"/>
                  </a:solidFill>
                  <a:latin typeface="Arial" charset="0"/>
                </a:rPr>
                <a:t>1101</a:t>
              </a:r>
            </a:p>
            <a:p>
              <a:pPr algn="l">
                <a:lnSpc>
                  <a:spcPct val="110000"/>
                </a:lnSpc>
                <a:defRPr/>
              </a:pPr>
              <a:r>
                <a:rPr lang="en-US" altLang="zh-CN" sz="2200" dirty="0">
                  <a:solidFill>
                    <a:schemeClr val="tx1"/>
                  </a:solidFill>
                  <a:latin typeface="Arial" charset="0"/>
                </a:rPr>
                <a:t> </a:t>
              </a:r>
              <a:r>
                <a:rPr lang="zh-CN" altLang="en-US" sz="2200" dirty="0">
                  <a:solidFill>
                    <a:schemeClr val="tx1"/>
                  </a:solidFill>
                  <a:latin typeface="Arial" charset="0"/>
                </a:rPr>
                <a:t> </a:t>
              </a:r>
              <a:r>
                <a:rPr lang="en-US" altLang="zh-CN" sz="2200" dirty="0">
                  <a:solidFill>
                    <a:schemeClr val="tx1"/>
                  </a:solidFill>
                  <a:latin typeface="Arial" charset="0"/>
                </a:rPr>
                <a:t>+</a:t>
              </a:r>
              <a:r>
                <a:rPr lang="zh-CN" altLang="en-US" sz="2200" dirty="0">
                  <a:solidFill>
                    <a:schemeClr val="tx1"/>
                  </a:solidFill>
                  <a:latin typeface="Arial" charset="0"/>
                </a:rPr>
                <a:t>    </a:t>
              </a:r>
              <a:r>
                <a:rPr lang="en-US" altLang="zh-CN" sz="2200" dirty="0">
                  <a:solidFill>
                    <a:srgbClr val="CC0066"/>
                  </a:solidFill>
                  <a:latin typeface="Arial" charset="0"/>
                </a:rPr>
                <a:t>1</a:t>
              </a:r>
              <a:r>
                <a:rPr lang="en-US" altLang="zh-CN" sz="2200" dirty="0">
                  <a:solidFill>
                    <a:schemeClr val="tx1"/>
                  </a:solidFill>
                  <a:latin typeface="Arial" charset="0"/>
                </a:rPr>
                <a:t> 110</a:t>
              </a:r>
              <a:r>
                <a:rPr lang="zh-CN" altLang="en-US" sz="2200" dirty="0">
                  <a:solidFill>
                    <a:schemeClr val="tx1"/>
                  </a:solidFill>
                  <a:latin typeface="Arial" charset="0"/>
                </a:rPr>
                <a:t> </a:t>
              </a:r>
              <a:r>
                <a:rPr lang="en-US" altLang="zh-CN" sz="2200" dirty="0">
                  <a:solidFill>
                    <a:schemeClr val="tx1"/>
                  </a:solidFill>
                  <a:latin typeface="Arial" charset="0"/>
                </a:rPr>
                <a:t>0110</a:t>
              </a:r>
            </a:p>
            <a:p>
              <a:pPr algn="l">
                <a:lnSpc>
                  <a:spcPct val="110000"/>
                </a:lnSpc>
                <a:defRPr/>
              </a:pPr>
              <a:r>
                <a:rPr lang="zh-CN" altLang="en-US" sz="2200" dirty="0">
                  <a:solidFill>
                    <a:schemeClr val="tx1"/>
                  </a:solidFill>
                  <a:latin typeface="Arial" charset="0"/>
                </a:rPr>
                <a:t>   </a:t>
              </a:r>
              <a:r>
                <a:rPr lang="en-US" altLang="zh-CN" sz="2200" dirty="0">
                  <a:solidFill>
                    <a:schemeClr val="tx1"/>
                  </a:solidFill>
                  <a:latin typeface="Arial" charset="0"/>
                </a:rPr>
                <a:t>(</a:t>
              </a:r>
              <a:r>
                <a:rPr lang="en-US" altLang="zh-CN" sz="2200" dirty="0">
                  <a:solidFill>
                    <a:srgbClr val="FF0000"/>
                  </a:solidFill>
                  <a:latin typeface="Arial" charset="0"/>
                </a:rPr>
                <a:t>1</a:t>
              </a:r>
              <a:r>
                <a:rPr lang="en-US" altLang="zh-CN" sz="2200" dirty="0">
                  <a:solidFill>
                    <a:schemeClr val="tx1"/>
                  </a:solidFill>
                  <a:latin typeface="Arial" charset="0"/>
                </a:rPr>
                <a:t>) </a:t>
              </a:r>
              <a:r>
                <a:rPr lang="en-US" altLang="zh-CN" sz="2200" dirty="0">
                  <a:solidFill>
                    <a:srgbClr val="CC0066"/>
                  </a:solidFill>
                  <a:latin typeface="Arial" charset="0"/>
                </a:rPr>
                <a:t>0 </a:t>
              </a:r>
              <a:r>
                <a:rPr lang="en-US" altLang="zh-CN" sz="2200" dirty="0">
                  <a:solidFill>
                    <a:schemeClr val="tx1"/>
                  </a:solidFill>
                  <a:latin typeface="Arial" charset="0"/>
                </a:rPr>
                <a:t>100</a:t>
              </a:r>
              <a:r>
                <a:rPr lang="zh-CN" altLang="en-US" sz="2200" dirty="0">
                  <a:solidFill>
                    <a:schemeClr val="tx1"/>
                  </a:solidFill>
                  <a:latin typeface="Arial" charset="0"/>
                </a:rPr>
                <a:t> </a:t>
              </a:r>
              <a:r>
                <a:rPr lang="en-US" altLang="zh-CN" sz="2200" dirty="0">
                  <a:solidFill>
                    <a:schemeClr val="tx1"/>
                  </a:solidFill>
                  <a:latin typeface="Arial" charset="0"/>
                </a:rPr>
                <a:t>0011</a:t>
              </a:r>
              <a:r>
                <a:rPr lang="zh-CN" altLang="en-US" sz="2200" dirty="0">
                  <a:solidFill>
                    <a:srgbClr val="000000"/>
                  </a:solidFill>
                  <a:latin typeface="Arial" charset="0"/>
                </a:rPr>
                <a:t>  </a:t>
              </a:r>
              <a:endParaRPr lang="en-US" altLang="zh-CN" sz="2200" dirty="0">
                <a:solidFill>
                  <a:schemeClr val="bg2">
                    <a:lumMod val="60000"/>
                    <a:lumOff val="40000"/>
                  </a:schemeClr>
                </a:solidFill>
                <a:latin typeface="Arial" charset="0"/>
              </a:endParaRPr>
            </a:p>
          </p:txBody>
        </p:sp>
        <p:sp>
          <p:nvSpPr>
            <p:cNvPr id="52232" name="Line 23"/>
            <p:cNvSpPr>
              <a:spLocks noChangeShapeType="1"/>
            </p:cNvSpPr>
            <p:nvPr/>
          </p:nvSpPr>
          <p:spPr bwMode="auto">
            <a:xfrm>
              <a:off x="1142" y="1751"/>
              <a:ext cx="581" cy="0"/>
            </a:xfrm>
            <a:prstGeom prst="line">
              <a:avLst/>
            </a:prstGeom>
            <a:noFill/>
            <a:ln w="9525">
              <a:solidFill>
                <a:schemeClr val="tx2"/>
              </a:solidFill>
              <a:round/>
              <a:headEnd/>
              <a:tailEnd/>
            </a:ln>
          </p:spPr>
          <p:txBody>
            <a:bodyPr/>
            <a:lstStyle/>
            <a:p>
              <a:endParaRPr lang="zh-CN" altLang="en-US"/>
            </a:p>
          </p:txBody>
        </p:sp>
      </p:grpSp>
      <p:sp>
        <p:nvSpPr>
          <p:cNvPr id="10" name="AutoShape 17"/>
          <p:cNvSpPr>
            <a:spLocks noChangeArrowheads="1"/>
          </p:cNvSpPr>
          <p:nvPr/>
        </p:nvSpPr>
        <p:spPr bwMode="auto">
          <a:xfrm>
            <a:off x="3168650" y="5337175"/>
            <a:ext cx="827088" cy="360363"/>
          </a:xfrm>
          <a:prstGeom prst="wedgeRoundRectCallout">
            <a:avLst>
              <a:gd name="adj1" fmla="val -57815"/>
              <a:gd name="adj2" fmla="val -102481"/>
              <a:gd name="adj3" fmla="val 16667"/>
            </a:avLst>
          </a:prstGeom>
          <a:solidFill>
            <a:schemeClr val="accent1"/>
          </a:solidFill>
          <a:ln w="9525">
            <a:solidFill>
              <a:srgbClr val="3399FF"/>
            </a:solidFill>
            <a:miter lim="800000"/>
            <a:headEnd/>
            <a:tailEnd/>
          </a:ln>
        </p:spPr>
        <p:txBody>
          <a:bodyPr anchor="b"/>
          <a:lstStyle/>
          <a:p>
            <a:pPr algn="l">
              <a:lnSpc>
                <a:spcPct val="100000"/>
              </a:lnSpc>
            </a:pPr>
            <a:r>
              <a:rPr lang="zh-CN" altLang="en-US" sz="1800">
                <a:solidFill>
                  <a:schemeClr val="tx1"/>
                </a:solidFill>
              </a:rPr>
              <a:t>舍弃</a:t>
            </a:r>
            <a:endParaRPr kumimoji="1" lang="zh-CN" altLang="en-US" sz="1800">
              <a:solidFill>
                <a:srgbClr val="000000"/>
              </a:solidFill>
              <a:latin typeface="Arial"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5"/>
          <p:cNvSpPr>
            <a:spLocks noGrp="1" noChangeArrowheads="1"/>
          </p:cNvSpPr>
          <p:nvPr>
            <p:ph type="sldNum" sz="quarter" idx="10"/>
          </p:nvPr>
        </p:nvSpPr>
        <p:spPr>
          <a:noFill/>
        </p:spPr>
        <p:txBody>
          <a:bodyPr/>
          <a:lstStyle/>
          <a:p>
            <a:fld id="{7E3A0AAD-C9CA-4C35-8B75-070302D227E6}" type="slidenum">
              <a:rPr lang="ko-KR" altLang="en-US" smtClean="0"/>
              <a:pPr/>
              <a:t>5</a:t>
            </a:fld>
            <a:endParaRPr lang="en-US" altLang="ko-KR" smtClean="0"/>
          </a:p>
        </p:txBody>
      </p:sp>
      <p:sp>
        <p:nvSpPr>
          <p:cNvPr id="16387"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E5490C71-C997-4DAE-8157-C58B3DFD1FD1}" type="slidenum">
              <a:rPr lang="ko-KR" altLang="en-US" sz="1600">
                <a:solidFill>
                  <a:schemeClr val="accent2"/>
                </a:solidFill>
                <a:latin typeface="Verdana" pitchFamily="34" charset="0"/>
                <a:ea typeface="Gulim" pitchFamily="34" charset="-127"/>
              </a:rPr>
              <a:pPr algn="r">
                <a:lnSpc>
                  <a:spcPct val="100000"/>
                </a:lnSpc>
              </a:pPr>
              <a:t>5</a:t>
            </a:fld>
            <a:endParaRPr lang="en-US" altLang="ko-KR" sz="1600">
              <a:solidFill>
                <a:schemeClr val="accent2"/>
              </a:solidFill>
              <a:latin typeface="Verdana" pitchFamily="34" charset="0"/>
              <a:ea typeface="Gulim" pitchFamily="34" charset="-127"/>
            </a:endParaRPr>
          </a:p>
        </p:txBody>
      </p:sp>
      <p:sp>
        <p:nvSpPr>
          <p:cNvPr id="16388" name="Rectangle 2"/>
          <p:cNvSpPr>
            <a:spLocks noGrp="1" noChangeArrowheads="1"/>
          </p:cNvSpPr>
          <p:nvPr>
            <p:ph type="title" idx="4294967295"/>
          </p:nvPr>
        </p:nvSpPr>
        <p:spPr>
          <a:xfrm>
            <a:off x="1763713" y="298450"/>
            <a:ext cx="6408737" cy="609600"/>
          </a:xfrm>
        </p:spPr>
        <p:txBody>
          <a:bodyPr/>
          <a:lstStyle/>
          <a:p>
            <a:r>
              <a:rPr lang="en-US" altLang="zh-CN" smtClean="0">
                <a:solidFill>
                  <a:srgbClr val="FFCC00"/>
                </a:solidFill>
                <a:latin typeface="Arial" charset="0"/>
                <a:ea typeface="黑体" pitchFamily="49" charset="-122"/>
              </a:rPr>
              <a:t>1.1.1  </a:t>
            </a:r>
            <a:r>
              <a:rPr lang="zh-CN" altLang="en-US" smtClean="0">
                <a:solidFill>
                  <a:srgbClr val="FFCC00"/>
                </a:solidFill>
                <a:latin typeface="Arial" charset="0"/>
                <a:ea typeface="黑体" pitchFamily="49" charset="-122"/>
              </a:rPr>
              <a:t>模拟电子技术和数字电子技术</a:t>
            </a:r>
          </a:p>
        </p:txBody>
      </p:sp>
      <p:sp>
        <p:nvSpPr>
          <p:cNvPr id="58371" name="Rectangle 3"/>
          <p:cNvSpPr>
            <a:spLocks noGrp="1" noChangeArrowheads="1"/>
          </p:cNvSpPr>
          <p:nvPr>
            <p:ph type="body" idx="4294967295"/>
          </p:nvPr>
        </p:nvSpPr>
        <p:spPr>
          <a:xfrm>
            <a:off x="0" y="1090613"/>
            <a:ext cx="8856663" cy="3201987"/>
          </a:xfrm>
        </p:spPr>
        <p:txBody>
          <a:bodyPr/>
          <a:lstStyle/>
          <a:p>
            <a:pPr marL="352425" indent="-352425" eaLnBrk="1" hangingPunct="1">
              <a:lnSpc>
                <a:spcPct val="120000"/>
              </a:lnSpc>
              <a:spcBef>
                <a:spcPct val="0"/>
              </a:spcBef>
            </a:pPr>
            <a:r>
              <a:rPr lang="zh-CN" altLang="en-US" sz="2400" smtClean="0"/>
              <a:t>自然界中的物理量根据其变化规律的特点分为两大类：模拟量和数字量。</a:t>
            </a:r>
          </a:p>
          <a:p>
            <a:pPr marL="808038" lvl="1" indent="-274638" eaLnBrk="1" hangingPunct="1">
              <a:lnSpc>
                <a:spcPct val="120000"/>
              </a:lnSpc>
              <a:spcBef>
                <a:spcPct val="0"/>
              </a:spcBef>
            </a:pPr>
            <a:r>
              <a:rPr lang="zh-CN" altLang="en-US" smtClean="0">
                <a:solidFill>
                  <a:srgbClr val="FF0000"/>
                </a:solidFill>
              </a:rPr>
              <a:t>模拟量：</a:t>
            </a:r>
            <a:r>
              <a:rPr lang="zh-CN" altLang="en-US" smtClean="0"/>
              <a:t>在</a:t>
            </a:r>
            <a:r>
              <a:rPr lang="zh-CN" altLang="en-US" smtClean="0">
                <a:solidFill>
                  <a:srgbClr val="CC0066"/>
                </a:solidFill>
              </a:rPr>
              <a:t>数值</a:t>
            </a:r>
            <a:r>
              <a:rPr lang="zh-CN" altLang="en-US" smtClean="0"/>
              <a:t>上和</a:t>
            </a:r>
            <a:r>
              <a:rPr lang="zh-CN" altLang="en-US" smtClean="0">
                <a:solidFill>
                  <a:srgbClr val="CC0066"/>
                </a:solidFill>
              </a:rPr>
              <a:t>时间</a:t>
            </a:r>
            <a:r>
              <a:rPr lang="zh-CN" altLang="en-US" smtClean="0"/>
              <a:t>上的变化均</a:t>
            </a:r>
            <a:r>
              <a:rPr lang="zh-CN" altLang="en-US" smtClean="0">
                <a:solidFill>
                  <a:srgbClr val="CC0066"/>
                </a:solidFill>
              </a:rPr>
              <a:t>连续</a:t>
            </a:r>
            <a:r>
              <a:rPr lang="zh-CN" altLang="en-US" smtClean="0"/>
              <a:t>的物理量。如声音、温度、湿度、速度、压力、流量等。</a:t>
            </a:r>
          </a:p>
          <a:p>
            <a:pPr marL="1347788" lvl="2" indent="-273050" eaLnBrk="1" hangingPunct="1">
              <a:lnSpc>
                <a:spcPct val="120000"/>
              </a:lnSpc>
              <a:spcBef>
                <a:spcPct val="0"/>
              </a:spcBef>
            </a:pPr>
            <a:r>
              <a:rPr lang="zh-CN" altLang="en-US" smtClean="0">
                <a:solidFill>
                  <a:srgbClr val="FF0000"/>
                </a:solidFill>
              </a:rPr>
              <a:t>模拟信号：</a:t>
            </a:r>
            <a:r>
              <a:rPr lang="zh-CN" altLang="en-US" smtClean="0"/>
              <a:t>表示模拟量的信号。</a:t>
            </a:r>
          </a:p>
          <a:p>
            <a:pPr marL="1347788" lvl="2" indent="-273050" eaLnBrk="1" hangingPunct="1">
              <a:lnSpc>
                <a:spcPct val="120000"/>
              </a:lnSpc>
              <a:spcBef>
                <a:spcPct val="0"/>
              </a:spcBef>
            </a:pPr>
            <a:r>
              <a:rPr lang="zh-CN" altLang="en-US" smtClean="0">
                <a:solidFill>
                  <a:srgbClr val="FF0000"/>
                </a:solidFill>
              </a:rPr>
              <a:t>模拟电路：</a:t>
            </a:r>
            <a:r>
              <a:rPr lang="zh-CN" altLang="en-US" smtClean="0"/>
              <a:t>输出信号与输入信号成比例关系，而内部放大器件工作在线性区的电子电路。</a:t>
            </a:r>
            <a:endParaRPr lang="en-US" altLang="zh-CN" smtClean="0"/>
          </a:p>
        </p:txBody>
      </p:sp>
      <p:sp>
        <p:nvSpPr>
          <p:cNvPr id="58375" name="Rectangle 7"/>
          <p:cNvSpPr>
            <a:spLocks noChangeArrowheads="1"/>
          </p:cNvSpPr>
          <p:nvPr/>
        </p:nvSpPr>
        <p:spPr bwMode="auto">
          <a:xfrm>
            <a:off x="144463" y="4292600"/>
            <a:ext cx="8856662" cy="2232025"/>
          </a:xfrm>
          <a:prstGeom prst="rect">
            <a:avLst/>
          </a:prstGeom>
          <a:solidFill>
            <a:srgbClr val="FFFFCC"/>
          </a:solidFill>
          <a:ln w="9525">
            <a:noFill/>
            <a:miter lim="800000"/>
            <a:headEnd/>
            <a:tailEnd/>
          </a:ln>
          <a:effectLst>
            <a:outerShdw blurRad="50800" dist="38100" dir="5400000" algn="t" rotWithShape="0">
              <a:prstClr val="black">
                <a:alpha val="40000"/>
              </a:prstClr>
            </a:outerShdw>
          </a:effectLst>
        </p:spPr>
        <p:txBody>
          <a:bodyPr/>
          <a:lstStyle/>
          <a:p>
            <a:pPr marL="808038" lvl="1" indent="-274638" algn="l">
              <a:lnSpc>
                <a:spcPct val="120000"/>
              </a:lnSpc>
              <a:buClr>
                <a:srgbClr val="006666"/>
              </a:buClr>
              <a:buSzPct val="110000"/>
              <a:buFont typeface="Wingdings" pitchFamily="2" charset="2"/>
              <a:buChar char="w"/>
              <a:defRPr/>
            </a:pPr>
            <a:r>
              <a:rPr lang="zh-CN" altLang="en-US" dirty="0">
                <a:solidFill>
                  <a:srgbClr val="FF0000"/>
                </a:solidFill>
                <a:latin typeface="Arial" charset="0"/>
              </a:rPr>
              <a:t>数字量：</a:t>
            </a:r>
            <a:r>
              <a:rPr lang="zh-CN" altLang="en-US" dirty="0">
                <a:solidFill>
                  <a:schemeClr val="tx1"/>
                </a:solidFill>
                <a:latin typeface="Arial" charset="0"/>
              </a:rPr>
              <a:t>在</a:t>
            </a:r>
            <a:r>
              <a:rPr lang="zh-CN" altLang="en-US" dirty="0">
                <a:solidFill>
                  <a:srgbClr val="CC0066"/>
                </a:solidFill>
                <a:latin typeface="Arial" charset="0"/>
              </a:rPr>
              <a:t>数值</a:t>
            </a:r>
            <a:r>
              <a:rPr lang="zh-CN" altLang="en-US" dirty="0">
                <a:solidFill>
                  <a:schemeClr val="tx1"/>
                </a:solidFill>
                <a:latin typeface="Arial" charset="0"/>
              </a:rPr>
              <a:t>上和</a:t>
            </a:r>
            <a:r>
              <a:rPr lang="zh-CN" altLang="en-US" dirty="0">
                <a:solidFill>
                  <a:srgbClr val="CC0066"/>
                </a:solidFill>
                <a:latin typeface="Arial" charset="0"/>
              </a:rPr>
              <a:t>时间</a:t>
            </a:r>
            <a:r>
              <a:rPr lang="zh-CN" altLang="en-US" dirty="0">
                <a:solidFill>
                  <a:schemeClr val="tx1"/>
                </a:solidFill>
                <a:latin typeface="Arial" charset="0"/>
              </a:rPr>
              <a:t>上的变化均</a:t>
            </a:r>
            <a:r>
              <a:rPr lang="zh-CN" altLang="en-US" dirty="0">
                <a:solidFill>
                  <a:srgbClr val="CC0066"/>
                </a:solidFill>
                <a:latin typeface="Arial" charset="0"/>
              </a:rPr>
              <a:t>不连续</a:t>
            </a:r>
            <a:r>
              <a:rPr lang="zh-CN" altLang="en-US" dirty="0">
                <a:solidFill>
                  <a:schemeClr val="tx1"/>
                </a:solidFill>
                <a:latin typeface="Arial" charset="0"/>
              </a:rPr>
              <a:t>的物理量。如生产线上灌装啤酒的瓶数、通过某座大桥的汽车数量。</a:t>
            </a:r>
          </a:p>
          <a:p>
            <a:pPr marL="1347788" lvl="2" indent="-273050" algn="l">
              <a:lnSpc>
                <a:spcPct val="120000"/>
              </a:lnSpc>
              <a:buClr>
                <a:schemeClr val="tx2"/>
              </a:buClr>
              <a:buSzPct val="110000"/>
              <a:buFont typeface="Wingdings" pitchFamily="2" charset="2"/>
              <a:buChar char="§"/>
              <a:defRPr/>
            </a:pPr>
            <a:r>
              <a:rPr lang="zh-CN" altLang="en-US" dirty="0">
                <a:solidFill>
                  <a:srgbClr val="FF0000"/>
                </a:solidFill>
                <a:latin typeface="Arial" charset="0"/>
              </a:rPr>
              <a:t>数字信号：</a:t>
            </a:r>
            <a:r>
              <a:rPr lang="zh-CN" altLang="en-US" dirty="0">
                <a:solidFill>
                  <a:schemeClr val="tx1"/>
                </a:solidFill>
                <a:latin typeface="Arial" charset="0"/>
              </a:rPr>
              <a:t>表示数字量的信号</a:t>
            </a:r>
            <a:r>
              <a:rPr lang="zh-CN" altLang="en-US" dirty="0">
                <a:solidFill>
                  <a:schemeClr val="tx1"/>
                </a:solidFill>
                <a:latin typeface="宋体" pitchFamily="2" charset="-122"/>
              </a:rPr>
              <a:t>。</a:t>
            </a:r>
          </a:p>
          <a:p>
            <a:pPr marL="1347788" lvl="2" indent="-273050" algn="l">
              <a:lnSpc>
                <a:spcPct val="120000"/>
              </a:lnSpc>
              <a:buClr>
                <a:schemeClr val="tx2"/>
              </a:buClr>
              <a:buSzPct val="110000"/>
              <a:buFont typeface="Wingdings" pitchFamily="2" charset="2"/>
              <a:buChar char="§"/>
              <a:defRPr/>
            </a:pPr>
            <a:r>
              <a:rPr lang="zh-CN" altLang="en-US" dirty="0">
                <a:solidFill>
                  <a:srgbClr val="FF0000"/>
                </a:solidFill>
                <a:latin typeface="Arial" charset="0"/>
              </a:rPr>
              <a:t>数字电路：</a:t>
            </a:r>
            <a:r>
              <a:rPr lang="zh-CN" altLang="en-US" dirty="0">
                <a:solidFill>
                  <a:schemeClr val="tx1"/>
                </a:solidFill>
                <a:latin typeface="宋体" pitchFamily="2" charset="-122"/>
              </a:rPr>
              <a:t>对</a:t>
            </a:r>
            <a:r>
              <a:rPr lang="zh-CN" altLang="en-US" dirty="0">
                <a:solidFill>
                  <a:schemeClr val="tx1"/>
                </a:solidFill>
                <a:latin typeface="宋体" pitchFamily="2" charset="-122"/>
              </a:rPr>
              <a:t>数字信号进行算术运算和逻辑运算的</a:t>
            </a:r>
            <a:r>
              <a:rPr lang="zh-CN" altLang="en-US" dirty="0">
                <a:solidFill>
                  <a:schemeClr val="tx1"/>
                </a:solidFill>
                <a:latin typeface="Arial" charset="0"/>
              </a:rPr>
              <a:t>电子电路。</a:t>
            </a:r>
            <a:endParaRPr lang="en-US" altLang="zh-CN" dirty="0">
              <a:solidFill>
                <a:schemeClr val="tx1"/>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5"/>
                                        </p:tgtEl>
                                        <p:attrNameLst>
                                          <p:attrName>style.visibility</p:attrName>
                                        </p:attrNameLst>
                                      </p:cBhvr>
                                      <p:to>
                                        <p:strVal val="visible"/>
                                      </p:to>
                                    </p:set>
                                    <p:anim calcmode="lin" valueType="num">
                                      <p:cBhvr additive="base">
                                        <p:cTn id="13" dur="500" fill="hold"/>
                                        <p:tgtEl>
                                          <p:spTgt spid="58375"/>
                                        </p:tgtEl>
                                        <p:attrNameLst>
                                          <p:attrName>ppt_x</p:attrName>
                                        </p:attrNameLst>
                                      </p:cBhvr>
                                      <p:tavLst>
                                        <p:tav tm="0">
                                          <p:val>
                                            <p:strVal val="0-#ppt_w/2"/>
                                          </p:val>
                                        </p:tav>
                                        <p:tav tm="100000">
                                          <p:val>
                                            <p:strVal val="#ppt_x"/>
                                          </p:val>
                                        </p:tav>
                                      </p:tavLst>
                                    </p:anim>
                                    <p:anim calcmode="lin" valueType="num">
                                      <p:cBhvr additive="base">
                                        <p:cTn id="14"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75"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5"/>
          <p:cNvSpPr>
            <a:spLocks noGrp="1" noChangeArrowheads="1"/>
          </p:cNvSpPr>
          <p:nvPr>
            <p:ph type="sldNum" sz="quarter" idx="10"/>
          </p:nvPr>
        </p:nvSpPr>
        <p:spPr>
          <a:noFill/>
        </p:spPr>
        <p:txBody>
          <a:bodyPr/>
          <a:lstStyle/>
          <a:p>
            <a:fld id="{2B7C72E1-C60A-4BF1-8293-5726FF35F6EF}" type="slidenum">
              <a:rPr lang="ko-KR" altLang="en-US" smtClean="0"/>
              <a:pPr/>
              <a:t>50</a:t>
            </a:fld>
            <a:endParaRPr lang="en-US" altLang="ko-KR" smtClean="0"/>
          </a:p>
        </p:txBody>
      </p:sp>
      <p:sp>
        <p:nvSpPr>
          <p:cNvPr id="53251" name="Rectangle 2"/>
          <p:cNvSpPr>
            <a:spLocks noGrp="1" noChangeArrowheads="1"/>
          </p:cNvSpPr>
          <p:nvPr>
            <p:ph type="title"/>
          </p:nvPr>
        </p:nvSpPr>
        <p:spPr>
          <a:xfrm>
            <a:off x="1763713" y="298450"/>
            <a:ext cx="6408737" cy="609600"/>
          </a:xfrm>
        </p:spPr>
        <p:txBody>
          <a:bodyPr/>
          <a:lstStyle/>
          <a:p>
            <a:r>
              <a:rPr lang="zh-CN" altLang="en-US" smtClean="0">
                <a:solidFill>
                  <a:srgbClr val="FFCC00"/>
                </a:solidFill>
                <a:latin typeface="Arial" charset="0"/>
                <a:ea typeface="黑体" pitchFamily="49" charset="-122"/>
              </a:rPr>
              <a:t>补码的加减运算举例</a:t>
            </a:r>
          </a:p>
        </p:txBody>
      </p:sp>
      <p:sp>
        <p:nvSpPr>
          <p:cNvPr id="53252" name="Rectangle 3"/>
          <p:cNvSpPr>
            <a:spLocks noGrp="1" noChangeArrowheads="1"/>
          </p:cNvSpPr>
          <p:nvPr>
            <p:ph type="body" idx="1"/>
          </p:nvPr>
        </p:nvSpPr>
        <p:spPr>
          <a:xfrm>
            <a:off x="498475" y="1052513"/>
            <a:ext cx="8474075" cy="1704975"/>
          </a:xfrm>
        </p:spPr>
        <p:txBody>
          <a:bodyPr/>
          <a:lstStyle/>
          <a:p>
            <a:pPr>
              <a:lnSpc>
                <a:spcPct val="110000"/>
              </a:lnSpc>
            </a:pPr>
            <a:r>
              <a:rPr kumimoji="1" lang="en-US" altLang="zh-CN" sz="2000" smtClean="0">
                <a:solidFill>
                  <a:srgbClr val="FF0066"/>
                </a:solidFill>
              </a:rPr>
              <a:t>【</a:t>
            </a:r>
            <a:r>
              <a:rPr kumimoji="1" lang="zh-CN" altLang="en-US" sz="2000" smtClean="0">
                <a:solidFill>
                  <a:srgbClr val="FF0066"/>
                </a:solidFill>
              </a:rPr>
              <a:t>例</a:t>
            </a:r>
            <a:r>
              <a:rPr kumimoji="1" lang="en-US" altLang="zh-CN" sz="2000" smtClean="0">
                <a:solidFill>
                  <a:srgbClr val="FF0066"/>
                </a:solidFill>
              </a:rPr>
              <a:t>1.24】</a:t>
            </a:r>
            <a:r>
              <a:rPr kumimoji="1" lang="zh-CN" altLang="en-US" sz="2000" smtClean="0"/>
              <a:t> </a:t>
            </a:r>
            <a:r>
              <a:rPr lang="zh-CN" altLang="en-US" sz="2000" smtClean="0"/>
              <a:t>采用二进制补码求</a:t>
            </a:r>
            <a:r>
              <a:rPr lang="en-US" altLang="zh-CN" sz="2000" smtClean="0"/>
              <a:t>13+10</a:t>
            </a:r>
            <a:r>
              <a:rPr lang="zh-CN" altLang="en-US" sz="2000" smtClean="0"/>
              <a:t>、</a:t>
            </a:r>
            <a:r>
              <a:rPr lang="en-US" altLang="zh-CN" sz="2000" smtClean="0"/>
              <a:t>13-10</a:t>
            </a:r>
            <a:r>
              <a:rPr lang="zh-CN" altLang="en-US" sz="2000" smtClean="0"/>
              <a:t>、</a:t>
            </a:r>
            <a:r>
              <a:rPr lang="en-US" altLang="zh-CN" sz="2000" smtClean="0"/>
              <a:t>-13+10</a:t>
            </a:r>
            <a:r>
              <a:rPr lang="zh-CN" altLang="en-US" sz="2000" smtClean="0"/>
              <a:t>、</a:t>
            </a:r>
            <a:r>
              <a:rPr lang="en-US" altLang="zh-CN" sz="2000" smtClean="0"/>
              <a:t>-13-10</a:t>
            </a:r>
            <a:r>
              <a:rPr lang="zh-CN" altLang="en-US" sz="2000" smtClean="0"/>
              <a:t>，并分析运算结果的正确性。</a:t>
            </a:r>
            <a:endParaRPr lang="en-US" altLang="zh-CN" sz="2000" smtClean="0"/>
          </a:p>
          <a:p>
            <a:pPr>
              <a:lnSpc>
                <a:spcPct val="110000"/>
              </a:lnSpc>
              <a:spcBef>
                <a:spcPct val="0"/>
              </a:spcBef>
              <a:buFont typeface="Wingdings" pitchFamily="2" charset="2"/>
              <a:buNone/>
            </a:pPr>
            <a:r>
              <a:rPr lang="zh-CN" altLang="en-US" sz="2000" smtClean="0"/>
              <a:t>解：</a:t>
            </a:r>
            <a:r>
              <a:rPr lang="en-US" altLang="zh-CN" sz="2000" smtClean="0"/>
              <a:t>13</a:t>
            </a:r>
            <a:r>
              <a:rPr lang="zh-CN" altLang="en-US" sz="2000" smtClean="0"/>
              <a:t>、</a:t>
            </a:r>
            <a:r>
              <a:rPr lang="en-US" altLang="zh-CN" sz="2000" smtClean="0"/>
              <a:t>10</a:t>
            </a:r>
            <a:r>
              <a:rPr lang="zh-CN" altLang="en-US" sz="2000" smtClean="0"/>
              <a:t>用</a:t>
            </a:r>
            <a:r>
              <a:rPr lang="en-US" altLang="zh-CN" sz="2000" smtClean="0"/>
              <a:t>4</a:t>
            </a:r>
            <a:r>
              <a:rPr lang="zh-CN" altLang="en-US" sz="2000" smtClean="0"/>
              <a:t>位二进制数表示即可，但考虑到</a:t>
            </a:r>
            <a:r>
              <a:rPr lang="en-US" altLang="zh-CN" sz="2000" smtClean="0"/>
              <a:t>2</a:t>
            </a:r>
            <a:r>
              <a:rPr lang="zh-CN" altLang="en-US" sz="2000" smtClean="0"/>
              <a:t>个</a:t>
            </a:r>
            <a:r>
              <a:rPr lang="en-US" altLang="zh-CN" sz="2000" smtClean="0"/>
              <a:t>4</a:t>
            </a:r>
            <a:r>
              <a:rPr lang="zh-CN" altLang="en-US" sz="2000" smtClean="0"/>
              <a:t>位二进制数的和的大小可能为</a:t>
            </a:r>
            <a:r>
              <a:rPr lang="en-US" altLang="zh-CN" sz="2000" smtClean="0"/>
              <a:t>5</a:t>
            </a:r>
            <a:r>
              <a:rPr lang="zh-CN" altLang="en-US" sz="2000" smtClean="0"/>
              <a:t>位二进制数，所以加数用有效数字为</a:t>
            </a:r>
            <a:r>
              <a:rPr lang="en-US" altLang="zh-CN" sz="2000" smtClean="0"/>
              <a:t>5</a:t>
            </a:r>
            <a:r>
              <a:rPr lang="zh-CN" altLang="en-US" sz="2000" smtClean="0"/>
              <a:t>位的二进制数表示，再加上</a:t>
            </a:r>
            <a:r>
              <a:rPr lang="en-US" altLang="zh-CN" sz="2000" smtClean="0"/>
              <a:t>1</a:t>
            </a:r>
            <a:r>
              <a:rPr lang="zh-CN" altLang="en-US" sz="2000" smtClean="0"/>
              <a:t>位符号位，则一律采用</a:t>
            </a:r>
            <a:r>
              <a:rPr lang="en-US" altLang="zh-CN" sz="2000" smtClean="0">
                <a:solidFill>
                  <a:srgbClr val="990033"/>
                </a:solidFill>
              </a:rPr>
              <a:t>6</a:t>
            </a:r>
            <a:r>
              <a:rPr lang="zh-CN" altLang="en-US" sz="2000" smtClean="0"/>
              <a:t>位的</a:t>
            </a:r>
            <a:r>
              <a:rPr lang="zh-CN" altLang="en-US" sz="2000" smtClean="0">
                <a:solidFill>
                  <a:srgbClr val="990033"/>
                </a:solidFill>
              </a:rPr>
              <a:t>二进制补码加法</a:t>
            </a:r>
            <a:r>
              <a:rPr lang="zh-CN" altLang="en-US" sz="2000" smtClean="0"/>
              <a:t>进行运算。</a:t>
            </a:r>
          </a:p>
        </p:txBody>
      </p:sp>
      <p:sp>
        <p:nvSpPr>
          <p:cNvPr id="256005" name="Rectangle 5"/>
          <p:cNvSpPr>
            <a:spLocks noChangeArrowheads="1"/>
          </p:cNvSpPr>
          <p:nvPr/>
        </p:nvSpPr>
        <p:spPr bwMode="auto">
          <a:xfrm>
            <a:off x="827088" y="5589588"/>
            <a:ext cx="7585075" cy="682625"/>
          </a:xfrm>
          <a:prstGeom prst="rect">
            <a:avLst/>
          </a:prstGeom>
          <a:noFill/>
          <a:ln w="9525">
            <a:noFill/>
            <a:miter lim="800000"/>
            <a:headEnd/>
            <a:tailEnd/>
          </a:ln>
        </p:spPr>
        <p:txBody>
          <a:bodyPr/>
          <a:lstStyle/>
          <a:p>
            <a:pPr algn="l" eaLnBrk="0" hangingPunct="0">
              <a:lnSpc>
                <a:spcPct val="110000"/>
              </a:lnSpc>
              <a:spcBef>
                <a:spcPct val="20000"/>
              </a:spcBef>
              <a:buClr>
                <a:schemeClr val="bg2"/>
              </a:buClr>
              <a:buFont typeface="Wingdings" pitchFamily="2" charset="2"/>
              <a:buNone/>
            </a:pPr>
            <a:r>
              <a:rPr lang="zh-CN" altLang="en-US" sz="2200">
                <a:solidFill>
                  <a:schemeClr val="tx1"/>
                </a:solidFill>
                <a:latin typeface="Arial" charset="0"/>
                <a:ea typeface="楷体_GB2312" pitchFamily="49" charset="-122"/>
              </a:rPr>
              <a:t>将两个加数的符号位与来自最高有效数字位的进位相加，得到的结果（</a:t>
            </a:r>
            <a:r>
              <a:rPr lang="zh-CN" altLang="en-US" sz="2200">
                <a:solidFill>
                  <a:srgbClr val="CC0066"/>
                </a:solidFill>
                <a:latin typeface="Arial" charset="0"/>
                <a:ea typeface="楷体_GB2312" pitchFamily="49" charset="-122"/>
              </a:rPr>
              <a:t>舍弃产生的进位</a:t>
            </a:r>
            <a:r>
              <a:rPr lang="zh-CN" altLang="en-US" sz="2200">
                <a:solidFill>
                  <a:schemeClr val="tx1"/>
                </a:solidFill>
                <a:latin typeface="Arial" charset="0"/>
                <a:ea typeface="楷体_GB2312" pitchFamily="49" charset="-122"/>
              </a:rPr>
              <a:t>）就是和的符号。</a:t>
            </a:r>
          </a:p>
        </p:txBody>
      </p:sp>
      <p:grpSp>
        <p:nvGrpSpPr>
          <p:cNvPr id="2" name="Group 13"/>
          <p:cNvGrpSpPr>
            <a:grpSpLocks/>
          </p:cNvGrpSpPr>
          <p:nvPr/>
        </p:nvGrpSpPr>
        <p:grpSpPr bwMode="auto">
          <a:xfrm>
            <a:off x="1941513" y="4054475"/>
            <a:ext cx="1693862" cy="1108075"/>
            <a:chOff x="1042" y="1275"/>
            <a:chExt cx="863" cy="698"/>
          </a:xfrm>
        </p:grpSpPr>
        <p:sp>
          <p:nvSpPr>
            <p:cNvPr id="53267" name="Text Box 7"/>
            <p:cNvSpPr txBox="1">
              <a:spLocks noChangeArrowheads="1"/>
            </p:cNvSpPr>
            <p:nvPr/>
          </p:nvSpPr>
          <p:spPr bwMode="auto">
            <a:xfrm>
              <a:off x="1042" y="1275"/>
              <a:ext cx="863" cy="698"/>
            </a:xfrm>
            <a:prstGeom prst="rect">
              <a:avLst/>
            </a:prstGeom>
            <a:noFill/>
            <a:ln w="9525">
              <a:noFill/>
              <a:miter lim="800000"/>
              <a:headEnd/>
              <a:tailEnd/>
            </a:ln>
          </p:spPr>
          <p:txBody>
            <a:bodyPr>
              <a:spAutoFit/>
            </a:bodyPr>
            <a:lstStyle/>
            <a:p>
              <a:pPr algn="l">
                <a:lnSpc>
                  <a:spcPct val="110000"/>
                </a:lnSpc>
              </a:pPr>
              <a:r>
                <a:rPr lang="en-US" altLang="zh-CN" sz="2000">
                  <a:solidFill>
                    <a:schemeClr val="tx1"/>
                  </a:solidFill>
                  <a:latin typeface="Arial" charset="0"/>
                </a:rPr>
                <a:t> </a:t>
              </a:r>
              <a:r>
                <a:rPr lang="zh-CN" altLang="en-US" sz="2000">
                  <a:solidFill>
                    <a:schemeClr val="tx1"/>
                  </a:solidFill>
                  <a:latin typeface="Arial" charset="0"/>
                </a:rPr>
                <a:t>   </a:t>
              </a:r>
              <a:r>
                <a:rPr lang="en-US" altLang="zh-CN" sz="2000">
                  <a:solidFill>
                    <a:srgbClr val="CC0066"/>
                  </a:solidFill>
                  <a:latin typeface="Arial" charset="0"/>
                </a:rPr>
                <a:t>0</a:t>
              </a:r>
              <a:r>
                <a:rPr lang="en-US" altLang="zh-CN" sz="2000">
                  <a:solidFill>
                    <a:schemeClr val="tx1"/>
                  </a:solidFill>
                  <a:latin typeface="Arial" charset="0"/>
                </a:rPr>
                <a:t> 01101</a:t>
              </a:r>
            </a:p>
            <a:p>
              <a:pPr algn="l">
                <a:lnSpc>
                  <a:spcPct val="110000"/>
                </a:lnSpc>
              </a:pPr>
              <a:r>
                <a:rPr lang="en-US" altLang="zh-CN" sz="2000">
                  <a:solidFill>
                    <a:schemeClr val="tx1"/>
                  </a:solidFill>
                  <a:latin typeface="Arial" charset="0"/>
                </a:rPr>
                <a:t> +</a:t>
              </a:r>
              <a:r>
                <a:rPr lang="zh-CN" altLang="en-US" sz="2000">
                  <a:solidFill>
                    <a:schemeClr val="tx1"/>
                  </a:solidFill>
                  <a:latin typeface="Arial" charset="0"/>
                </a:rPr>
                <a:t> </a:t>
              </a:r>
              <a:r>
                <a:rPr lang="en-US" altLang="zh-CN" sz="2000">
                  <a:solidFill>
                    <a:srgbClr val="CC0066"/>
                  </a:solidFill>
                  <a:latin typeface="Arial" charset="0"/>
                </a:rPr>
                <a:t>0</a:t>
              </a:r>
              <a:r>
                <a:rPr lang="en-US" altLang="zh-CN" sz="2000">
                  <a:solidFill>
                    <a:schemeClr val="tx1"/>
                  </a:solidFill>
                  <a:latin typeface="Arial" charset="0"/>
                </a:rPr>
                <a:t> 01010</a:t>
              </a:r>
            </a:p>
            <a:p>
              <a:pPr algn="l">
                <a:lnSpc>
                  <a:spcPct val="110000"/>
                </a:lnSpc>
              </a:pPr>
              <a:r>
                <a:rPr lang="en-US" altLang="zh-CN" sz="2000">
                  <a:solidFill>
                    <a:schemeClr val="tx1"/>
                  </a:solidFill>
                  <a:latin typeface="Arial" charset="0"/>
                </a:rPr>
                <a:t> </a:t>
              </a:r>
              <a:r>
                <a:rPr lang="zh-CN" altLang="en-US" sz="2000">
                  <a:solidFill>
                    <a:schemeClr val="tx1"/>
                  </a:solidFill>
                  <a:latin typeface="Arial" charset="0"/>
                </a:rPr>
                <a:t>   </a:t>
              </a:r>
              <a:r>
                <a:rPr lang="en-US" altLang="zh-CN" sz="2000">
                  <a:solidFill>
                    <a:srgbClr val="CC0066"/>
                  </a:solidFill>
                  <a:latin typeface="Arial" charset="0"/>
                </a:rPr>
                <a:t>0 </a:t>
              </a:r>
              <a:r>
                <a:rPr lang="en-US" altLang="zh-CN" sz="2000">
                  <a:solidFill>
                    <a:schemeClr val="tx1"/>
                  </a:solidFill>
                  <a:latin typeface="Arial" charset="0"/>
                </a:rPr>
                <a:t>10111</a:t>
              </a:r>
              <a:endParaRPr lang="zh-CN" altLang="en-US"/>
            </a:p>
          </p:txBody>
        </p:sp>
        <p:sp>
          <p:nvSpPr>
            <p:cNvPr id="53268" name="Line 8"/>
            <p:cNvSpPr>
              <a:spLocks noChangeShapeType="1"/>
            </p:cNvSpPr>
            <p:nvPr/>
          </p:nvSpPr>
          <p:spPr bwMode="auto">
            <a:xfrm>
              <a:off x="1088" y="1729"/>
              <a:ext cx="720" cy="0"/>
            </a:xfrm>
            <a:prstGeom prst="line">
              <a:avLst/>
            </a:prstGeom>
            <a:noFill/>
            <a:ln w="9525">
              <a:solidFill>
                <a:schemeClr val="tx2"/>
              </a:solidFill>
              <a:round/>
              <a:headEnd/>
              <a:tailEnd/>
            </a:ln>
          </p:spPr>
          <p:txBody>
            <a:bodyPr/>
            <a:lstStyle/>
            <a:p>
              <a:endParaRPr lang="zh-CN" altLang="en-US"/>
            </a:p>
          </p:txBody>
        </p:sp>
      </p:grpSp>
      <p:grpSp>
        <p:nvGrpSpPr>
          <p:cNvPr id="3" name="Group 12"/>
          <p:cNvGrpSpPr>
            <a:grpSpLocks/>
          </p:cNvGrpSpPr>
          <p:nvPr/>
        </p:nvGrpSpPr>
        <p:grpSpPr bwMode="auto">
          <a:xfrm>
            <a:off x="960438" y="4054475"/>
            <a:ext cx="828675" cy="1096963"/>
            <a:chOff x="90" y="1253"/>
            <a:chExt cx="522" cy="691"/>
          </a:xfrm>
        </p:grpSpPr>
        <p:sp>
          <p:nvSpPr>
            <p:cNvPr id="53265" name="Text Box 9"/>
            <p:cNvSpPr txBox="1">
              <a:spLocks noChangeArrowheads="1"/>
            </p:cNvSpPr>
            <p:nvPr/>
          </p:nvSpPr>
          <p:spPr bwMode="auto">
            <a:xfrm>
              <a:off x="90" y="1253"/>
              <a:ext cx="522" cy="691"/>
            </a:xfrm>
            <a:prstGeom prst="rect">
              <a:avLst/>
            </a:prstGeom>
            <a:noFill/>
            <a:ln w="9525">
              <a:noFill/>
              <a:miter lim="800000"/>
              <a:headEnd/>
              <a:tailEnd/>
            </a:ln>
          </p:spPr>
          <p:txBody>
            <a:bodyPr>
              <a:spAutoFit/>
            </a:bodyPr>
            <a:lstStyle/>
            <a:p>
              <a:pPr algn="l">
                <a:lnSpc>
                  <a:spcPct val="110000"/>
                </a:lnSpc>
              </a:pPr>
              <a:r>
                <a:rPr lang="en-US" altLang="zh-CN" sz="2000">
                  <a:solidFill>
                    <a:schemeClr val="tx1"/>
                  </a:solidFill>
                  <a:latin typeface="Arial" charset="0"/>
                </a:rPr>
                <a:t>+13</a:t>
              </a:r>
            </a:p>
            <a:p>
              <a:pPr algn="l">
                <a:lnSpc>
                  <a:spcPct val="110000"/>
                </a:lnSpc>
              </a:pPr>
              <a:r>
                <a:rPr lang="en-US" altLang="zh-CN" sz="2000">
                  <a:solidFill>
                    <a:schemeClr val="tx1"/>
                  </a:solidFill>
                  <a:latin typeface="Arial" charset="0"/>
                </a:rPr>
                <a:t>+10</a:t>
              </a:r>
            </a:p>
            <a:p>
              <a:pPr algn="l">
                <a:lnSpc>
                  <a:spcPct val="110000"/>
                </a:lnSpc>
              </a:pPr>
              <a:r>
                <a:rPr lang="en-US" altLang="zh-CN" sz="2000">
                  <a:solidFill>
                    <a:schemeClr val="tx1"/>
                  </a:solidFill>
                  <a:latin typeface="Arial" charset="0"/>
                </a:rPr>
                <a:t>+23</a:t>
              </a:r>
              <a:endParaRPr lang="en-US" altLang="zh-CN"/>
            </a:p>
          </p:txBody>
        </p:sp>
        <p:sp>
          <p:nvSpPr>
            <p:cNvPr id="53266" name="Line 11"/>
            <p:cNvSpPr>
              <a:spLocks noChangeShapeType="1"/>
            </p:cNvSpPr>
            <p:nvPr/>
          </p:nvSpPr>
          <p:spPr bwMode="auto">
            <a:xfrm>
              <a:off x="113" y="1706"/>
              <a:ext cx="345" cy="0"/>
            </a:xfrm>
            <a:prstGeom prst="line">
              <a:avLst/>
            </a:prstGeom>
            <a:noFill/>
            <a:ln w="9525">
              <a:solidFill>
                <a:schemeClr val="tx2"/>
              </a:solidFill>
              <a:round/>
              <a:headEnd/>
              <a:tailEnd/>
            </a:ln>
          </p:spPr>
          <p:txBody>
            <a:bodyPr/>
            <a:lstStyle/>
            <a:p>
              <a:endParaRPr lang="zh-CN" altLang="en-US"/>
            </a:p>
          </p:txBody>
        </p:sp>
      </p:grpSp>
      <p:grpSp>
        <p:nvGrpSpPr>
          <p:cNvPr id="4" name="Group 20"/>
          <p:cNvGrpSpPr>
            <a:grpSpLocks/>
          </p:cNvGrpSpPr>
          <p:nvPr/>
        </p:nvGrpSpPr>
        <p:grpSpPr bwMode="auto">
          <a:xfrm>
            <a:off x="5613400" y="4090988"/>
            <a:ext cx="1946275" cy="1108075"/>
            <a:chOff x="3083" y="1605"/>
            <a:chExt cx="1226" cy="698"/>
          </a:xfrm>
        </p:grpSpPr>
        <p:sp>
          <p:nvSpPr>
            <p:cNvPr id="53263" name="Text Box 15"/>
            <p:cNvSpPr txBox="1">
              <a:spLocks noChangeArrowheads="1"/>
            </p:cNvSpPr>
            <p:nvPr/>
          </p:nvSpPr>
          <p:spPr bwMode="auto">
            <a:xfrm>
              <a:off x="3083" y="1605"/>
              <a:ext cx="1226" cy="698"/>
            </a:xfrm>
            <a:prstGeom prst="rect">
              <a:avLst/>
            </a:prstGeom>
            <a:noFill/>
            <a:ln w="9525">
              <a:noFill/>
              <a:miter lim="800000"/>
              <a:headEnd/>
              <a:tailEnd/>
            </a:ln>
          </p:spPr>
          <p:txBody>
            <a:bodyPr>
              <a:spAutoFit/>
            </a:bodyPr>
            <a:lstStyle/>
            <a:p>
              <a:pPr algn="l">
                <a:lnSpc>
                  <a:spcPct val="110000"/>
                </a:lnSpc>
              </a:pPr>
              <a:r>
                <a:rPr lang="en-US" altLang="zh-CN" sz="2000">
                  <a:solidFill>
                    <a:schemeClr val="tx1"/>
                  </a:solidFill>
                  <a:latin typeface="Arial" charset="0"/>
                </a:rPr>
                <a:t>     </a:t>
              </a:r>
              <a:r>
                <a:rPr lang="zh-CN" altLang="en-US" sz="2000">
                  <a:solidFill>
                    <a:schemeClr val="tx1"/>
                  </a:solidFill>
                  <a:latin typeface="Arial" charset="0"/>
                </a:rPr>
                <a:t>  </a:t>
              </a:r>
              <a:r>
                <a:rPr lang="en-US" altLang="zh-CN" sz="2000">
                  <a:solidFill>
                    <a:srgbClr val="CC0066"/>
                  </a:solidFill>
                  <a:latin typeface="Arial" charset="0"/>
                </a:rPr>
                <a:t>0</a:t>
              </a:r>
              <a:r>
                <a:rPr lang="en-US" altLang="zh-CN" sz="2000">
                  <a:solidFill>
                    <a:schemeClr val="tx1"/>
                  </a:solidFill>
                  <a:latin typeface="Arial" charset="0"/>
                </a:rPr>
                <a:t> 01101</a:t>
              </a:r>
            </a:p>
            <a:p>
              <a:pPr algn="l">
                <a:lnSpc>
                  <a:spcPct val="110000"/>
                </a:lnSpc>
              </a:pPr>
              <a:r>
                <a:rPr lang="en-US" altLang="zh-CN" sz="2000">
                  <a:solidFill>
                    <a:schemeClr val="tx1"/>
                  </a:solidFill>
                  <a:latin typeface="Arial" charset="0"/>
                </a:rPr>
                <a:t>    + </a:t>
              </a:r>
              <a:r>
                <a:rPr lang="en-US" altLang="zh-CN" sz="2000">
                  <a:solidFill>
                    <a:srgbClr val="CC0066"/>
                  </a:solidFill>
                  <a:latin typeface="Arial" charset="0"/>
                </a:rPr>
                <a:t>1</a:t>
              </a:r>
              <a:r>
                <a:rPr lang="en-US" altLang="zh-CN" sz="2000">
                  <a:solidFill>
                    <a:schemeClr val="tx1"/>
                  </a:solidFill>
                  <a:latin typeface="Arial" charset="0"/>
                </a:rPr>
                <a:t> 10110</a:t>
              </a:r>
            </a:p>
            <a:p>
              <a:pPr algn="l">
                <a:lnSpc>
                  <a:spcPct val="110000"/>
                </a:lnSpc>
              </a:pPr>
              <a:r>
                <a:rPr lang="zh-CN" altLang="en-US" sz="2000">
                  <a:solidFill>
                    <a:schemeClr val="tx1"/>
                  </a:solidFill>
                  <a:latin typeface="Arial" charset="0"/>
                </a:rPr>
                <a:t>  </a:t>
              </a:r>
              <a:r>
                <a:rPr lang="en-US" altLang="zh-CN" sz="2000">
                  <a:solidFill>
                    <a:schemeClr val="tx1"/>
                  </a:solidFill>
                  <a:latin typeface="Arial" charset="0"/>
                </a:rPr>
                <a:t>(</a:t>
              </a:r>
              <a:r>
                <a:rPr lang="en-US" altLang="zh-CN" sz="2000">
                  <a:solidFill>
                    <a:srgbClr val="FF0000"/>
                  </a:solidFill>
                  <a:latin typeface="Arial" charset="0"/>
                </a:rPr>
                <a:t>1</a:t>
              </a:r>
              <a:r>
                <a:rPr lang="en-US" altLang="zh-CN" sz="2000">
                  <a:solidFill>
                    <a:schemeClr val="tx1"/>
                  </a:solidFill>
                  <a:latin typeface="Arial" charset="0"/>
                </a:rPr>
                <a:t>) </a:t>
              </a:r>
              <a:r>
                <a:rPr lang="en-US" altLang="zh-CN" sz="2000">
                  <a:solidFill>
                    <a:srgbClr val="CC0066"/>
                  </a:solidFill>
                  <a:latin typeface="Arial" charset="0"/>
                </a:rPr>
                <a:t>0 </a:t>
              </a:r>
              <a:r>
                <a:rPr lang="en-US" altLang="zh-CN" sz="2000">
                  <a:solidFill>
                    <a:schemeClr val="tx1"/>
                  </a:solidFill>
                  <a:latin typeface="Arial" charset="0"/>
                </a:rPr>
                <a:t>00011</a:t>
              </a:r>
              <a:endParaRPr lang="zh-CN" altLang="en-US"/>
            </a:p>
          </p:txBody>
        </p:sp>
        <p:sp>
          <p:nvSpPr>
            <p:cNvPr id="53264" name="Line 16"/>
            <p:cNvSpPr>
              <a:spLocks noChangeShapeType="1"/>
            </p:cNvSpPr>
            <p:nvPr/>
          </p:nvSpPr>
          <p:spPr bwMode="auto">
            <a:xfrm>
              <a:off x="3311" y="2059"/>
              <a:ext cx="720" cy="0"/>
            </a:xfrm>
            <a:prstGeom prst="line">
              <a:avLst/>
            </a:prstGeom>
            <a:noFill/>
            <a:ln w="9525">
              <a:solidFill>
                <a:schemeClr val="tx2"/>
              </a:solidFill>
              <a:round/>
              <a:headEnd/>
              <a:tailEnd/>
            </a:ln>
          </p:spPr>
          <p:txBody>
            <a:bodyPr/>
            <a:lstStyle/>
            <a:p>
              <a:endParaRPr lang="zh-CN" altLang="en-US"/>
            </a:p>
          </p:txBody>
        </p:sp>
      </p:grpSp>
      <p:grpSp>
        <p:nvGrpSpPr>
          <p:cNvPr id="5" name="Group 17"/>
          <p:cNvGrpSpPr>
            <a:grpSpLocks/>
          </p:cNvGrpSpPr>
          <p:nvPr/>
        </p:nvGrpSpPr>
        <p:grpSpPr bwMode="auto">
          <a:xfrm>
            <a:off x="4632325" y="4090988"/>
            <a:ext cx="828675" cy="1096962"/>
            <a:chOff x="90" y="1253"/>
            <a:chExt cx="522" cy="691"/>
          </a:xfrm>
        </p:grpSpPr>
        <p:sp>
          <p:nvSpPr>
            <p:cNvPr id="53261" name="Text Box 18"/>
            <p:cNvSpPr txBox="1">
              <a:spLocks noChangeArrowheads="1"/>
            </p:cNvSpPr>
            <p:nvPr/>
          </p:nvSpPr>
          <p:spPr bwMode="auto">
            <a:xfrm>
              <a:off x="90" y="1253"/>
              <a:ext cx="522" cy="691"/>
            </a:xfrm>
            <a:prstGeom prst="rect">
              <a:avLst/>
            </a:prstGeom>
            <a:noFill/>
            <a:ln w="9525">
              <a:noFill/>
              <a:miter lim="800000"/>
              <a:headEnd/>
              <a:tailEnd/>
            </a:ln>
          </p:spPr>
          <p:txBody>
            <a:bodyPr>
              <a:spAutoFit/>
            </a:bodyPr>
            <a:lstStyle/>
            <a:p>
              <a:pPr algn="l">
                <a:lnSpc>
                  <a:spcPct val="110000"/>
                </a:lnSpc>
              </a:pPr>
              <a:r>
                <a:rPr lang="en-US" altLang="zh-CN" sz="2000">
                  <a:solidFill>
                    <a:schemeClr val="tx1"/>
                  </a:solidFill>
                  <a:latin typeface="Arial" charset="0"/>
                </a:rPr>
                <a:t>+13</a:t>
              </a:r>
            </a:p>
            <a:p>
              <a:pPr algn="l">
                <a:lnSpc>
                  <a:spcPct val="110000"/>
                </a:lnSpc>
              </a:pPr>
              <a:r>
                <a:rPr lang="en-US" altLang="zh-CN" sz="2000">
                  <a:solidFill>
                    <a:schemeClr val="tx1"/>
                  </a:solidFill>
                  <a:latin typeface="Arial" charset="0"/>
                </a:rPr>
                <a:t>- 10</a:t>
              </a:r>
            </a:p>
            <a:p>
              <a:pPr algn="l">
                <a:lnSpc>
                  <a:spcPct val="110000"/>
                </a:lnSpc>
              </a:pPr>
              <a:r>
                <a:rPr lang="en-US" altLang="zh-CN" sz="2000">
                  <a:solidFill>
                    <a:schemeClr val="tx1"/>
                  </a:solidFill>
                  <a:latin typeface="Arial" charset="0"/>
                </a:rPr>
                <a:t>+  3</a:t>
              </a:r>
              <a:endParaRPr lang="en-US" altLang="zh-CN"/>
            </a:p>
          </p:txBody>
        </p:sp>
        <p:sp>
          <p:nvSpPr>
            <p:cNvPr id="53262" name="Line 19"/>
            <p:cNvSpPr>
              <a:spLocks noChangeShapeType="1"/>
            </p:cNvSpPr>
            <p:nvPr/>
          </p:nvSpPr>
          <p:spPr bwMode="auto">
            <a:xfrm>
              <a:off x="113" y="1706"/>
              <a:ext cx="345" cy="0"/>
            </a:xfrm>
            <a:prstGeom prst="line">
              <a:avLst/>
            </a:prstGeom>
            <a:noFill/>
            <a:ln w="9525">
              <a:solidFill>
                <a:schemeClr val="tx2"/>
              </a:solidFill>
              <a:round/>
              <a:headEnd/>
              <a:tailEnd/>
            </a:ln>
          </p:spPr>
          <p:txBody>
            <a:bodyPr/>
            <a:lstStyle/>
            <a:p>
              <a:endParaRPr lang="zh-CN" altLang="en-US"/>
            </a:p>
          </p:txBody>
        </p:sp>
      </p:grpSp>
      <p:sp>
        <p:nvSpPr>
          <p:cNvPr id="256033" name="AutoShape 33"/>
          <p:cNvSpPr>
            <a:spLocks noChangeArrowheads="1"/>
          </p:cNvSpPr>
          <p:nvPr/>
        </p:nvSpPr>
        <p:spPr bwMode="auto">
          <a:xfrm>
            <a:off x="5326063" y="5314950"/>
            <a:ext cx="758825" cy="312738"/>
          </a:xfrm>
          <a:prstGeom prst="wedgeRoundRectCallout">
            <a:avLst>
              <a:gd name="adj1" fmla="val 39120"/>
              <a:gd name="adj2" fmla="val -111931"/>
              <a:gd name="adj3" fmla="val 16667"/>
            </a:avLst>
          </a:prstGeom>
          <a:solidFill>
            <a:schemeClr val="accent5"/>
          </a:solidFill>
          <a:ln w="9525">
            <a:solidFill>
              <a:srgbClr val="FF6600"/>
            </a:solidFill>
            <a:miter lim="800000"/>
            <a:headEnd/>
            <a:tailEnd/>
          </a:ln>
        </p:spPr>
        <p:txBody>
          <a:bodyPr anchor="b"/>
          <a:lstStyle/>
          <a:p>
            <a:pPr algn="ctr">
              <a:lnSpc>
                <a:spcPct val="100000"/>
              </a:lnSpc>
              <a:defRPr/>
            </a:pPr>
            <a:r>
              <a:rPr lang="zh-CN" altLang="en-US" sz="1800">
                <a:solidFill>
                  <a:schemeClr val="tx1"/>
                </a:solidFill>
                <a:latin typeface="楷体_GB2312" pitchFamily="49" charset="-122"/>
                <a:ea typeface="楷体_GB2312" pitchFamily="49" charset="-122"/>
              </a:rPr>
              <a:t>舍弃</a:t>
            </a:r>
          </a:p>
        </p:txBody>
      </p:sp>
      <p:sp>
        <p:nvSpPr>
          <p:cNvPr id="256034" name="AutoShape 34"/>
          <p:cNvSpPr>
            <a:spLocks noChangeArrowheads="1"/>
          </p:cNvSpPr>
          <p:nvPr/>
        </p:nvSpPr>
        <p:spPr bwMode="auto">
          <a:xfrm>
            <a:off x="6589713" y="5278438"/>
            <a:ext cx="1295400" cy="312737"/>
          </a:xfrm>
          <a:prstGeom prst="wedgeRoundRectCallout">
            <a:avLst>
              <a:gd name="adj1" fmla="val -74264"/>
              <a:gd name="adj2" fmla="val -130204"/>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zh-CN" altLang="en-US" sz="1800">
                <a:solidFill>
                  <a:schemeClr val="tx1"/>
                </a:solidFill>
                <a:latin typeface="楷体_GB2312" pitchFamily="49" charset="-122"/>
                <a:ea typeface="楷体_GB2312" pitchFamily="49" charset="-122"/>
              </a:rPr>
              <a:t>和的符号</a:t>
            </a:r>
          </a:p>
        </p:txBody>
      </p:sp>
      <p:sp>
        <p:nvSpPr>
          <p:cNvPr id="33" name="Rectangle 5"/>
          <p:cNvSpPr>
            <a:spLocks noChangeArrowheads="1"/>
          </p:cNvSpPr>
          <p:nvPr/>
        </p:nvSpPr>
        <p:spPr bwMode="auto">
          <a:xfrm>
            <a:off x="1219200" y="2757488"/>
            <a:ext cx="6448425" cy="1500187"/>
          </a:xfrm>
          <a:prstGeom prst="rect">
            <a:avLst/>
          </a:prstGeom>
          <a:noFill/>
          <a:ln w="9525">
            <a:noFill/>
            <a:miter lim="800000"/>
            <a:headEnd/>
            <a:tailEnd/>
          </a:ln>
        </p:spPr>
        <p:txBody>
          <a:bodyPr/>
          <a:lstStyle/>
          <a:p>
            <a:pPr algn="l" eaLnBrk="0" hangingPunct="0">
              <a:lnSpc>
                <a:spcPct val="110000"/>
              </a:lnSpc>
              <a:buClr>
                <a:schemeClr val="bg2"/>
              </a:buClr>
              <a:buFont typeface="Wingdings" pitchFamily="2" charset="2"/>
              <a:buNone/>
            </a:pPr>
            <a:r>
              <a:rPr lang="en-US" altLang="zh-CN" sz="2000">
                <a:solidFill>
                  <a:schemeClr val="tx1"/>
                </a:solidFill>
                <a:latin typeface="Arial" charset="0"/>
                <a:ea typeface="楷体_GB2312" pitchFamily="49" charset="-122"/>
              </a:rPr>
              <a:t>(+13)</a:t>
            </a:r>
            <a:r>
              <a:rPr lang="en-US" altLang="zh-CN" sz="2000" baseline="-25000">
                <a:solidFill>
                  <a:schemeClr val="tx1"/>
                </a:solidFill>
                <a:latin typeface="Arial" charset="0"/>
                <a:ea typeface="楷体_GB2312" pitchFamily="49" charset="-122"/>
              </a:rPr>
              <a:t>10</a:t>
            </a:r>
            <a:r>
              <a:rPr lang="zh-CN" altLang="en-US" sz="2000">
                <a:solidFill>
                  <a:schemeClr val="tx1"/>
                </a:solidFill>
                <a:latin typeface="Arial" charset="0"/>
                <a:ea typeface="楷体_GB2312" pitchFamily="49" charset="-122"/>
              </a:rPr>
              <a:t>的二进制补码</a:t>
            </a:r>
            <a:r>
              <a:rPr lang="en-US" altLang="zh-CN" sz="2000">
                <a:solidFill>
                  <a:schemeClr val="tx1"/>
                </a:solidFill>
                <a:latin typeface="Arial" charset="0"/>
                <a:ea typeface="楷体_GB2312" pitchFamily="49" charset="-122"/>
              </a:rPr>
              <a:t>=[</a:t>
            </a:r>
            <a:r>
              <a:rPr lang="en-US" altLang="zh-CN" sz="2000">
                <a:solidFill>
                  <a:srgbClr val="CC0066"/>
                </a:solidFill>
                <a:latin typeface="Arial" charset="0"/>
              </a:rPr>
              <a:t>0</a:t>
            </a:r>
            <a:r>
              <a:rPr lang="zh-CN" altLang="en-US" sz="2000">
                <a:solidFill>
                  <a:schemeClr val="tx1"/>
                </a:solidFill>
                <a:latin typeface="Arial" charset="0"/>
                <a:ea typeface="楷体_GB2312" pitchFamily="49" charset="-122"/>
              </a:rPr>
              <a:t> </a:t>
            </a:r>
            <a:r>
              <a:rPr lang="en-US" altLang="zh-CN" sz="2000">
                <a:solidFill>
                  <a:schemeClr val="tx1"/>
                </a:solidFill>
                <a:latin typeface="Arial" charset="0"/>
                <a:ea typeface="楷体_GB2312" pitchFamily="49" charset="-122"/>
              </a:rPr>
              <a:t>01101]</a:t>
            </a:r>
            <a:r>
              <a:rPr lang="zh-CN" altLang="en-US" sz="2000" baseline="-25000">
                <a:solidFill>
                  <a:schemeClr val="tx1"/>
                </a:solidFill>
                <a:latin typeface="Arial" charset="0"/>
                <a:ea typeface="楷体_GB2312" pitchFamily="49" charset="-122"/>
              </a:rPr>
              <a:t>补</a:t>
            </a:r>
            <a:r>
              <a:rPr lang="en-US" altLang="zh-CN" sz="2000">
                <a:solidFill>
                  <a:schemeClr val="tx1"/>
                </a:solidFill>
                <a:latin typeface="Arial" charset="0"/>
                <a:ea typeface="楷体_GB2312" pitchFamily="49" charset="-122"/>
              </a:rPr>
              <a:t>=</a:t>
            </a:r>
            <a:r>
              <a:rPr lang="en-US" altLang="zh-CN" sz="2000">
                <a:solidFill>
                  <a:srgbClr val="CC0066"/>
                </a:solidFill>
                <a:latin typeface="Arial" charset="0"/>
              </a:rPr>
              <a:t>0</a:t>
            </a:r>
            <a:r>
              <a:rPr lang="zh-CN" altLang="en-US" sz="2000">
                <a:solidFill>
                  <a:schemeClr val="tx1"/>
                </a:solidFill>
                <a:latin typeface="Arial" charset="0"/>
                <a:ea typeface="楷体_GB2312" pitchFamily="49" charset="-122"/>
              </a:rPr>
              <a:t> </a:t>
            </a:r>
            <a:r>
              <a:rPr lang="en-US" altLang="zh-CN" sz="2000">
                <a:solidFill>
                  <a:schemeClr val="tx1"/>
                </a:solidFill>
                <a:latin typeface="Arial" charset="0"/>
                <a:ea typeface="楷体_GB2312" pitchFamily="49" charset="-122"/>
              </a:rPr>
              <a:t>01101</a:t>
            </a:r>
            <a:r>
              <a:rPr lang="zh-CN" altLang="en-US" sz="2000">
                <a:solidFill>
                  <a:schemeClr val="tx1"/>
                </a:solidFill>
                <a:latin typeface="Arial" charset="0"/>
                <a:ea typeface="楷体_GB2312" pitchFamily="49" charset="-122"/>
              </a:rPr>
              <a:t>，</a:t>
            </a:r>
            <a:endParaRPr lang="en-US" altLang="zh-CN" sz="2000">
              <a:solidFill>
                <a:schemeClr val="tx1"/>
              </a:solidFill>
              <a:latin typeface="Arial" charset="0"/>
              <a:ea typeface="楷体_GB2312" pitchFamily="49" charset="-122"/>
            </a:endParaRPr>
          </a:p>
          <a:p>
            <a:pPr algn="l" eaLnBrk="0" hangingPunct="0">
              <a:lnSpc>
                <a:spcPct val="110000"/>
              </a:lnSpc>
              <a:buClr>
                <a:schemeClr val="bg2"/>
              </a:buClr>
              <a:buFont typeface="Wingdings" pitchFamily="2" charset="2"/>
              <a:buNone/>
            </a:pPr>
            <a:r>
              <a:rPr lang="en-US" altLang="zh-CN" sz="2000">
                <a:solidFill>
                  <a:schemeClr val="tx1"/>
                </a:solidFill>
                <a:latin typeface="Arial" charset="0"/>
                <a:ea typeface="楷体_GB2312" pitchFamily="49" charset="-122"/>
              </a:rPr>
              <a:t>(+10)</a:t>
            </a:r>
            <a:r>
              <a:rPr lang="en-US" altLang="zh-CN" sz="2000" baseline="-25000">
                <a:solidFill>
                  <a:schemeClr val="tx1"/>
                </a:solidFill>
                <a:latin typeface="Arial" charset="0"/>
                <a:ea typeface="楷体_GB2312" pitchFamily="49" charset="-122"/>
              </a:rPr>
              <a:t>10</a:t>
            </a:r>
            <a:r>
              <a:rPr lang="zh-CN" altLang="en-US" sz="2000">
                <a:solidFill>
                  <a:schemeClr val="tx1"/>
                </a:solidFill>
                <a:latin typeface="Arial" charset="0"/>
                <a:ea typeface="楷体_GB2312" pitchFamily="49" charset="-122"/>
              </a:rPr>
              <a:t>的二进制补码</a:t>
            </a:r>
            <a:r>
              <a:rPr lang="en-US" altLang="zh-CN" sz="2000">
                <a:solidFill>
                  <a:schemeClr val="tx1"/>
                </a:solidFill>
                <a:latin typeface="Arial" charset="0"/>
                <a:ea typeface="楷体_GB2312" pitchFamily="49" charset="-122"/>
              </a:rPr>
              <a:t>=[</a:t>
            </a:r>
            <a:r>
              <a:rPr lang="en-US" altLang="zh-CN" sz="2000">
                <a:solidFill>
                  <a:srgbClr val="CC0066"/>
                </a:solidFill>
                <a:latin typeface="Arial" charset="0"/>
              </a:rPr>
              <a:t>0</a:t>
            </a:r>
            <a:r>
              <a:rPr lang="zh-CN" altLang="en-US" sz="2000">
                <a:solidFill>
                  <a:schemeClr val="tx1"/>
                </a:solidFill>
                <a:latin typeface="Arial" charset="0"/>
                <a:ea typeface="楷体_GB2312" pitchFamily="49" charset="-122"/>
              </a:rPr>
              <a:t> </a:t>
            </a:r>
            <a:r>
              <a:rPr lang="en-US" altLang="zh-CN" sz="2000">
                <a:solidFill>
                  <a:schemeClr val="tx1"/>
                </a:solidFill>
                <a:latin typeface="Arial" charset="0"/>
                <a:ea typeface="楷体_GB2312" pitchFamily="49" charset="-122"/>
              </a:rPr>
              <a:t>01010]</a:t>
            </a:r>
            <a:r>
              <a:rPr lang="zh-CN" altLang="en-US" sz="2000" baseline="-25000">
                <a:solidFill>
                  <a:schemeClr val="tx1"/>
                </a:solidFill>
                <a:latin typeface="Arial" charset="0"/>
                <a:ea typeface="楷体_GB2312" pitchFamily="49" charset="-122"/>
              </a:rPr>
              <a:t>补</a:t>
            </a:r>
            <a:r>
              <a:rPr lang="en-US" altLang="zh-CN" sz="2000">
                <a:solidFill>
                  <a:schemeClr val="tx1"/>
                </a:solidFill>
                <a:latin typeface="Arial" charset="0"/>
                <a:ea typeface="楷体_GB2312" pitchFamily="49" charset="-122"/>
              </a:rPr>
              <a:t>=</a:t>
            </a:r>
            <a:r>
              <a:rPr lang="en-US" altLang="zh-CN" sz="2000">
                <a:solidFill>
                  <a:srgbClr val="CC0066"/>
                </a:solidFill>
                <a:latin typeface="Arial" charset="0"/>
              </a:rPr>
              <a:t>0</a:t>
            </a:r>
            <a:r>
              <a:rPr lang="zh-CN" altLang="en-US" sz="2000">
                <a:solidFill>
                  <a:schemeClr val="tx1"/>
                </a:solidFill>
                <a:latin typeface="Arial" charset="0"/>
                <a:ea typeface="楷体_GB2312" pitchFamily="49" charset="-122"/>
              </a:rPr>
              <a:t> </a:t>
            </a:r>
            <a:r>
              <a:rPr lang="en-US" altLang="zh-CN" sz="2000">
                <a:solidFill>
                  <a:schemeClr val="tx1"/>
                </a:solidFill>
                <a:latin typeface="Arial" charset="0"/>
                <a:ea typeface="楷体_GB2312" pitchFamily="49" charset="-122"/>
              </a:rPr>
              <a:t>01010</a:t>
            </a:r>
            <a:r>
              <a:rPr lang="zh-CN" altLang="en-US" sz="2000">
                <a:solidFill>
                  <a:schemeClr val="tx1"/>
                </a:solidFill>
                <a:latin typeface="Arial" charset="0"/>
                <a:ea typeface="楷体_GB2312" pitchFamily="49" charset="-122"/>
              </a:rPr>
              <a:t>，</a:t>
            </a:r>
            <a:endParaRPr lang="en-US" altLang="zh-CN" sz="2000">
              <a:solidFill>
                <a:schemeClr val="tx1"/>
              </a:solidFill>
              <a:latin typeface="Arial" charset="0"/>
              <a:ea typeface="楷体_GB2312" pitchFamily="49" charset="-122"/>
            </a:endParaRPr>
          </a:p>
          <a:p>
            <a:pPr algn="l" eaLnBrk="0" hangingPunct="0">
              <a:lnSpc>
                <a:spcPct val="110000"/>
              </a:lnSpc>
              <a:buClr>
                <a:schemeClr val="bg2"/>
              </a:buClr>
              <a:buFont typeface="Wingdings" pitchFamily="2" charset="2"/>
              <a:buNone/>
            </a:pPr>
            <a:r>
              <a:rPr lang="en-US" altLang="zh-CN" sz="2000">
                <a:solidFill>
                  <a:schemeClr val="tx1"/>
                </a:solidFill>
                <a:latin typeface="Arial" charset="0"/>
                <a:ea typeface="楷体_GB2312" pitchFamily="49" charset="-122"/>
              </a:rPr>
              <a:t>(-13)</a:t>
            </a:r>
            <a:r>
              <a:rPr lang="en-US" altLang="zh-CN" sz="2000" baseline="-25000">
                <a:solidFill>
                  <a:schemeClr val="tx1"/>
                </a:solidFill>
                <a:latin typeface="Arial" charset="0"/>
                <a:ea typeface="楷体_GB2312" pitchFamily="49" charset="-122"/>
              </a:rPr>
              <a:t>10</a:t>
            </a:r>
            <a:r>
              <a:rPr lang="zh-CN" altLang="en-US" sz="2000">
                <a:solidFill>
                  <a:schemeClr val="tx1"/>
                </a:solidFill>
                <a:latin typeface="Arial" charset="0"/>
                <a:ea typeface="楷体_GB2312" pitchFamily="49" charset="-122"/>
              </a:rPr>
              <a:t>的二进制补码 </a:t>
            </a:r>
            <a:r>
              <a:rPr lang="en-US" altLang="zh-CN" sz="2000">
                <a:solidFill>
                  <a:schemeClr val="tx1"/>
                </a:solidFill>
                <a:latin typeface="Arial" charset="0"/>
                <a:ea typeface="楷体_GB2312" pitchFamily="49" charset="-122"/>
              </a:rPr>
              <a:t>=[</a:t>
            </a:r>
            <a:r>
              <a:rPr lang="en-US" altLang="zh-CN" sz="2000">
                <a:solidFill>
                  <a:srgbClr val="CC0066"/>
                </a:solidFill>
                <a:latin typeface="Arial" charset="0"/>
              </a:rPr>
              <a:t>1</a:t>
            </a:r>
            <a:r>
              <a:rPr lang="zh-CN" altLang="en-US" sz="2000">
                <a:solidFill>
                  <a:schemeClr val="tx1"/>
                </a:solidFill>
                <a:latin typeface="Arial" charset="0"/>
                <a:ea typeface="楷体_GB2312" pitchFamily="49" charset="-122"/>
              </a:rPr>
              <a:t> </a:t>
            </a:r>
            <a:r>
              <a:rPr lang="en-US" altLang="zh-CN" sz="2000">
                <a:solidFill>
                  <a:schemeClr val="tx1"/>
                </a:solidFill>
                <a:latin typeface="Arial" charset="0"/>
                <a:ea typeface="楷体_GB2312" pitchFamily="49" charset="-122"/>
              </a:rPr>
              <a:t>01101]</a:t>
            </a:r>
            <a:r>
              <a:rPr lang="zh-CN" altLang="en-US" sz="2000" baseline="-25000">
                <a:solidFill>
                  <a:schemeClr val="tx1"/>
                </a:solidFill>
                <a:latin typeface="Arial" charset="0"/>
                <a:ea typeface="楷体_GB2312" pitchFamily="49" charset="-122"/>
              </a:rPr>
              <a:t>补</a:t>
            </a:r>
            <a:r>
              <a:rPr lang="en-US" altLang="zh-CN" sz="2000">
                <a:solidFill>
                  <a:schemeClr val="tx1"/>
                </a:solidFill>
                <a:latin typeface="Arial" charset="0"/>
                <a:ea typeface="楷体_GB2312" pitchFamily="49" charset="-122"/>
              </a:rPr>
              <a:t>=</a:t>
            </a:r>
            <a:r>
              <a:rPr lang="en-US" altLang="zh-CN" sz="2000">
                <a:solidFill>
                  <a:srgbClr val="CC0066"/>
                </a:solidFill>
                <a:latin typeface="Arial" charset="0"/>
              </a:rPr>
              <a:t>1</a:t>
            </a:r>
            <a:r>
              <a:rPr lang="zh-CN" altLang="en-US" sz="2000">
                <a:solidFill>
                  <a:schemeClr val="tx1"/>
                </a:solidFill>
                <a:latin typeface="Arial" charset="0"/>
                <a:ea typeface="楷体_GB2312" pitchFamily="49" charset="-122"/>
              </a:rPr>
              <a:t> </a:t>
            </a:r>
            <a:r>
              <a:rPr lang="en-US" altLang="zh-CN" sz="2000">
                <a:solidFill>
                  <a:schemeClr val="tx1"/>
                </a:solidFill>
                <a:latin typeface="Arial" charset="0"/>
                <a:ea typeface="楷体_GB2312" pitchFamily="49" charset="-122"/>
              </a:rPr>
              <a:t>10011</a:t>
            </a:r>
            <a:r>
              <a:rPr lang="zh-CN" altLang="en-US" sz="2000">
                <a:solidFill>
                  <a:schemeClr val="tx1"/>
                </a:solidFill>
                <a:latin typeface="Arial" charset="0"/>
                <a:ea typeface="楷体_GB2312" pitchFamily="49" charset="-122"/>
              </a:rPr>
              <a:t>，</a:t>
            </a:r>
            <a:endParaRPr lang="en-US" altLang="zh-CN" sz="2000">
              <a:solidFill>
                <a:schemeClr val="tx1"/>
              </a:solidFill>
              <a:latin typeface="Arial" charset="0"/>
              <a:ea typeface="楷体_GB2312" pitchFamily="49" charset="-122"/>
            </a:endParaRPr>
          </a:p>
          <a:p>
            <a:pPr algn="l" eaLnBrk="0" hangingPunct="0">
              <a:lnSpc>
                <a:spcPct val="110000"/>
              </a:lnSpc>
              <a:buClr>
                <a:schemeClr val="bg2"/>
              </a:buClr>
              <a:buFont typeface="Wingdings" pitchFamily="2" charset="2"/>
              <a:buNone/>
            </a:pPr>
            <a:r>
              <a:rPr lang="en-US" altLang="zh-CN" sz="2000">
                <a:solidFill>
                  <a:schemeClr val="tx1"/>
                </a:solidFill>
                <a:latin typeface="Arial" charset="0"/>
                <a:ea typeface="楷体_GB2312" pitchFamily="49" charset="-122"/>
              </a:rPr>
              <a:t>(-10)</a:t>
            </a:r>
            <a:r>
              <a:rPr lang="en-US" altLang="zh-CN" sz="2000" baseline="-25000">
                <a:solidFill>
                  <a:schemeClr val="tx1"/>
                </a:solidFill>
                <a:latin typeface="Arial" charset="0"/>
                <a:ea typeface="楷体_GB2312" pitchFamily="49" charset="-122"/>
              </a:rPr>
              <a:t>10</a:t>
            </a:r>
            <a:r>
              <a:rPr lang="zh-CN" altLang="en-US" sz="2000">
                <a:solidFill>
                  <a:schemeClr val="tx1"/>
                </a:solidFill>
                <a:latin typeface="Arial" charset="0"/>
                <a:ea typeface="楷体_GB2312" pitchFamily="49" charset="-122"/>
              </a:rPr>
              <a:t>的二进制补码 </a:t>
            </a:r>
            <a:r>
              <a:rPr lang="en-US" altLang="zh-CN" sz="2000">
                <a:solidFill>
                  <a:schemeClr val="tx1"/>
                </a:solidFill>
                <a:latin typeface="Arial" charset="0"/>
                <a:ea typeface="楷体_GB2312" pitchFamily="49" charset="-122"/>
              </a:rPr>
              <a:t>=[</a:t>
            </a:r>
            <a:r>
              <a:rPr lang="en-US" altLang="zh-CN" sz="2000">
                <a:solidFill>
                  <a:srgbClr val="CC0066"/>
                </a:solidFill>
                <a:latin typeface="Arial" charset="0"/>
              </a:rPr>
              <a:t>1</a:t>
            </a:r>
            <a:r>
              <a:rPr lang="zh-CN" altLang="en-US" sz="2000">
                <a:solidFill>
                  <a:schemeClr val="tx1"/>
                </a:solidFill>
                <a:latin typeface="Arial" charset="0"/>
                <a:ea typeface="楷体_GB2312" pitchFamily="49" charset="-122"/>
              </a:rPr>
              <a:t> </a:t>
            </a:r>
            <a:r>
              <a:rPr lang="en-US" altLang="zh-CN" sz="2000">
                <a:solidFill>
                  <a:schemeClr val="tx1"/>
                </a:solidFill>
                <a:latin typeface="Arial" charset="0"/>
                <a:ea typeface="楷体_GB2312" pitchFamily="49" charset="-122"/>
              </a:rPr>
              <a:t>01010]</a:t>
            </a:r>
            <a:r>
              <a:rPr lang="zh-CN" altLang="en-US" sz="2000" baseline="-25000">
                <a:solidFill>
                  <a:schemeClr val="tx1"/>
                </a:solidFill>
                <a:latin typeface="Arial" charset="0"/>
                <a:ea typeface="楷体_GB2312" pitchFamily="49" charset="-122"/>
              </a:rPr>
              <a:t>补</a:t>
            </a:r>
            <a:r>
              <a:rPr lang="en-US" altLang="zh-CN" sz="2000">
                <a:solidFill>
                  <a:schemeClr val="tx1"/>
                </a:solidFill>
                <a:latin typeface="Arial" charset="0"/>
                <a:ea typeface="楷体_GB2312" pitchFamily="49" charset="-122"/>
              </a:rPr>
              <a:t>=</a:t>
            </a:r>
            <a:r>
              <a:rPr lang="en-US" altLang="zh-CN" sz="2000">
                <a:solidFill>
                  <a:srgbClr val="CC0066"/>
                </a:solidFill>
                <a:latin typeface="Arial" charset="0"/>
              </a:rPr>
              <a:t>1</a:t>
            </a:r>
            <a:r>
              <a:rPr lang="zh-CN" altLang="en-US" sz="2000">
                <a:solidFill>
                  <a:schemeClr val="tx1"/>
                </a:solidFill>
                <a:latin typeface="Arial" charset="0"/>
                <a:ea typeface="楷体_GB2312" pitchFamily="49" charset="-122"/>
              </a:rPr>
              <a:t> </a:t>
            </a:r>
            <a:r>
              <a:rPr lang="en-US" altLang="zh-CN" sz="2000">
                <a:solidFill>
                  <a:schemeClr val="tx1"/>
                </a:solidFill>
                <a:latin typeface="Arial" charset="0"/>
                <a:ea typeface="楷体_GB2312" pitchFamily="49" charset="-122"/>
              </a:rPr>
              <a:t>10110</a:t>
            </a:r>
            <a:r>
              <a:rPr lang="zh-CN" altLang="en-US" sz="2000">
                <a:solidFill>
                  <a:schemeClr val="tx1"/>
                </a:solidFill>
                <a:latin typeface="Arial" charset="0"/>
                <a:ea typeface="楷体_GB2312" pitchFamily="49" charset="-122"/>
              </a:rPr>
              <a:t>。</a:t>
            </a:r>
          </a:p>
          <a:p>
            <a:pPr algn="l" eaLnBrk="0" hangingPunct="0">
              <a:lnSpc>
                <a:spcPct val="110000"/>
              </a:lnSpc>
              <a:spcBef>
                <a:spcPct val="20000"/>
              </a:spcBef>
              <a:buClr>
                <a:schemeClr val="bg2"/>
              </a:buClr>
              <a:buFont typeface="Wingdings" pitchFamily="2" charset="2"/>
              <a:buNone/>
            </a:pPr>
            <a:endParaRPr lang="zh-CN" altLang="en-US" sz="2200">
              <a:solidFill>
                <a:schemeClr val="tx1"/>
              </a:solidFill>
              <a:latin typeface="Arial"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56033"/>
                                        </p:tgtEl>
                                        <p:attrNameLst>
                                          <p:attrName>style.visibility</p:attrName>
                                        </p:attrNameLst>
                                      </p:cBhvr>
                                      <p:to>
                                        <p:strVal val="visible"/>
                                      </p:to>
                                    </p:set>
                                    <p:animEffect transition="in" filter="dissolve">
                                      <p:cBhvr>
                                        <p:cTn id="33" dur="500"/>
                                        <p:tgtEl>
                                          <p:spTgt spid="2560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56034"/>
                                        </p:tgtEl>
                                        <p:attrNameLst>
                                          <p:attrName>style.visibility</p:attrName>
                                        </p:attrNameLst>
                                      </p:cBhvr>
                                      <p:to>
                                        <p:strVal val="visible"/>
                                      </p:to>
                                    </p:set>
                                    <p:animEffect transition="in" filter="dissolve">
                                      <p:cBhvr>
                                        <p:cTn id="38" dur="500"/>
                                        <p:tgtEl>
                                          <p:spTgt spid="25603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6005"/>
                                        </p:tgtEl>
                                        <p:attrNameLst>
                                          <p:attrName>style.visibility</p:attrName>
                                        </p:attrNameLst>
                                      </p:cBhvr>
                                      <p:to>
                                        <p:strVal val="visible"/>
                                      </p:to>
                                    </p:set>
                                    <p:anim calcmode="lin" valueType="num">
                                      <p:cBhvr additive="base">
                                        <p:cTn id="43" dur="500" fill="hold"/>
                                        <p:tgtEl>
                                          <p:spTgt spid="256005"/>
                                        </p:tgtEl>
                                        <p:attrNameLst>
                                          <p:attrName>ppt_x</p:attrName>
                                        </p:attrNameLst>
                                      </p:cBhvr>
                                      <p:tavLst>
                                        <p:tav tm="0">
                                          <p:val>
                                            <p:strVal val="0-#ppt_w/2"/>
                                          </p:val>
                                        </p:tav>
                                        <p:tav tm="100000">
                                          <p:val>
                                            <p:strVal val="#ppt_x"/>
                                          </p:val>
                                        </p:tav>
                                      </p:tavLst>
                                    </p:anim>
                                    <p:anim calcmode="lin" valueType="num">
                                      <p:cBhvr additive="base">
                                        <p:cTn id="44" dur="500" fill="hold"/>
                                        <p:tgtEl>
                                          <p:spTgt spid="2560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autoUpdateAnimBg="0"/>
      <p:bldP spid="256033" grpId="0" animBg="1"/>
      <p:bldP spid="256034" grpId="0" animBg="1"/>
      <p:bldP spid="3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5"/>
          <p:cNvSpPr>
            <a:spLocks noGrp="1" noChangeArrowheads="1"/>
          </p:cNvSpPr>
          <p:nvPr>
            <p:ph type="sldNum" sz="quarter" idx="10"/>
          </p:nvPr>
        </p:nvSpPr>
        <p:spPr>
          <a:noFill/>
        </p:spPr>
        <p:txBody>
          <a:bodyPr/>
          <a:lstStyle/>
          <a:p>
            <a:fld id="{6B514F38-F334-4535-88E6-D609E57855F4}" type="slidenum">
              <a:rPr lang="ko-KR" altLang="en-US" smtClean="0"/>
              <a:pPr/>
              <a:t>51</a:t>
            </a:fld>
            <a:endParaRPr lang="en-US" altLang="ko-KR" smtClean="0"/>
          </a:p>
        </p:txBody>
      </p:sp>
      <p:sp>
        <p:nvSpPr>
          <p:cNvPr id="54275" name="Rectangle 2"/>
          <p:cNvSpPr>
            <a:spLocks noGrp="1" noChangeArrowheads="1"/>
          </p:cNvSpPr>
          <p:nvPr>
            <p:ph type="title"/>
          </p:nvPr>
        </p:nvSpPr>
        <p:spPr>
          <a:xfrm>
            <a:off x="1763713" y="298450"/>
            <a:ext cx="6408737" cy="609600"/>
          </a:xfrm>
        </p:spPr>
        <p:txBody>
          <a:bodyPr/>
          <a:lstStyle/>
          <a:p>
            <a:r>
              <a:rPr lang="zh-CN" altLang="en-US" smtClean="0">
                <a:solidFill>
                  <a:srgbClr val="FFCC00"/>
                </a:solidFill>
                <a:latin typeface="Arial" charset="0"/>
                <a:ea typeface="黑体" pitchFamily="49" charset="-122"/>
              </a:rPr>
              <a:t>补码的加减运算举例（续）</a:t>
            </a:r>
          </a:p>
        </p:txBody>
      </p:sp>
      <p:grpSp>
        <p:nvGrpSpPr>
          <p:cNvPr id="2" name="Group 21"/>
          <p:cNvGrpSpPr>
            <a:grpSpLocks/>
          </p:cNvGrpSpPr>
          <p:nvPr/>
        </p:nvGrpSpPr>
        <p:grpSpPr bwMode="auto">
          <a:xfrm>
            <a:off x="2122488" y="1412875"/>
            <a:ext cx="1693862" cy="1108075"/>
            <a:chOff x="1042" y="1275"/>
            <a:chExt cx="863" cy="698"/>
          </a:xfrm>
        </p:grpSpPr>
        <p:sp>
          <p:nvSpPr>
            <p:cNvPr id="54290" name="Text Box 22"/>
            <p:cNvSpPr txBox="1">
              <a:spLocks noChangeArrowheads="1"/>
            </p:cNvSpPr>
            <p:nvPr/>
          </p:nvSpPr>
          <p:spPr bwMode="auto">
            <a:xfrm>
              <a:off x="1042" y="1275"/>
              <a:ext cx="863" cy="698"/>
            </a:xfrm>
            <a:prstGeom prst="rect">
              <a:avLst/>
            </a:prstGeom>
            <a:noFill/>
            <a:ln w="9525">
              <a:noFill/>
              <a:miter lim="800000"/>
              <a:headEnd/>
              <a:tailEnd/>
            </a:ln>
          </p:spPr>
          <p:txBody>
            <a:bodyPr>
              <a:spAutoFit/>
            </a:bodyPr>
            <a:lstStyle/>
            <a:p>
              <a:pPr algn="l">
                <a:lnSpc>
                  <a:spcPct val="110000"/>
                </a:lnSpc>
              </a:pPr>
              <a:r>
                <a:rPr lang="zh-CN" altLang="en-US" sz="2000">
                  <a:solidFill>
                    <a:schemeClr val="tx1"/>
                  </a:solidFill>
                  <a:latin typeface="Arial" charset="0"/>
                </a:rPr>
                <a:t>   </a:t>
              </a:r>
              <a:r>
                <a:rPr lang="en-US" altLang="zh-CN" sz="2000">
                  <a:solidFill>
                    <a:schemeClr val="tx1"/>
                  </a:solidFill>
                  <a:latin typeface="Arial" charset="0"/>
                </a:rPr>
                <a:t> </a:t>
              </a:r>
              <a:r>
                <a:rPr lang="en-US" altLang="zh-CN" sz="2000">
                  <a:solidFill>
                    <a:srgbClr val="CC0066"/>
                  </a:solidFill>
                  <a:latin typeface="Arial" charset="0"/>
                </a:rPr>
                <a:t>1</a:t>
              </a:r>
              <a:r>
                <a:rPr lang="en-US" altLang="zh-CN" sz="2000">
                  <a:solidFill>
                    <a:schemeClr val="tx1"/>
                  </a:solidFill>
                  <a:latin typeface="Arial" charset="0"/>
                </a:rPr>
                <a:t> 10011</a:t>
              </a:r>
            </a:p>
            <a:p>
              <a:pPr algn="l">
                <a:lnSpc>
                  <a:spcPct val="110000"/>
                </a:lnSpc>
              </a:pPr>
              <a:r>
                <a:rPr lang="en-US" altLang="zh-CN" sz="2000">
                  <a:solidFill>
                    <a:schemeClr val="tx1"/>
                  </a:solidFill>
                  <a:latin typeface="Arial" charset="0"/>
                </a:rPr>
                <a:t> +</a:t>
              </a:r>
              <a:r>
                <a:rPr lang="zh-CN" altLang="en-US" sz="2000">
                  <a:solidFill>
                    <a:schemeClr val="tx1"/>
                  </a:solidFill>
                  <a:latin typeface="Arial" charset="0"/>
                </a:rPr>
                <a:t> </a:t>
              </a:r>
              <a:r>
                <a:rPr lang="en-US" altLang="zh-CN" sz="2000">
                  <a:solidFill>
                    <a:srgbClr val="CC0066"/>
                  </a:solidFill>
                  <a:latin typeface="Arial" charset="0"/>
                </a:rPr>
                <a:t>0</a:t>
              </a:r>
              <a:r>
                <a:rPr lang="en-US" altLang="zh-CN" sz="2000">
                  <a:solidFill>
                    <a:schemeClr val="tx1"/>
                  </a:solidFill>
                  <a:latin typeface="Arial" charset="0"/>
                </a:rPr>
                <a:t> 01010</a:t>
              </a:r>
            </a:p>
            <a:p>
              <a:pPr algn="l">
                <a:lnSpc>
                  <a:spcPct val="110000"/>
                </a:lnSpc>
              </a:pPr>
              <a:r>
                <a:rPr lang="zh-CN" altLang="en-US" sz="2000">
                  <a:solidFill>
                    <a:schemeClr val="tx1"/>
                  </a:solidFill>
                  <a:latin typeface="Arial" charset="0"/>
                </a:rPr>
                <a:t>   </a:t>
              </a:r>
              <a:r>
                <a:rPr lang="en-US" altLang="zh-CN" sz="2000">
                  <a:solidFill>
                    <a:schemeClr val="tx1"/>
                  </a:solidFill>
                  <a:latin typeface="Arial" charset="0"/>
                </a:rPr>
                <a:t> </a:t>
              </a:r>
              <a:r>
                <a:rPr lang="en-US" altLang="zh-CN" sz="2000">
                  <a:solidFill>
                    <a:srgbClr val="CC0066"/>
                  </a:solidFill>
                  <a:latin typeface="Arial" charset="0"/>
                </a:rPr>
                <a:t>1 </a:t>
              </a:r>
              <a:r>
                <a:rPr lang="en-US" altLang="zh-CN" sz="2000">
                  <a:solidFill>
                    <a:schemeClr val="tx1"/>
                  </a:solidFill>
                  <a:latin typeface="Arial" charset="0"/>
                </a:rPr>
                <a:t>11101</a:t>
              </a:r>
              <a:endParaRPr lang="zh-CN" altLang="en-US"/>
            </a:p>
          </p:txBody>
        </p:sp>
        <p:sp>
          <p:nvSpPr>
            <p:cNvPr id="54291" name="Line 23"/>
            <p:cNvSpPr>
              <a:spLocks noChangeShapeType="1"/>
            </p:cNvSpPr>
            <p:nvPr/>
          </p:nvSpPr>
          <p:spPr bwMode="auto">
            <a:xfrm>
              <a:off x="1088" y="1729"/>
              <a:ext cx="720" cy="0"/>
            </a:xfrm>
            <a:prstGeom prst="line">
              <a:avLst/>
            </a:prstGeom>
            <a:noFill/>
            <a:ln w="9525">
              <a:solidFill>
                <a:schemeClr val="tx2"/>
              </a:solidFill>
              <a:round/>
              <a:headEnd/>
              <a:tailEnd/>
            </a:ln>
          </p:spPr>
          <p:txBody>
            <a:bodyPr/>
            <a:lstStyle/>
            <a:p>
              <a:endParaRPr lang="zh-CN" altLang="en-US"/>
            </a:p>
          </p:txBody>
        </p:sp>
      </p:grpSp>
      <p:grpSp>
        <p:nvGrpSpPr>
          <p:cNvPr id="54277" name="Group 24"/>
          <p:cNvGrpSpPr>
            <a:grpSpLocks/>
          </p:cNvGrpSpPr>
          <p:nvPr/>
        </p:nvGrpSpPr>
        <p:grpSpPr bwMode="auto">
          <a:xfrm>
            <a:off x="1141413" y="1412875"/>
            <a:ext cx="828675" cy="1096963"/>
            <a:chOff x="90" y="1253"/>
            <a:chExt cx="522" cy="691"/>
          </a:xfrm>
        </p:grpSpPr>
        <p:sp>
          <p:nvSpPr>
            <p:cNvPr id="54288" name="Text Box 25"/>
            <p:cNvSpPr txBox="1">
              <a:spLocks noChangeArrowheads="1"/>
            </p:cNvSpPr>
            <p:nvPr/>
          </p:nvSpPr>
          <p:spPr bwMode="auto">
            <a:xfrm>
              <a:off x="90" y="1253"/>
              <a:ext cx="522" cy="691"/>
            </a:xfrm>
            <a:prstGeom prst="rect">
              <a:avLst/>
            </a:prstGeom>
            <a:noFill/>
            <a:ln w="9525">
              <a:noFill/>
              <a:miter lim="800000"/>
              <a:headEnd/>
              <a:tailEnd/>
            </a:ln>
          </p:spPr>
          <p:txBody>
            <a:bodyPr>
              <a:spAutoFit/>
            </a:bodyPr>
            <a:lstStyle/>
            <a:p>
              <a:pPr algn="l">
                <a:lnSpc>
                  <a:spcPct val="110000"/>
                </a:lnSpc>
              </a:pPr>
              <a:r>
                <a:rPr lang="en-US" altLang="zh-CN" sz="2000">
                  <a:solidFill>
                    <a:schemeClr val="tx1"/>
                  </a:solidFill>
                  <a:latin typeface="Arial" charset="0"/>
                </a:rPr>
                <a:t>-13</a:t>
              </a:r>
            </a:p>
            <a:p>
              <a:pPr algn="l">
                <a:lnSpc>
                  <a:spcPct val="110000"/>
                </a:lnSpc>
              </a:pPr>
              <a:r>
                <a:rPr lang="en-US" altLang="zh-CN" sz="2000">
                  <a:solidFill>
                    <a:schemeClr val="tx1"/>
                  </a:solidFill>
                  <a:latin typeface="Arial" charset="0"/>
                </a:rPr>
                <a:t>+10</a:t>
              </a:r>
            </a:p>
            <a:p>
              <a:pPr algn="l">
                <a:lnSpc>
                  <a:spcPct val="110000"/>
                </a:lnSpc>
              </a:pPr>
              <a:r>
                <a:rPr lang="en-US" altLang="zh-CN" sz="2000">
                  <a:solidFill>
                    <a:schemeClr val="tx1"/>
                  </a:solidFill>
                  <a:latin typeface="Arial" charset="0"/>
                </a:rPr>
                <a:t>-  3</a:t>
              </a:r>
              <a:endParaRPr lang="en-US" altLang="zh-CN"/>
            </a:p>
          </p:txBody>
        </p:sp>
        <p:sp>
          <p:nvSpPr>
            <p:cNvPr id="54289" name="Line 26"/>
            <p:cNvSpPr>
              <a:spLocks noChangeShapeType="1"/>
            </p:cNvSpPr>
            <p:nvPr/>
          </p:nvSpPr>
          <p:spPr bwMode="auto">
            <a:xfrm>
              <a:off x="113" y="1706"/>
              <a:ext cx="345" cy="0"/>
            </a:xfrm>
            <a:prstGeom prst="line">
              <a:avLst/>
            </a:prstGeom>
            <a:noFill/>
            <a:ln w="9525">
              <a:solidFill>
                <a:schemeClr val="tx2"/>
              </a:solidFill>
              <a:round/>
              <a:headEnd/>
              <a:tailEnd/>
            </a:ln>
          </p:spPr>
          <p:txBody>
            <a:bodyPr/>
            <a:lstStyle/>
            <a:p>
              <a:endParaRPr lang="zh-CN" altLang="en-US"/>
            </a:p>
          </p:txBody>
        </p:sp>
      </p:grpSp>
      <p:grpSp>
        <p:nvGrpSpPr>
          <p:cNvPr id="4" name="Group 27"/>
          <p:cNvGrpSpPr>
            <a:grpSpLocks/>
          </p:cNvGrpSpPr>
          <p:nvPr/>
        </p:nvGrpSpPr>
        <p:grpSpPr bwMode="auto">
          <a:xfrm>
            <a:off x="5778500" y="1412875"/>
            <a:ext cx="1946275" cy="1108075"/>
            <a:chOff x="3083" y="1605"/>
            <a:chExt cx="1226" cy="698"/>
          </a:xfrm>
        </p:grpSpPr>
        <p:sp>
          <p:nvSpPr>
            <p:cNvPr id="54286" name="Text Box 28"/>
            <p:cNvSpPr txBox="1">
              <a:spLocks noChangeArrowheads="1"/>
            </p:cNvSpPr>
            <p:nvPr/>
          </p:nvSpPr>
          <p:spPr bwMode="auto">
            <a:xfrm>
              <a:off x="3083" y="1605"/>
              <a:ext cx="1226" cy="698"/>
            </a:xfrm>
            <a:prstGeom prst="rect">
              <a:avLst/>
            </a:prstGeom>
            <a:noFill/>
            <a:ln w="9525">
              <a:noFill/>
              <a:miter lim="800000"/>
              <a:headEnd/>
              <a:tailEnd/>
            </a:ln>
          </p:spPr>
          <p:txBody>
            <a:bodyPr>
              <a:spAutoFit/>
            </a:bodyPr>
            <a:lstStyle/>
            <a:p>
              <a:pPr algn="l">
                <a:lnSpc>
                  <a:spcPct val="110000"/>
                </a:lnSpc>
              </a:pPr>
              <a:r>
                <a:rPr lang="en-US" altLang="zh-CN" sz="2000">
                  <a:solidFill>
                    <a:schemeClr val="tx1"/>
                  </a:solidFill>
                  <a:latin typeface="Arial" charset="0"/>
                </a:rPr>
                <a:t>     </a:t>
              </a:r>
              <a:r>
                <a:rPr lang="zh-CN" altLang="en-US" sz="2000">
                  <a:solidFill>
                    <a:schemeClr val="tx1"/>
                  </a:solidFill>
                  <a:latin typeface="Arial" charset="0"/>
                </a:rPr>
                <a:t>  </a:t>
              </a:r>
              <a:r>
                <a:rPr lang="en-US" altLang="zh-CN" sz="2000">
                  <a:solidFill>
                    <a:srgbClr val="CC0066"/>
                  </a:solidFill>
                  <a:latin typeface="Arial" charset="0"/>
                </a:rPr>
                <a:t>1</a:t>
              </a:r>
              <a:r>
                <a:rPr lang="en-US" altLang="zh-CN" sz="2000">
                  <a:solidFill>
                    <a:schemeClr val="tx1"/>
                  </a:solidFill>
                  <a:latin typeface="Arial" charset="0"/>
                </a:rPr>
                <a:t> 10011</a:t>
              </a:r>
            </a:p>
            <a:p>
              <a:pPr algn="l">
                <a:lnSpc>
                  <a:spcPct val="110000"/>
                </a:lnSpc>
              </a:pPr>
              <a:r>
                <a:rPr lang="en-US" altLang="zh-CN" sz="2000">
                  <a:solidFill>
                    <a:schemeClr val="tx1"/>
                  </a:solidFill>
                  <a:latin typeface="Arial" charset="0"/>
                </a:rPr>
                <a:t>    + </a:t>
              </a:r>
              <a:r>
                <a:rPr lang="en-US" altLang="zh-CN" sz="2000">
                  <a:solidFill>
                    <a:srgbClr val="CC0066"/>
                  </a:solidFill>
                  <a:latin typeface="Arial" charset="0"/>
                </a:rPr>
                <a:t>1</a:t>
              </a:r>
              <a:r>
                <a:rPr lang="en-US" altLang="zh-CN" sz="2000">
                  <a:solidFill>
                    <a:schemeClr val="tx1"/>
                  </a:solidFill>
                  <a:latin typeface="Arial" charset="0"/>
                </a:rPr>
                <a:t> 10110</a:t>
              </a:r>
            </a:p>
            <a:p>
              <a:pPr algn="l">
                <a:lnSpc>
                  <a:spcPct val="110000"/>
                </a:lnSpc>
              </a:pPr>
              <a:r>
                <a:rPr lang="zh-CN" altLang="en-US" sz="2000">
                  <a:solidFill>
                    <a:schemeClr val="tx1"/>
                  </a:solidFill>
                  <a:latin typeface="Arial" charset="0"/>
                </a:rPr>
                <a:t>  </a:t>
              </a:r>
              <a:r>
                <a:rPr lang="en-US" altLang="zh-CN" sz="2000">
                  <a:solidFill>
                    <a:schemeClr val="tx1"/>
                  </a:solidFill>
                  <a:latin typeface="Arial" charset="0"/>
                </a:rPr>
                <a:t>(</a:t>
              </a:r>
              <a:r>
                <a:rPr lang="en-US" altLang="zh-CN" sz="2000">
                  <a:solidFill>
                    <a:srgbClr val="FF0000"/>
                  </a:solidFill>
                  <a:latin typeface="Arial" charset="0"/>
                </a:rPr>
                <a:t>1</a:t>
              </a:r>
              <a:r>
                <a:rPr lang="en-US" altLang="zh-CN" sz="2000">
                  <a:solidFill>
                    <a:schemeClr val="tx1"/>
                  </a:solidFill>
                  <a:latin typeface="Arial" charset="0"/>
                </a:rPr>
                <a:t>) </a:t>
              </a:r>
              <a:r>
                <a:rPr lang="en-US" altLang="zh-CN" sz="2000">
                  <a:solidFill>
                    <a:srgbClr val="CC0066"/>
                  </a:solidFill>
                  <a:latin typeface="Arial" charset="0"/>
                </a:rPr>
                <a:t>1 </a:t>
              </a:r>
              <a:r>
                <a:rPr lang="en-US" altLang="zh-CN" sz="2000">
                  <a:solidFill>
                    <a:schemeClr val="tx1"/>
                  </a:solidFill>
                  <a:latin typeface="Arial" charset="0"/>
                </a:rPr>
                <a:t>01001</a:t>
              </a:r>
              <a:endParaRPr lang="zh-CN" altLang="en-US" sz="2000">
                <a:solidFill>
                  <a:schemeClr val="tx1"/>
                </a:solidFill>
                <a:latin typeface="Arial" charset="0"/>
              </a:endParaRPr>
            </a:p>
          </p:txBody>
        </p:sp>
        <p:sp>
          <p:nvSpPr>
            <p:cNvPr id="54287" name="Line 29"/>
            <p:cNvSpPr>
              <a:spLocks noChangeShapeType="1"/>
            </p:cNvSpPr>
            <p:nvPr/>
          </p:nvSpPr>
          <p:spPr bwMode="auto">
            <a:xfrm>
              <a:off x="3311" y="2059"/>
              <a:ext cx="720" cy="0"/>
            </a:xfrm>
            <a:prstGeom prst="line">
              <a:avLst/>
            </a:prstGeom>
            <a:noFill/>
            <a:ln w="9525">
              <a:solidFill>
                <a:schemeClr val="tx2"/>
              </a:solidFill>
              <a:round/>
              <a:headEnd/>
              <a:tailEnd/>
            </a:ln>
          </p:spPr>
          <p:txBody>
            <a:bodyPr/>
            <a:lstStyle/>
            <a:p>
              <a:endParaRPr lang="zh-CN" altLang="en-US"/>
            </a:p>
          </p:txBody>
        </p:sp>
      </p:grpSp>
      <p:grpSp>
        <p:nvGrpSpPr>
          <p:cNvPr id="5" name="Group 30"/>
          <p:cNvGrpSpPr>
            <a:grpSpLocks/>
          </p:cNvGrpSpPr>
          <p:nvPr/>
        </p:nvGrpSpPr>
        <p:grpSpPr bwMode="auto">
          <a:xfrm>
            <a:off x="4797425" y="1412875"/>
            <a:ext cx="828675" cy="1108075"/>
            <a:chOff x="90" y="1253"/>
            <a:chExt cx="522" cy="698"/>
          </a:xfrm>
        </p:grpSpPr>
        <p:sp>
          <p:nvSpPr>
            <p:cNvPr id="54284" name="Text Box 31"/>
            <p:cNvSpPr txBox="1">
              <a:spLocks noChangeArrowheads="1"/>
            </p:cNvSpPr>
            <p:nvPr/>
          </p:nvSpPr>
          <p:spPr bwMode="auto">
            <a:xfrm>
              <a:off x="90" y="1253"/>
              <a:ext cx="522" cy="698"/>
            </a:xfrm>
            <a:prstGeom prst="rect">
              <a:avLst/>
            </a:prstGeom>
            <a:noFill/>
            <a:ln w="9525">
              <a:noFill/>
              <a:miter lim="800000"/>
              <a:headEnd/>
              <a:tailEnd/>
            </a:ln>
          </p:spPr>
          <p:txBody>
            <a:bodyPr>
              <a:spAutoFit/>
            </a:bodyPr>
            <a:lstStyle/>
            <a:p>
              <a:pPr algn="l">
                <a:lnSpc>
                  <a:spcPct val="110000"/>
                </a:lnSpc>
              </a:pPr>
              <a:r>
                <a:rPr lang="en-US" altLang="zh-CN" sz="2000">
                  <a:solidFill>
                    <a:schemeClr val="tx1"/>
                  </a:solidFill>
                  <a:latin typeface="Arial" charset="0"/>
                </a:rPr>
                <a:t>-13</a:t>
              </a:r>
            </a:p>
            <a:p>
              <a:pPr algn="l">
                <a:lnSpc>
                  <a:spcPct val="110000"/>
                </a:lnSpc>
              </a:pPr>
              <a:r>
                <a:rPr lang="en-US" altLang="zh-CN" sz="2000">
                  <a:solidFill>
                    <a:schemeClr val="tx1"/>
                  </a:solidFill>
                  <a:latin typeface="Arial" charset="0"/>
                </a:rPr>
                <a:t>-10</a:t>
              </a:r>
            </a:p>
            <a:p>
              <a:pPr algn="l">
                <a:lnSpc>
                  <a:spcPct val="110000"/>
                </a:lnSpc>
              </a:pPr>
              <a:r>
                <a:rPr lang="en-US" altLang="zh-CN" sz="2000">
                  <a:solidFill>
                    <a:schemeClr val="tx1"/>
                  </a:solidFill>
                  <a:latin typeface="Arial" charset="0"/>
                </a:rPr>
                <a:t>-23</a:t>
              </a:r>
              <a:endParaRPr lang="en-US" altLang="zh-CN"/>
            </a:p>
          </p:txBody>
        </p:sp>
        <p:sp>
          <p:nvSpPr>
            <p:cNvPr id="54285" name="Line 32"/>
            <p:cNvSpPr>
              <a:spLocks noChangeShapeType="1"/>
            </p:cNvSpPr>
            <p:nvPr/>
          </p:nvSpPr>
          <p:spPr bwMode="auto">
            <a:xfrm>
              <a:off x="113" y="1706"/>
              <a:ext cx="345" cy="0"/>
            </a:xfrm>
            <a:prstGeom prst="line">
              <a:avLst/>
            </a:prstGeom>
            <a:noFill/>
            <a:ln w="9525">
              <a:solidFill>
                <a:schemeClr val="tx2"/>
              </a:solidFill>
              <a:round/>
              <a:headEnd/>
              <a:tailEnd/>
            </a:ln>
          </p:spPr>
          <p:txBody>
            <a:bodyPr/>
            <a:lstStyle/>
            <a:p>
              <a:endParaRPr lang="zh-CN" altLang="en-US"/>
            </a:p>
          </p:txBody>
        </p:sp>
      </p:grpSp>
      <p:sp>
        <p:nvSpPr>
          <p:cNvPr id="256033" name="AutoShape 33"/>
          <p:cNvSpPr>
            <a:spLocks noChangeArrowheads="1"/>
          </p:cNvSpPr>
          <p:nvPr/>
        </p:nvSpPr>
        <p:spPr bwMode="auto">
          <a:xfrm>
            <a:off x="5414963" y="2520950"/>
            <a:ext cx="758825" cy="312738"/>
          </a:xfrm>
          <a:prstGeom prst="wedgeRoundRectCallout">
            <a:avLst>
              <a:gd name="adj1" fmla="val 39120"/>
              <a:gd name="adj2" fmla="val -111931"/>
              <a:gd name="adj3" fmla="val 16667"/>
            </a:avLst>
          </a:prstGeom>
          <a:solidFill>
            <a:schemeClr val="accent5"/>
          </a:solidFill>
          <a:ln w="9525">
            <a:solidFill>
              <a:srgbClr val="FF6600"/>
            </a:solidFill>
            <a:miter lim="800000"/>
            <a:headEnd/>
            <a:tailEnd/>
          </a:ln>
        </p:spPr>
        <p:txBody>
          <a:bodyPr anchor="b"/>
          <a:lstStyle/>
          <a:p>
            <a:pPr algn="ctr">
              <a:lnSpc>
                <a:spcPct val="100000"/>
              </a:lnSpc>
              <a:defRPr/>
            </a:pPr>
            <a:r>
              <a:rPr lang="zh-CN" altLang="en-US" sz="1800">
                <a:solidFill>
                  <a:schemeClr val="tx1"/>
                </a:solidFill>
                <a:latin typeface="楷体_GB2312" pitchFamily="49" charset="-122"/>
                <a:ea typeface="楷体_GB2312" pitchFamily="49" charset="-122"/>
              </a:rPr>
              <a:t>舍弃</a:t>
            </a:r>
          </a:p>
        </p:txBody>
      </p:sp>
      <p:sp>
        <p:nvSpPr>
          <p:cNvPr id="256034" name="AutoShape 34"/>
          <p:cNvSpPr>
            <a:spLocks noChangeArrowheads="1"/>
          </p:cNvSpPr>
          <p:nvPr/>
        </p:nvSpPr>
        <p:spPr bwMode="auto">
          <a:xfrm>
            <a:off x="6769100" y="2520950"/>
            <a:ext cx="1295400" cy="312738"/>
          </a:xfrm>
          <a:prstGeom prst="wedgeRoundRectCallout">
            <a:avLst>
              <a:gd name="adj1" fmla="val -74264"/>
              <a:gd name="adj2" fmla="val -111931"/>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zh-CN" altLang="en-US" sz="1800">
                <a:solidFill>
                  <a:schemeClr val="tx1"/>
                </a:solidFill>
                <a:latin typeface="楷体_GB2312" pitchFamily="49" charset="-122"/>
                <a:ea typeface="楷体_GB2312" pitchFamily="49" charset="-122"/>
              </a:rPr>
              <a:t>和的符号</a:t>
            </a:r>
          </a:p>
        </p:txBody>
      </p:sp>
      <p:sp>
        <p:nvSpPr>
          <p:cNvPr id="256035" name="AutoShape 35"/>
          <p:cNvSpPr>
            <a:spLocks noChangeArrowheads="1"/>
          </p:cNvSpPr>
          <p:nvPr/>
        </p:nvSpPr>
        <p:spPr bwMode="black">
          <a:xfrm>
            <a:off x="611188" y="5121275"/>
            <a:ext cx="7885112" cy="1290638"/>
          </a:xfrm>
          <a:prstGeom prst="horizontalScroll">
            <a:avLst>
              <a:gd name="adj" fmla="val 12500"/>
            </a:avLst>
          </a:prstGeom>
          <a:solidFill>
            <a:srgbClr val="FFFFBD"/>
          </a:solidFill>
          <a:ln w="22225">
            <a:solidFill>
              <a:srgbClr val="CC6600"/>
            </a:solidFill>
            <a:round/>
            <a:headEnd/>
            <a:tailEnd/>
          </a:ln>
        </p:spPr>
        <p:txBody>
          <a:bodyPr anchor="ctr"/>
          <a:lstStyle/>
          <a:p>
            <a:pPr algn="l">
              <a:lnSpc>
                <a:spcPct val="120000"/>
              </a:lnSpc>
            </a:pPr>
            <a:r>
              <a:rPr lang="zh-CN" altLang="en-US">
                <a:solidFill>
                  <a:schemeClr val="tx1"/>
                </a:solidFill>
                <a:latin typeface="楷体_GB2312" pitchFamily="49" charset="-122"/>
                <a:ea typeface="楷体_GB2312" pitchFamily="49" charset="-122"/>
              </a:rPr>
              <a:t>两个同符号数相加时，其绝对值之和不可超过有效数字位所能表示的最大值，否则会得出错误的计算结果！</a:t>
            </a:r>
          </a:p>
        </p:txBody>
      </p:sp>
      <p:sp>
        <p:nvSpPr>
          <p:cNvPr id="34" name="Rectangle 5"/>
          <p:cNvSpPr>
            <a:spLocks noChangeArrowheads="1"/>
          </p:cNvSpPr>
          <p:nvPr/>
        </p:nvSpPr>
        <p:spPr bwMode="auto">
          <a:xfrm>
            <a:off x="287338" y="2955925"/>
            <a:ext cx="8280400" cy="2344738"/>
          </a:xfrm>
          <a:prstGeom prst="rect">
            <a:avLst/>
          </a:prstGeom>
          <a:noFill/>
          <a:ln w="9525">
            <a:noFill/>
            <a:miter lim="800000"/>
            <a:headEnd/>
            <a:tailEnd/>
          </a:ln>
        </p:spPr>
        <p:txBody>
          <a:bodyPr/>
          <a:lstStyle/>
          <a:p>
            <a:pPr marL="273050" indent="-273050" algn="l" eaLnBrk="0" hangingPunct="0">
              <a:lnSpc>
                <a:spcPct val="110000"/>
              </a:lnSpc>
              <a:spcBef>
                <a:spcPct val="20000"/>
              </a:spcBef>
              <a:buClr>
                <a:srgbClr val="006666"/>
              </a:buClr>
              <a:buSzPct val="80000"/>
              <a:buFont typeface="Wingdings" pitchFamily="2" charset="2"/>
              <a:buChar char="u"/>
              <a:defRPr/>
            </a:pPr>
            <a:r>
              <a:rPr lang="zh-CN" altLang="en-US" sz="2000" dirty="0">
                <a:solidFill>
                  <a:schemeClr val="tx1"/>
                </a:solidFill>
                <a:latin typeface="Arial" charset="0"/>
              </a:rPr>
              <a:t>得 </a:t>
            </a:r>
            <a:r>
              <a:rPr lang="en-US" altLang="zh-CN" sz="2000" dirty="0">
                <a:solidFill>
                  <a:schemeClr val="tx1"/>
                </a:solidFill>
                <a:latin typeface="Arial" charset="0"/>
              </a:rPr>
              <a:t>[(-13-10)</a:t>
            </a:r>
            <a:r>
              <a:rPr lang="en-US" altLang="zh-CN" sz="2000" baseline="-25000" dirty="0">
                <a:solidFill>
                  <a:schemeClr val="tx1"/>
                </a:solidFill>
                <a:latin typeface="Arial" charset="0"/>
              </a:rPr>
              <a:t>10</a:t>
            </a:r>
            <a:r>
              <a:rPr lang="en-US" altLang="zh-CN" sz="2000" dirty="0">
                <a:solidFill>
                  <a:schemeClr val="tx1"/>
                </a:solidFill>
                <a:latin typeface="Arial" charset="0"/>
              </a:rPr>
              <a:t>]</a:t>
            </a:r>
            <a:r>
              <a:rPr lang="zh-CN" altLang="en-US" sz="2000" baseline="-25000" dirty="0">
                <a:solidFill>
                  <a:schemeClr val="tx1"/>
                </a:solidFill>
                <a:latin typeface="Arial" charset="0"/>
              </a:rPr>
              <a:t>补</a:t>
            </a:r>
            <a:r>
              <a:rPr lang="en-US" altLang="zh-CN" sz="2000" dirty="0">
                <a:solidFill>
                  <a:schemeClr val="tx1"/>
                </a:solidFill>
                <a:latin typeface="Arial" charset="0"/>
                <a:ea typeface="宋体" charset="-122"/>
              </a:rPr>
              <a:t>=</a:t>
            </a:r>
            <a:r>
              <a:rPr lang="zh-CN" altLang="en-US" sz="2000" kern="0" dirty="0">
                <a:solidFill>
                  <a:schemeClr val="tx1"/>
                </a:solidFill>
                <a:latin typeface="Arial" charset="0"/>
                <a:ea typeface="宋体" charset="-122"/>
              </a:rPr>
              <a:t> </a:t>
            </a:r>
            <a:r>
              <a:rPr lang="en-US" altLang="zh-CN" sz="2000" kern="0" dirty="0">
                <a:solidFill>
                  <a:schemeClr val="tx1"/>
                </a:solidFill>
                <a:latin typeface="Arial" charset="0"/>
                <a:ea typeface="宋体" charset="-122"/>
              </a:rPr>
              <a:t>[(-13)</a:t>
            </a:r>
            <a:r>
              <a:rPr lang="en-US" altLang="zh-CN" sz="2000" baseline="-25000" dirty="0">
                <a:solidFill>
                  <a:schemeClr val="tx1"/>
                </a:solidFill>
                <a:latin typeface="Arial" charset="0"/>
              </a:rPr>
              <a:t>10</a:t>
            </a:r>
            <a:r>
              <a:rPr lang="en-US" altLang="zh-CN" sz="2000" kern="0" dirty="0">
                <a:solidFill>
                  <a:schemeClr val="tx1"/>
                </a:solidFill>
                <a:latin typeface="Arial" charset="0"/>
                <a:ea typeface="宋体" charset="-122"/>
              </a:rPr>
              <a:t>]</a:t>
            </a:r>
            <a:r>
              <a:rPr lang="zh-CN" altLang="en-US" sz="2000" kern="0" baseline="-25000" dirty="0">
                <a:solidFill>
                  <a:schemeClr val="tx1"/>
                </a:solidFill>
                <a:latin typeface="Arial" charset="0"/>
                <a:ea typeface="宋体" charset="-122"/>
              </a:rPr>
              <a:t>补</a:t>
            </a:r>
            <a:r>
              <a:rPr lang="en-US" altLang="zh-CN" sz="2000" kern="0" dirty="0">
                <a:solidFill>
                  <a:schemeClr val="tx1"/>
                </a:solidFill>
                <a:latin typeface="Arial" charset="0"/>
                <a:ea typeface="宋体" charset="-122"/>
              </a:rPr>
              <a:t>+</a:t>
            </a:r>
            <a:r>
              <a:rPr lang="zh-CN" altLang="en-US" sz="2000" kern="0" dirty="0">
                <a:solidFill>
                  <a:schemeClr val="tx1"/>
                </a:solidFill>
                <a:latin typeface="Arial" charset="0"/>
                <a:ea typeface="宋体" charset="-122"/>
              </a:rPr>
              <a:t> </a:t>
            </a:r>
            <a:r>
              <a:rPr lang="en-US" altLang="zh-CN" sz="2000" kern="0" dirty="0">
                <a:solidFill>
                  <a:schemeClr val="tx1"/>
                </a:solidFill>
                <a:latin typeface="Arial" charset="0"/>
                <a:ea typeface="宋体" charset="-122"/>
              </a:rPr>
              <a:t>[(-10)</a:t>
            </a:r>
            <a:r>
              <a:rPr lang="en-US" altLang="zh-CN" sz="2000" baseline="-25000" dirty="0">
                <a:solidFill>
                  <a:schemeClr val="tx1"/>
                </a:solidFill>
                <a:latin typeface="Arial" charset="0"/>
              </a:rPr>
              <a:t>10</a:t>
            </a:r>
            <a:r>
              <a:rPr lang="en-US" altLang="zh-CN" sz="2000" kern="0" dirty="0">
                <a:solidFill>
                  <a:schemeClr val="tx1"/>
                </a:solidFill>
                <a:latin typeface="Arial" charset="0"/>
                <a:ea typeface="宋体" charset="-122"/>
              </a:rPr>
              <a:t>]</a:t>
            </a:r>
            <a:r>
              <a:rPr lang="zh-CN" altLang="en-US" sz="2000" kern="0" baseline="-25000" dirty="0">
                <a:solidFill>
                  <a:schemeClr val="tx1"/>
                </a:solidFill>
                <a:latin typeface="Arial" charset="0"/>
                <a:ea typeface="宋体" charset="-122"/>
              </a:rPr>
              <a:t>补</a:t>
            </a:r>
            <a:r>
              <a:rPr lang="en-US" altLang="zh-CN" sz="2000" dirty="0">
                <a:solidFill>
                  <a:schemeClr val="tx1"/>
                </a:solidFill>
                <a:latin typeface="Arial" charset="0"/>
              </a:rPr>
              <a:t>= (</a:t>
            </a:r>
            <a:r>
              <a:rPr lang="en-US" altLang="zh-CN" sz="2000" dirty="0">
                <a:solidFill>
                  <a:srgbClr val="CC0066"/>
                </a:solidFill>
                <a:latin typeface="Arial" charset="0"/>
              </a:rPr>
              <a:t>1</a:t>
            </a:r>
            <a:r>
              <a:rPr kumimoji="1" lang="zh-CN" altLang="en-US" sz="2000" kern="0" dirty="0">
                <a:solidFill>
                  <a:schemeClr val="tx1"/>
                </a:solidFill>
                <a:latin typeface="Arial" charset="0"/>
              </a:rPr>
              <a:t> </a:t>
            </a:r>
            <a:r>
              <a:rPr lang="en-US" altLang="zh-CN" sz="2000" dirty="0">
                <a:solidFill>
                  <a:schemeClr val="tx1"/>
                </a:solidFill>
                <a:latin typeface="Arial" charset="0"/>
              </a:rPr>
              <a:t>01001)</a:t>
            </a:r>
            <a:r>
              <a:rPr lang="en-US" altLang="zh-CN" sz="2000" kern="0" baseline="-25000" dirty="0">
                <a:solidFill>
                  <a:schemeClr val="tx1"/>
                </a:solidFill>
                <a:latin typeface="Arial" charset="0"/>
                <a:ea typeface="宋体" charset="-122"/>
              </a:rPr>
              <a:t>2</a:t>
            </a:r>
            <a:r>
              <a:rPr lang="en-US" altLang="zh-CN" sz="2000" dirty="0">
                <a:solidFill>
                  <a:schemeClr val="tx1"/>
                </a:solidFill>
                <a:latin typeface="Arial" charset="0"/>
              </a:rPr>
              <a:t> </a:t>
            </a:r>
            <a:r>
              <a:rPr lang="zh-CN" altLang="en-US" sz="2000" dirty="0">
                <a:solidFill>
                  <a:schemeClr val="tx1"/>
                </a:solidFill>
                <a:latin typeface="Arial" charset="0"/>
              </a:rPr>
              <a:t>。</a:t>
            </a:r>
            <a:endParaRPr lang="en-US" altLang="zh-CN" sz="2000" dirty="0">
              <a:solidFill>
                <a:schemeClr val="tx1"/>
              </a:solidFill>
              <a:latin typeface="Arial" charset="0"/>
            </a:endParaRPr>
          </a:p>
          <a:p>
            <a:pPr marL="273050" indent="-273050" algn="l" eaLnBrk="0" hangingPunct="0">
              <a:lnSpc>
                <a:spcPct val="110000"/>
              </a:lnSpc>
              <a:spcBef>
                <a:spcPct val="20000"/>
              </a:spcBef>
              <a:buClr>
                <a:srgbClr val="006666"/>
              </a:buClr>
              <a:buSzPct val="80000"/>
              <a:buFont typeface="Wingdings" pitchFamily="2" charset="2"/>
              <a:buChar char="u"/>
              <a:defRPr/>
            </a:pPr>
            <a:r>
              <a:rPr lang="zh-CN" altLang="en-US" sz="2000" dirty="0">
                <a:solidFill>
                  <a:schemeClr val="tx1"/>
                </a:solidFill>
                <a:latin typeface="Arial" pitchFamily="34" charset="0"/>
                <a:ea typeface="楷体_GB2312" pitchFamily="49" charset="-122"/>
                <a:cs typeface="Arial" pitchFamily="34" charset="0"/>
              </a:rPr>
              <a:t>分析此结果的正确性：符号位为“</a:t>
            </a:r>
            <a:r>
              <a:rPr lang="en-US" altLang="zh-CN" sz="2000" dirty="0">
                <a:solidFill>
                  <a:schemeClr val="tx1"/>
                </a:solidFill>
                <a:latin typeface="Arial" pitchFamily="34" charset="0"/>
                <a:ea typeface="楷体_GB2312" pitchFamily="49" charset="-122"/>
                <a:cs typeface="Arial" pitchFamily="34" charset="0"/>
              </a:rPr>
              <a:t>1”</a:t>
            </a:r>
            <a:r>
              <a:rPr lang="zh-CN" altLang="en-US" sz="2000" dirty="0">
                <a:solidFill>
                  <a:schemeClr val="tx1"/>
                </a:solidFill>
                <a:latin typeface="Arial" pitchFamily="34" charset="0"/>
                <a:ea typeface="楷体_GB2312" pitchFamily="49" charset="-122"/>
                <a:cs typeface="Arial" pitchFamily="34" charset="0"/>
              </a:rPr>
              <a:t>，说明和为</a:t>
            </a:r>
            <a:r>
              <a:rPr lang="zh-CN" altLang="en-US" sz="2000" dirty="0">
                <a:solidFill>
                  <a:srgbClr val="CC0066"/>
                </a:solidFill>
                <a:latin typeface="Arial" pitchFamily="34" charset="0"/>
                <a:ea typeface="楷体_GB2312" pitchFamily="49" charset="-122"/>
                <a:cs typeface="Arial" pitchFamily="34" charset="0"/>
              </a:rPr>
              <a:t>负数</a:t>
            </a:r>
            <a:r>
              <a:rPr lang="zh-CN" altLang="en-US" sz="2000" dirty="0">
                <a:solidFill>
                  <a:schemeClr val="tx1"/>
                </a:solidFill>
                <a:latin typeface="Arial" pitchFamily="34" charset="0"/>
                <a:ea typeface="楷体_GB2312" pitchFamily="49" charset="-122"/>
                <a:cs typeface="Arial" pitchFamily="34" charset="0"/>
              </a:rPr>
              <a:t>。按照由真值求补码的</a:t>
            </a:r>
            <a:r>
              <a:rPr kumimoji="1" lang="zh-CN" altLang="en-US" sz="2000" dirty="0">
                <a:solidFill>
                  <a:srgbClr val="A50021"/>
                </a:solidFill>
                <a:latin typeface="Arial" pitchFamily="34" charset="0"/>
                <a:ea typeface="楷体_GB2312" pitchFamily="49" charset="-122"/>
                <a:cs typeface="Arial" pitchFamily="34" charset="0"/>
              </a:rPr>
              <a:t>逆</a:t>
            </a:r>
            <a:r>
              <a:rPr lang="zh-CN" altLang="en-US" sz="2000" dirty="0">
                <a:solidFill>
                  <a:schemeClr val="tx1"/>
                </a:solidFill>
                <a:latin typeface="Arial" pitchFamily="34" charset="0"/>
                <a:ea typeface="楷体_GB2312" pitchFamily="49" charset="-122"/>
                <a:cs typeface="Arial" pitchFamily="34" charset="0"/>
              </a:rPr>
              <a:t>过程，将 </a:t>
            </a:r>
            <a:r>
              <a:rPr lang="en-US" altLang="zh-CN" sz="2000" dirty="0">
                <a:solidFill>
                  <a:schemeClr val="tx1"/>
                </a:solidFill>
                <a:latin typeface="Arial" pitchFamily="34" charset="0"/>
                <a:ea typeface="楷体_GB2312" pitchFamily="49" charset="-122"/>
                <a:cs typeface="Arial" pitchFamily="34" charset="0"/>
              </a:rPr>
              <a:t>[X+Y]</a:t>
            </a:r>
            <a:r>
              <a:rPr lang="zh-CN" altLang="en-US" sz="2000" baseline="-25000" dirty="0">
                <a:solidFill>
                  <a:schemeClr val="tx1"/>
                </a:solidFill>
                <a:latin typeface="Arial" pitchFamily="34" charset="0"/>
                <a:ea typeface="楷体_GB2312" pitchFamily="49" charset="-122"/>
                <a:cs typeface="Arial" pitchFamily="34" charset="0"/>
              </a:rPr>
              <a:t>补</a:t>
            </a:r>
            <a:r>
              <a:rPr lang="zh-CN" altLang="en-US" sz="2000" dirty="0">
                <a:solidFill>
                  <a:schemeClr val="tx1"/>
                </a:solidFill>
                <a:latin typeface="Arial" pitchFamily="34" charset="0"/>
                <a:ea typeface="楷体_GB2312" pitchFamily="49" charset="-122"/>
                <a:cs typeface="Arial" pitchFamily="34" charset="0"/>
              </a:rPr>
              <a:t>的数值部分</a:t>
            </a:r>
            <a:r>
              <a:rPr lang="en-US" altLang="zh-CN" sz="2000" dirty="0">
                <a:solidFill>
                  <a:schemeClr val="tx1"/>
                </a:solidFill>
                <a:latin typeface="Arial" pitchFamily="34" charset="0"/>
                <a:ea typeface="楷体_GB2312" pitchFamily="49" charset="-122"/>
                <a:cs typeface="Arial" pitchFamily="34" charset="0"/>
              </a:rPr>
              <a:t>01001</a:t>
            </a:r>
            <a:r>
              <a:rPr lang="zh-CN" altLang="en-US" sz="2000" dirty="0">
                <a:solidFill>
                  <a:schemeClr val="tx1"/>
                </a:solidFill>
                <a:latin typeface="Arial" pitchFamily="34" charset="0"/>
                <a:ea typeface="楷体_GB2312" pitchFamily="49" charset="-122"/>
                <a:cs typeface="Arial" pitchFamily="34" charset="0"/>
              </a:rPr>
              <a:t>末位减</a:t>
            </a:r>
            <a:r>
              <a:rPr lang="en-US" altLang="zh-CN" sz="2000" dirty="0">
                <a:solidFill>
                  <a:schemeClr val="tx1"/>
                </a:solidFill>
                <a:latin typeface="Arial" pitchFamily="34" charset="0"/>
                <a:ea typeface="楷体_GB2312" pitchFamily="49" charset="-122"/>
                <a:cs typeface="Arial" pitchFamily="34" charset="0"/>
              </a:rPr>
              <a:t>1</a:t>
            </a:r>
            <a:r>
              <a:rPr lang="zh-CN" altLang="en-US" sz="2000" dirty="0">
                <a:solidFill>
                  <a:schemeClr val="tx1"/>
                </a:solidFill>
                <a:latin typeface="Arial" pitchFamily="34" charset="0"/>
                <a:ea typeface="楷体_GB2312" pitchFamily="49" charset="-122"/>
                <a:cs typeface="Arial" pitchFamily="34" charset="0"/>
              </a:rPr>
              <a:t>，得</a:t>
            </a:r>
            <a:r>
              <a:rPr lang="en-US" altLang="zh-CN" sz="2000" dirty="0">
                <a:solidFill>
                  <a:schemeClr val="tx1"/>
                </a:solidFill>
                <a:latin typeface="Arial" pitchFamily="34" charset="0"/>
                <a:ea typeface="楷体_GB2312" pitchFamily="49" charset="-122"/>
                <a:cs typeface="Arial" pitchFamily="34" charset="0"/>
              </a:rPr>
              <a:t>01000</a:t>
            </a:r>
            <a:r>
              <a:rPr lang="zh-CN" altLang="en-US" sz="2000" dirty="0">
                <a:solidFill>
                  <a:schemeClr val="tx1"/>
                </a:solidFill>
                <a:latin typeface="Arial" pitchFamily="34" charset="0"/>
                <a:ea typeface="楷体_GB2312" pitchFamily="49" charset="-122"/>
                <a:cs typeface="Arial" pitchFamily="34" charset="0"/>
              </a:rPr>
              <a:t>；然后按位取反，得到</a:t>
            </a:r>
            <a:r>
              <a:rPr lang="en-US" altLang="zh-CN" sz="2000" dirty="0">
                <a:solidFill>
                  <a:schemeClr val="tx1"/>
                </a:solidFill>
                <a:latin typeface="Arial" pitchFamily="34" charset="0"/>
                <a:ea typeface="楷体_GB2312" pitchFamily="49" charset="-122"/>
                <a:cs typeface="Arial" pitchFamily="34" charset="0"/>
              </a:rPr>
              <a:t>X+Y</a:t>
            </a:r>
            <a:r>
              <a:rPr lang="zh-CN" altLang="en-US" sz="2000" dirty="0">
                <a:solidFill>
                  <a:schemeClr val="tx1"/>
                </a:solidFill>
                <a:latin typeface="Arial" pitchFamily="34" charset="0"/>
                <a:ea typeface="楷体_GB2312" pitchFamily="49" charset="-122"/>
                <a:cs typeface="Arial" pitchFamily="34" charset="0"/>
              </a:rPr>
              <a:t>的数值部分为</a:t>
            </a:r>
            <a:r>
              <a:rPr lang="en-US" altLang="zh-CN" sz="2000" dirty="0">
                <a:solidFill>
                  <a:srgbClr val="CC0066"/>
                </a:solidFill>
                <a:latin typeface="Arial" pitchFamily="34" charset="0"/>
                <a:ea typeface="楷体_GB2312" pitchFamily="49" charset="-122"/>
                <a:cs typeface="Arial" pitchFamily="34" charset="0"/>
              </a:rPr>
              <a:t>10111</a:t>
            </a:r>
            <a:r>
              <a:rPr lang="zh-CN" altLang="en-US" sz="2000" dirty="0">
                <a:solidFill>
                  <a:schemeClr val="tx1"/>
                </a:solidFill>
                <a:latin typeface="Arial" pitchFamily="34" charset="0"/>
                <a:ea typeface="楷体_GB2312" pitchFamily="49" charset="-122"/>
                <a:cs typeface="Arial" pitchFamily="34" charset="0"/>
              </a:rPr>
              <a:t>。</a:t>
            </a:r>
            <a:endParaRPr lang="en-US" altLang="zh-CN" sz="2000" dirty="0">
              <a:solidFill>
                <a:schemeClr val="tx1"/>
              </a:solidFill>
              <a:latin typeface="Arial" pitchFamily="34" charset="0"/>
              <a:ea typeface="楷体_GB2312" pitchFamily="49" charset="-122"/>
              <a:cs typeface="Arial" pitchFamily="34" charset="0"/>
            </a:endParaRPr>
          </a:p>
          <a:p>
            <a:pPr marL="273050" indent="-273050" algn="l" eaLnBrk="0" hangingPunct="0">
              <a:lnSpc>
                <a:spcPct val="110000"/>
              </a:lnSpc>
              <a:spcBef>
                <a:spcPct val="20000"/>
              </a:spcBef>
              <a:buClr>
                <a:srgbClr val="006666"/>
              </a:buClr>
              <a:buSzPct val="80000"/>
              <a:defRPr/>
            </a:pPr>
            <a:r>
              <a:rPr lang="zh-CN" altLang="en-US" sz="2000" dirty="0">
                <a:solidFill>
                  <a:schemeClr val="tx1"/>
                </a:solidFill>
                <a:latin typeface="Arial" pitchFamily="34" charset="0"/>
                <a:ea typeface="楷体_GB2312" pitchFamily="49" charset="-122"/>
                <a:cs typeface="Arial" pitchFamily="34" charset="0"/>
              </a:rPr>
              <a:t>    由此可知真值</a:t>
            </a:r>
            <a:r>
              <a:rPr lang="en-US" altLang="zh-CN" sz="2000" dirty="0">
                <a:solidFill>
                  <a:schemeClr val="tx1"/>
                </a:solidFill>
                <a:latin typeface="Arial" pitchFamily="34" charset="0"/>
                <a:ea typeface="楷体_GB2312" pitchFamily="49" charset="-122"/>
                <a:cs typeface="Arial" pitchFamily="34" charset="0"/>
              </a:rPr>
              <a:t>X+Y=(- 10111)</a:t>
            </a:r>
            <a:r>
              <a:rPr lang="en-US" altLang="zh-CN" sz="2000" baseline="-25000" dirty="0">
                <a:solidFill>
                  <a:schemeClr val="tx1"/>
                </a:solidFill>
                <a:latin typeface="Arial" pitchFamily="34" charset="0"/>
                <a:ea typeface="楷体_GB2312" pitchFamily="49" charset="-122"/>
                <a:cs typeface="Arial" pitchFamily="34" charset="0"/>
              </a:rPr>
              <a:t>2</a:t>
            </a:r>
            <a:r>
              <a:rPr lang="en-US" altLang="zh-CN" sz="2000" dirty="0">
                <a:solidFill>
                  <a:schemeClr val="tx1"/>
                </a:solidFill>
                <a:latin typeface="Arial" pitchFamily="34" charset="0"/>
                <a:ea typeface="楷体_GB2312" pitchFamily="49" charset="-122"/>
                <a:cs typeface="Arial" pitchFamily="34" charset="0"/>
              </a:rPr>
              <a:t>=(-23)</a:t>
            </a:r>
            <a:r>
              <a:rPr lang="en-US" altLang="zh-CN" sz="2000" baseline="-25000" dirty="0">
                <a:solidFill>
                  <a:schemeClr val="tx1"/>
                </a:solidFill>
                <a:latin typeface="Arial" pitchFamily="34" charset="0"/>
                <a:ea typeface="楷体_GB2312" pitchFamily="49" charset="-122"/>
                <a:cs typeface="Arial" pitchFamily="34" charset="0"/>
              </a:rPr>
              <a:t>10</a:t>
            </a:r>
            <a:r>
              <a:rPr lang="zh-CN" altLang="en-US" sz="2000" baseline="-25000" dirty="0">
                <a:solidFill>
                  <a:schemeClr val="tx1"/>
                </a:solidFill>
                <a:latin typeface="Arial" pitchFamily="34" charset="0"/>
                <a:ea typeface="楷体_GB2312" pitchFamily="49" charset="-122"/>
                <a:cs typeface="Arial" pitchFamily="34" charset="0"/>
              </a:rPr>
              <a:t>。</a:t>
            </a:r>
            <a:endParaRPr lang="en-US" altLang="zh-CN" sz="2000" baseline="-25000" dirty="0">
              <a:solidFill>
                <a:schemeClr val="tx1"/>
              </a:solidFill>
              <a:latin typeface="Arial" pitchFamily="34" charset="0"/>
              <a:ea typeface="楷体_GB2312" pitchFamily="49" charset="-122"/>
              <a:cs typeface="Arial" pitchFamily="34" charset="0"/>
            </a:endParaRPr>
          </a:p>
          <a:p>
            <a:pPr marL="273050" indent="-273050" algn="l" eaLnBrk="0" hangingPunct="0">
              <a:lnSpc>
                <a:spcPct val="110000"/>
              </a:lnSpc>
              <a:spcBef>
                <a:spcPct val="20000"/>
              </a:spcBef>
              <a:buClr>
                <a:srgbClr val="006666"/>
              </a:buClr>
              <a:buSzPct val="80000"/>
              <a:defRPr/>
            </a:pPr>
            <a:r>
              <a:rPr lang="zh-CN" altLang="en-US" sz="2000" baseline="-25000" dirty="0">
                <a:solidFill>
                  <a:schemeClr val="tx1"/>
                </a:solidFill>
                <a:latin typeface="Arial" pitchFamily="34" charset="0"/>
                <a:ea typeface="楷体_GB2312" pitchFamily="49" charset="-122"/>
                <a:cs typeface="Arial" pitchFamily="34" charset="0"/>
              </a:rPr>
              <a:t>     </a:t>
            </a:r>
            <a:r>
              <a:rPr lang="zh-CN" altLang="en-US" sz="2000" dirty="0">
                <a:solidFill>
                  <a:schemeClr val="tx1"/>
                </a:solidFill>
                <a:latin typeface="Arial" pitchFamily="34" charset="0"/>
                <a:ea typeface="楷体_GB2312" pitchFamily="49" charset="-122"/>
                <a:cs typeface="Arial" pitchFamily="34" charset="0"/>
              </a:rPr>
              <a:t>说明此补码运算的结果是正确的。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6033"/>
                                        </p:tgtEl>
                                        <p:attrNameLst>
                                          <p:attrName>style.visibility</p:attrName>
                                        </p:attrNameLst>
                                      </p:cBhvr>
                                      <p:to>
                                        <p:strVal val="visible"/>
                                      </p:to>
                                    </p:set>
                                    <p:animEffect transition="in" filter="dissolve">
                                      <p:cBhvr>
                                        <p:cTn id="22" dur="500"/>
                                        <p:tgtEl>
                                          <p:spTgt spid="25603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034"/>
                                        </p:tgtEl>
                                        <p:attrNameLst>
                                          <p:attrName>style.visibility</p:attrName>
                                        </p:attrNameLst>
                                      </p:cBhvr>
                                      <p:to>
                                        <p:strVal val="visible"/>
                                      </p:to>
                                    </p:set>
                                    <p:animEffect transition="in" filter="dissolve">
                                      <p:cBhvr>
                                        <p:cTn id="27" dur="500"/>
                                        <p:tgtEl>
                                          <p:spTgt spid="25603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256035"/>
                                        </p:tgtEl>
                                        <p:attrNameLst>
                                          <p:attrName>style.visibility</p:attrName>
                                        </p:attrNameLst>
                                      </p:cBhvr>
                                      <p:to>
                                        <p:strVal val="visible"/>
                                      </p:to>
                                    </p:set>
                                    <p:anim calcmode="lin" valueType="num">
                                      <p:cBhvr>
                                        <p:cTn id="38" dur="500" fill="hold"/>
                                        <p:tgtEl>
                                          <p:spTgt spid="256035"/>
                                        </p:tgtEl>
                                        <p:attrNameLst>
                                          <p:attrName>ppt_w</p:attrName>
                                        </p:attrNameLst>
                                      </p:cBhvr>
                                      <p:tavLst>
                                        <p:tav tm="0">
                                          <p:val>
                                            <p:strVal val="#ppt_w*0.70"/>
                                          </p:val>
                                        </p:tav>
                                        <p:tav tm="100000">
                                          <p:val>
                                            <p:strVal val="#ppt_w"/>
                                          </p:val>
                                        </p:tav>
                                      </p:tavLst>
                                    </p:anim>
                                    <p:anim calcmode="lin" valueType="num">
                                      <p:cBhvr>
                                        <p:cTn id="39" dur="500" fill="hold"/>
                                        <p:tgtEl>
                                          <p:spTgt spid="256035"/>
                                        </p:tgtEl>
                                        <p:attrNameLst>
                                          <p:attrName>ppt_h</p:attrName>
                                        </p:attrNameLst>
                                      </p:cBhvr>
                                      <p:tavLst>
                                        <p:tav tm="0">
                                          <p:val>
                                            <p:strVal val="#ppt_h"/>
                                          </p:val>
                                        </p:tav>
                                        <p:tav tm="100000">
                                          <p:val>
                                            <p:strVal val="#ppt_h"/>
                                          </p:val>
                                        </p:tav>
                                      </p:tavLst>
                                    </p:anim>
                                    <p:animEffect transition="in" filter="fade">
                                      <p:cBhvr>
                                        <p:cTn id="40" dur="500"/>
                                        <p:tgtEl>
                                          <p:spTgt spid="25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3" grpId="0" animBg="1"/>
      <p:bldP spid="256034" grpId="0" animBg="1"/>
      <p:bldP spid="256035" grpId="0" animBg="1"/>
      <p:bldP spid="34"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5"/>
          <p:cNvSpPr>
            <a:spLocks noGrp="1" noChangeArrowheads="1"/>
          </p:cNvSpPr>
          <p:nvPr>
            <p:ph type="sldNum" sz="quarter" idx="10"/>
          </p:nvPr>
        </p:nvSpPr>
        <p:spPr>
          <a:noFill/>
        </p:spPr>
        <p:txBody>
          <a:bodyPr/>
          <a:lstStyle/>
          <a:p>
            <a:fld id="{504E23F2-7823-4105-9DB0-AB1F9FE38511}" type="slidenum">
              <a:rPr lang="ko-KR" altLang="en-US" smtClean="0"/>
              <a:pPr/>
              <a:t>52</a:t>
            </a:fld>
            <a:endParaRPr lang="en-US" altLang="ko-KR" smtClean="0"/>
          </a:p>
        </p:txBody>
      </p:sp>
      <p:sp>
        <p:nvSpPr>
          <p:cNvPr id="55299" name="Rectangle 2"/>
          <p:cNvSpPr>
            <a:spLocks noGrp="1" noChangeArrowheads="1"/>
          </p:cNvSpPr>
          <p:nvPr>
            <p:ph type="title"/>
          </p:nvPr>
        </p:nvSpPr>
        <p:spPr>
          <a:xfrm>
            <a:off x="1763713" y="298450"/>
            <a:ext cx="6408737" cy="609600"/>
          </a:xfrm>
        </p:spPr>
        <p:txBody>
          <a:bodyPr/>
          <a:lstStyle/>
          <a:p>
            <a:r>
              <a:rPr lang="zh-CN" altLang="en-US" smtClean="0">
                <a:solidFill>
                  <a:srgbClr val="FFCC00"/>
                </a:solidFill>
                <a:latin typeface="Arial" charset="0"/>
                <a:ea typeface="黑体" pitchFamily="49" charset="-122"/>
              </a:rPr>
              <a:t>原码、反码和补码总结</a:t>
            </a:r>
          </a:p>
        </p:txBody>
      </p:sp>
      <p:sp>
        <p:nvSpPr>
          <p:cNvPr id="148485" name="AutoShape 5"/>
          <p:cNvSpPr>
            <a:spLocks noChangeArrowheads="1"/>
          </p:cNvSpPr>
          <p:nvPr/>
        </p:nvSpPr>
        <p:spPr bwMode="black">
          <a:xfrm>
            <a:off x="1260475" y="1412875"/>
            <a:ext cx="6911975" cy="4645025"/>
          </a:xfrm>
          <a:prstGeom prst="roundRect">
            <a:avLst>
              <a:gd name="adj" fmla="val 16667"/>
            </a:avLst>
          </a:prstGeom>
          <a:solidFill>
            <a:srgbClr val="FFE1FF"/>
          </a:solidFill>
          <a:ln w="9525" algn="ctr">
            <a:solidFill>
              <a:srgbClr val="FF0066"/>
            </a:solidFill>
            <a:round/>
            <a:headEnd/>
            <a:tailEnd/>
          </a:ln>
          <a:effectLst>
            <a:prstShdw prst="shdw13" dist="53882" dir="13500000">
              <a:srgbClr val="808080">
                <a:alpha val="50000"/>
              </a:srgbClr>
            </a:prstShdw>
          </a:effectLst>
        </p:spPr>
        <p:txBody>
          <a:bodyPr anchor="ctr"/>
          <a:lstStyle/>
          <a:p>
            <a:pPr marL="361950" indent="-361950" algn="l">
              <a:lnSpc>
                <a:spcPct val="105000"/>
              </a:lnSpc>
              <a:buClr>
                <a:schemeClr val="bg2"/>
              </a:buClr>
              <a:buFont typeface="Wingdings" pitchFamily="2" charset="2"/>
              <a:buChar char="v"/>
            </a:pPr>
            <a:r>
              <a:rPr kumimoji="1" lang="zh-CN" altLang="en-US" sz="2600">
                <a:solidFill>
                  <a:schemeClr val="tx1"/>
                </a:solidFill>
                <a:latin typeface="Arial" charset="0"/>
                <a:ea typeface="楷体_GB2312" pitchFamily="49" charset="-122"/>
              </a:rPr>
              <a:t>在写一个二进制数的原码、反码和补码时，首先要明确总字长为多少，且最高位为符号位。</a:t>
            </a:r>
          </a:p>
          <a:p>
            <a:pPr marL="361950" indent="-361950" algn="l">
              <a:lnSpc>
                <a:spcPct val="105000"/>
              </a:lnSpc>
              <a:buClr>
                <a:schemeClr val="bg2"/>
              </a:buClr>
              <a:buFont typeface="Wingdings" pitchFamily="2" charset="2"/>
              <a:buChar char="v"/>
            </a:pPr>
            <a:r>
              <a:rPr kumimoji="1" lang="zh-CN" altLang="en-US" sz="2600">
                <a:solidFill>
                  <a:schemeClr val="tx1"/>
                </a:solidFill>
                <a:latin typeface="Arial" charset="0"/>
                <a:ea typeface="楷体_GB2312" pitchFamily="49" charset="-122"/>
              </a:rPr>
              <a:t>对于</a:t>
            </a:r>
            <a:r>
              <a:rPr kumimoji="1" lang="zh-CN" altLang="en-US" sz="2600">
                <a:solidFill>
                  <a:srgbClr val="A50021"/>
                </a:solidFill>
                <a:latin typeface="Arial" charset="0"/>
                <a:ea typeface="楷体_GB2312" pitchFamily="49" charset="-122"/>
              </a:rPr>
              <a:t>正数</a:t>
            </a:r>
            <a:r>
              <a:rPr kumimoji="1" lang="zh-CN" altLang="en-US" sz="2600">
                <a:solidFill>
                  <a:schemeClr val="tx1"/>
                </a:solidFill>
                <a:latin typeface="Arial" charset="0"/>
                <a:ea typeface="楷体_GB2312" pitchFamily="49" charset="-122"/>
              </a:rPr>
              <a:t>，其原码、反码和补码相同，符号位用“</a:t>
            </a:r>
            <a:r>
              <a:rPr kumimoji="1" lang="en-US" altLang="zh-CN" sz="2600">
                <a:solidFill>
                  <a:srgbClr val="A50021"/>
                </a:solidFill>
                <a:latin typeface="Arial" charset="0"/>
                <a:ea typeface="楷体_GB2312" pitchFamily="49" charset="-122"/>
              </a:rPr>
              <a:t>0</a:t>
            </a:r>
            <a:r>
              <a:rPr kumimoji="1" lang="en-US" altLang="zh-CN" sz="2600">
                <a:solidFill>
                  <a:schemeClr val="tx1"/>
                </a:solidFill>
                <a:latin typeface="Arial" charset="0"/>
                <a:ea typeface="楷体_GB2312" pitchFamily="49" charset="-122"/>
              </a:rPr>
              <a:t>”</a:t>
            </a:r>
            <a:r>
              <a:rPr kumimoji="1" lang="zh-CN" altLang="en-US" sz="2600">
                <a:solidFill>
                  <a:schemeClr val="tx1"/>
                </a:solidFill>
                <a:latin typeface="Arial" charset="0"/>
                <a:ea typeface="楷体_GB2312" pitchFamily="49" charset="-122"/>
              </a:rPr>
              <a:t>表示，数值部分保持不变。</a:t>
            </a:r>
          </a:p>
          <a:p>
            <a:pPr marL="361950" indent="-361950" algn="l">
              <a:lnSpc>
                <a:spcPct val="105000"/>
              </a:lnSpc>
              <a:buClr>
                <a:schemeClr val="bg2"/>
              </a:buClr>
              <a:buFont typeface="Wingdings" pitchFamily="2" charset="2"/>
              <a:buChar char="v"/>
            </a:pPr>
            <a:r>
              <a:rPr kumimoji="1" lang="zh-CN" altLang="en-US" sz="2600">
                <a:solidFill>
                  <a:schemeClr val="tx1"/>
                </a:solidFill>
                <a:latin typeface="Arial" charset="0"/>
                <a:ea typeface="楷体_GB2312" pitchFamily="49" charset="-122"/>
              </a:rPr>
              <a:t>对于</a:t>
            </a:r>
            <a:r>
              <a:rPr kumimoji="1" lang="zh-CN" altLang="en-US" sz="2600">
                <a:solidFill>
                  <a:srgbClr val="A50021"/>
                </a:solidFill>
                <a:latin typeface="Arial" charset="0"/>
                <a:ea typeface="楷体_GB2312" pitchFamily="49" charset="-122"/>
              </a:rPr>
              <a:t>负数</a:t>
            </a:r>
            <a:r>
              <a:rPr kumimoji="1" lang="zh-CN" altLang="en-US" sz="2600">
                <a:solidFill>
                  <a:schemeClr val="tx1"/>
                </a:solidFill>
                <a:latin typeface="Arial" charset="0"/>
                <a:ea typeface="楷体_GB2312" pitchFamily="49" charset="-122"/>
              </a:rPr>
              <a:t>，其符号位用“</a:t>
            </a:r>
            <a:r>
              <a:rPr kumimoji="1" lang="en-US" altLang="zh-CN" sz="2600">
                <a:solidFill>
                  <a:srgbClr val="A50021"/>
                </a:solidFill>
                <a:latin typeface="Arial" charset="0"/>
                <a:ea typeface="楷体_GB2312" pitchFamily="49" charset="-122"/>
              </a:rPr>
              <a:t>1</a:t>
            </a:r>
            <a:r>
              <a:rPr kumimoji="1" lang="en-US" altLang="zh-CN" sz="2600">
                <a:solidFill>
                  <a:schemeClr val="tx1"/>
                </a:solidFill>
                <a:latin typeface="Arial" charset="0"/>
                <a:ea typeface="楷体_GB2312" pitchFamily="49" charset="-122"/>
              </a:rPr>
              <a:t>”</a:t>
            </a:r>
            <a:r>
              <a:rPr kumimoji="1" lang="zh-CN" altLang="en-US" sz="2600">
                <a:solidFill>
                  <a:schemeClr val="tx1"/>
                </a:solidFill>
                <a:latin typeface="Arial" charset="0"/>
                <a:ea typeface="楷体_GB2312" pitchFamily="49" charset="-122"/>
              </a:rPr>
              <a:t>表示</a:t>
            </a:r>
          </a:p>
          <a:p>
            <a:pPr marL="803275" lvl="1" indent="-261938" algn="l">
              <a:lnSpc>
                <a:spcPct val="105000"/>
              </a:lnSpc>
              <a:buClr>
                <a:srgbClr val="006666"/>
              </a:buClr>
              <a:buFont typeface="Wingdings" pitchFamily="2" charset="2"/>
              <a:buChar char="w"/>
            </a:pPr>
            <a:r>
              <a:rPr kumimoji="1" lang="zh-CN" altLang="en-US" sz="2600">
                <a:solidFill>
                  <a:schemeClr val="tx1"/>
                </a:solidFill>
                <a:latin typeface="Arial" charset="0"/>
                <a:ea typeface="楷体_GB2312" pitchFamily="49" charset="-122"/>
              </a:rPr>
              <a:t>负数的原码数值部分保持不变；</a:t>
            </a:r>
          </a:p>
          <a:p>
            <a:pPr marL="803275" lvl="1" indent="-261938" algn="l">
              <a:lnSpc>
                <a:spcPct val="105000"/>
              </a:lnSpc>
              <a:buClr>
                <a:srgbClr val="006666"/>
              </a:buClr>
              <a:buFont typeface="Wingdings" pitchFamily="2" charset="2"/>
              <a:buChar char="w"/>
            </a:pPr>
            <a:r>
              <a:rPr kumimoji="1" lang="zh-CN" altLang="en-US" sz="2600">
                <a:solidFill>
                  <a:schemeClr val="tx1"/>
                </a:solidFill>
                <a:latin typeface="Arial" charset="0"/>
                <a:ea typeface="楷体_GB2312" pitchFamily="49" charset="-122"/>
              </a:rPr>
              <a:t>负数的反码数值部分是原码的数值按位求反；</a:t>
            </a:r>
          </a:p>
          <a:p>
            <a:pPr marL="803275" lvl="1" indent="-261938" algn="l">
              <a:lnSpc>
                <a:spcPct val="105000"/>
              </a:lnSpc>
              <a:buClr>
                <a:srgbClr val="006666"/>
              </a:buClr>
              <a:buFont typeface="Wingdings" pitchFamily="2" charset="2"/>
              <a:buChar char="w"/>
            </a:pPr>
            <a:r>
              <a:rPr kumimoji="1" lang="zh-CN" altLang="en-US" sz="2600">
                <a:solidFill>
                  <a:schemeClr val="tx1"/>
                </a:solidFill>
                <a:latin typeface="Arial" charset="0"/>
                <a:ea typeface="楷体_GB2312" pitchFamily="49" charset="-122"/>
              </a:rPr>
              <a:t>负数的补码数值部分是原码的数值按位求反，且最低位加</a:t>
            </a:r>
            <a:r>
              <a:rPr kumimoji="1" lang="en-US" altLang="zh-CN" sz="2600">
                <a:solidFill>
                  <a:schemeClr val="tx1"/>
                </a:solidFill>
                <a:latin typeface="Arial" charset="0"/>
                <a:ea typeface="楷体_GB2312" pitchFamily="49" charset="-122"/>
              </a:rPr>
              <a:t>1</a:t>
            </a:r>
            <a:r>
              <a:rPr kumimoji="1" lang="zh-CN" altLang="en-US" sz="2600">
                <a:solidFill>
                  <a:schemeClr val="tx1"/>
                </a:solidFill>
                <a:latin typeface="Arial"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48485"/>
                                        </p:tgtEl>
                                        <p:attrNameLst>
                                          <p:attrName>style.visibility</p:attrName>
                                        </p:attrNameLst>
                                      </p:cBhvr>
                                      <p:to>
                                        <p:strVal val="visible"/>
                                      </p:to>
                                    </p:set>
                                    <p:anim calcmode="lin" valueType="num">
                                      <p:cBhvr>
                                        <p:cTn id="7" dur="500" fill="hold"/>
                                        <p:tgtEl>
                                          <p:spTgt spid="148485"/>
                                        </p:tgtEl>
                                        <p:attrNameLst>
                                          <p:attrName>ppt_w</p:attrName>
                                        </p:attrNameLst>
                                      </p:cBhvr>
                                      <p:tavLst>
                                        <p:tav tm="0">
                                          <p:val>
                                            <p:fltVal val="0"/>
                                          </p:val>
                                        </p:tav>
                                        <p:tav tm="100000">
                                          <p:val>
                                            <p:strVal val="#ppt_w"/>
                                          </p:val>
                                        </p:tav>
                                      </p:tavLst>
                                    </p:anim>
                                    <p:anim calcmode="lin" valueType="num">
                                      <p:cBhvr>
                                        <p:cTn id="8" dur="500" fill="hold"/>
                                        <p:tgtEl>
                                          <p:spTgt spid="1484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5"/>
          <p:cNvSpPr>
            <a:spLocks noGrp="1" noChangeArrowheads="1"/>
          </p:cNvSpPr>
          <p:nvPr>
            <p:ph type="sldNum" sz="quarter" idx="10"/>
          </p:nvPr>
        </p:nvSpPr>
        <p:spPr>
          <a:noFill/>
        </p:spPr>
        <p:txBody>
          <a:bodyPr/>
          <a:lstStyle/>
          <a:p>
            <a:fld id="{12D08B52-926D-433E-A4EA-82E8EE44F38D}" type="slidenum">
              <a:rPr lang="ko-KR" altLang="en-US" smtClean="0"/>
              <a:pPr/>
              <a:t>53</a:t>
            </a:fld>
            <a:endParaRPr lang="en-US" altLang="ko-KR" smtClean="0"/>
          </a:p>
        </p:txBody>
      </p:sp>
      <p:sp>
        <p:nvSpPr>
          <p:cNvPr id="56323" name="Rectangle 2"/>
          <p:cNvSpPr>
            <a:spLocks noGrp="1" noChangeArrowheads="1"/>
          </p:cNvSpPr>
          <p:nvPr>
            <p:ph type="title"/>
          </p:nvPr>
        </p:nvSpPr>
        <p:spPr/>
        <p:txBody>
          <a:bodyPr/>
          <a:lstStyle/>
          <a:p>
            <a:r>
              <a:rPr lang="zh-CN" altLang="en-US" smtClean="0">
                <a:solidFill>
                  <a:srgbClr val="FFCC00"/>
                </a:solidFill>
                <a:latin typeface="Arial" charset="0"/>
                <a:ea typeface="黑体" pitchFamily="49" charset="-122"/>
              </a:rPr>
              <a:t>典型数的真值、原码、反码和补码</a:t>
            </a:r>
          </a:p>
        </p:txBody>
      </p:sp>
      <p:graphicFrame>
        <p:nvGraphicFramePr>
          <p:cNvPr id="153650" name="Group 50"/>
          <p:cNvGraphicFramePr>
            <a:graphicFrameLocks noGrp="1"/>
          </p:cNvGraphicFramePr>
          <p:nvPr>
            <p:ph idx="1"/>
          </p:nvPr>
        </p:nvGraphicFramePr>
        <p:xfrm>
          <a:off x="287338" y="1304925"/>
          <a:ext cx="8605837" cy="1889125"/>
        </p:xfrm>
        <a:graphic>
          <a:graphicData uri="http://schemas.openxmlformats.org/drawingml/2006/table">
            <a:tbl>
              <a:tblPr/>
              <a:tblGrid>
                <a:gridCol w="4303712"/>
                <a:gridCol w="4302125"/>
              </a:tblGrid>
              <a:tr h="384175">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     X         [X]</a:t>
                      </a:r>
                      <a:r>
                        <a:rPr kumimoji="0" lang="zh-CN" altLang="en-US" sz="2000" b="1" i="0" u="none" strike="noStrike" cap="none" normalizeH="0" baseline="-25000" dirty="0" smtClean="0">
                          <a:ln>
                            <a:noFill/>
                          </a:ln>
                          <a:solidFill>
                            <a:schemeClr val="tx1"/>
                          </a:solidFill>
                          <a:effectLst/>
                          <a:latin typeface="Arial" charset="0"/>
                          <a:ea typeface="宋体" pitchFamily="2" charset="-122"/>
                        </a:rPr>
                        <a:t>原          </a:t>
                      </a:r>
                      <a:r>
                        <a:rPr kumimoji="0" lang="en-US" altLang="zh-CN" sz="2000" b="1" i="0" u="none" strike="noStrike" cap="none" normalizeH="0" baseline="0" dirty="0" smtClean="0">
                          <a:ln>
                            <a:noFill/>
                          </a:ln>
                          <a:solidFill>
                            <a:schemeClr val="tx1"/>
                          </a:solidFill>
                          <a:effectLst/>
                          <a:latin typeface="Arial" charset="0"/>
                          <a:ea typeface="宋体" pitchFamily="2" charset="-122"/>
                        </a:rPr>
                        <a:t>[X]</a:t>
                      </a:r>
                      <a:r>
                        <a:rPr kumimoji="0" lang="zh-CN" altLang="en-US" sz="2000" b="1" i="0" u="none" strike="noStrike" cap="none" normalizeH="0" baseline="-25000" dirty="0" smtClean="0">
                          <a:ln>
                            <a:noFill/>
                          </a:ln>
                          <a:solidFill>
                            <a:schemeClr val="tx1"/>
                          </a:solidFill>
                          <a:effectLst/>
                          <a:latin typeface="Arial" charset="0"/>
                          <a:ea typeface="宋体" pitchFamily="2" charset="-122"/>
                        </a:rPr>
                        <a:t>反          </a:t>
                      </a:r>
                      <a:r>
                        <a:rPr kumimoji="0" lang="en-US" altLang="zh-CN" sz="2000" b="1" i="0" u="none" strike="noStrike" cap="none" normalizeH="0" baseline="0" dirty="0" smtClean="0">
                          <a:ln>
                            <a:noFill/>
                          </a:ln>
                          <a:solidFill>
                            <a:schemeClr val="tx1"/>
                          </a:solidFill>
                          <a:effectLst/>
                          <a:latin typeface="Arial" charset="0"/>
                          <a:ea typeface="宋体" pitchFamily="2" charset="-122"/>
                        </a:rPr>
                        <a:t>[X]</a:t>
                      </a:r>
                      <a:r>
                        <a:rPr kumimoji="0" lang="zh-CN" altLang="en-US" sz="2000" b="1" i="0" u="none" strike="noStrike" cap="none" normalizeH="0" baseline="-25000" dirty="0" smtClean="0">
                          <a:ln>
                            <a:noFill/>
                          </a:ln>
                          <a:solidFill>
                            <a:schemeClr val="tx1"/>
                          </a:solidFill>
                          <a:effectLst/>
                          <a:latin typeface="Arial" charset="0"/>
                          <a:ea typeface="宋体" pitchFamily="2" charset="-122"/>
                        </a:rPr>
                        <a:t>补</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     X         [X]</a:t>
                      </a:r>
                      <a:r>
                        <a:rPr kumimoji="0" lang="zh-CN" altLang="en-US" sz="2000" b="1" i="0" u="none" strike="noStrike" cap="none" normalizeH="0" baseline="-25000" dirty="0" smtClean="0">
                          <a:ln>
                            <a:noFill/>
                          </a:ln>
                          <a:solidFill>
                            <a:schemeClr val="tx1"/>
                          </a:solidFill>
                          <a:effectLst/>
                          <a:latin typeface="Arial" charset="0"/>
                          <a:ea typeface="宋体" pitchFamily="2" charset="-122"/>
                        </a:rPr>
                        <a:t>原          </a:t>
                      </a:r>
                      <a:r>
                        <a:rPr kumimoji="0" lang="en-US" altLang="zh-CN" sz="2000" b="1" i="0" u="none" strike="noStrike" cap="none" normalizeH="0" baseline="0" dirty="0" smtClean="0">
                          <a:ln>
                            <a:noFill/>
                          </a:ln>
                          <a:solidFill>
                            <a:schemeClr val="tx1"/>
                          </a:solidFill>
                          <a:effectLst/>
                          <a:latin typeface="Arial" charset="0"/>
                          <a:ea typeface="宋体" pitchFamily="2" charset="-122"/>
                        </a:rPr>
                        <a:t>[X]</a:t>
                      </a:r>
                      <a:r>
                        <a:rPr kumimoji="0" lang="zh-CN" altLang="en-US" sz="2000" b="1" i="0" u="none" strike="noStrike" cap="none" normalizeH="0" baseline="-25000" dirty="0" smtClean="0">
                          <a:ln>
                            <a:noFill/>
                          </a:ln>
                          <a:solidFill>
                            <a:schemeClr val="tx1"/>
                          </a:solidFill>
                          <a:effectLst/>
                          <a:latin typeface="Arial" charset="0"/>
                          <a:ea typeface="宋体" pitchFamily="2" charset="-122"/>
                        </a:rPr>
                        <a:t>反          </a:t>
                      </a:r>
                      <a:r>
                        <a:rPr kumimoji="0" lang="en-US" altLang="zh-CN" sz="2000" b="1" i="0" u="none" strike="noStrike" cap="none" normalizeH="0" baseline="0" dirty="0" smtClean="0">
                          <a:ln>
                            <a:noFill/>
                          </a:ln>
                          <a:solidFill>
                            <a:schemeClr val="tx1"/>
                          </a:solidFill>
                          <a:effectLst/>
                          <a:latin typeface="Arial" charset="0"/>
                          <a:ea typeface="宋体" pitchFamily="2" charset="-122"/>
                        </a:rPr>
                        <a:t>[X]</a:t>
                      </a:r>
                      <a:r>
                        <a:rPr kumimoji="0" lang="zh-CN" altLang="en-US" sz="2000" b="1" i="0" u="none" strike="noStrike" cap="none" normalizeH="0" baseline="-25000" dirty="0" smtClean="0">
                          <a:ln>
                            <a:noFill/>
                          </a:ln>
                          <a:solidFill>
                            <a:schemeClr val="tx1"/>
                          </a:solidFill>
                          <a:effectLst/>
                          <a:latin typeface="Arial" charset="0"/>
                          <a:ea typeface="宋体" pitchFamily="2" charset="-122"/>
                        </a:rPr>
                        <a:t>补</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487488">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+1001</a:t>
                      </a: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1" lang="en-US" altLang="zh-CN" sz="2000" b="1" i="0" u="none" strike="noStrike" cap="none" normalizeH="0" baseline="0" smtClean="0">
                          <a:ln>
                            <a:noFill/>
                          </a:ln>
                          <a:solidFill>
                            <a:srgbClr val="A50021"/>
                          </a:solidFill>
                          <a:effectLst/>
                          <a:latin typeface="Arial" charset="0"/>
                          <a:ea typeface="楷体_GB2312" pitchFamily="49" charset="-122"/>
                        </a:rPr>
                        <a:t> 0</a:t>
                      </a:r>
                      <a:r>
                        <a:rPr kumimoji="0" lang="en-US" altLang="zh-CN" sz="2000" b="0" i="0" u="none" strike="noStrike" cap="none" normalizeH="0" baseline="0" smtClean="0">
                          <a:ln>
                            <a:noFill/>
                          </a:ln>
                          <a:solidFill>
                            <a:schemeClr val="tx1"/>
                          </a:solidFill>
                          <a:effectLst/>
                          <a:latin typeface="Arial" charset="0"/>
                          <a:ea typeface="宋体" pitchFamily="2" charset="-122"/>
                        </a:rPr>
                        <a:t>1001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1001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1001</a:t>
                      </a:r>
                    </a:p>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+0001</a:t>
                      </a: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0001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0001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0001</a:t>
                      </a:r>
                    </a:p>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+0.1101</a:t>
                      </a: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.1101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.1101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.1101</a:t>
                      </a:r>
                    </a:p>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+0.0000</a:t>
                      </a: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.0000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.0000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.0000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-0011</a:t>
                      </a: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1" lang="en-US" altLang="zh-CN" sz="2000" b="1" i="0" u="none" strike="noStrike" cap="none" normalizeH="0" baseline="0" smtClean="0">
                          <a:ln>
                            <a:noFill/>
                          </a:ln>
                          <a:solidFill>
                            <a:srgbClr val="A50021"/>
                          </a:solidFill>
                          <a:effectLst/>
                          <a:latin typeface="Arial" charset="0"/>
                          <a:ea typeface="楷体_GB2312" pitchFamily="49" charset="-122"/>
                        </a:rPr>
                        <a:t>1</a:t>
                      </a:r>
                      <a:r>
                        <a:rPr kumimoji="0" lang="en-US" altLang="zh-CN" sz="2000" b="0" i="0" u="none" strike="noStrike" cap="none" normalizeH="0" baseline="0" smtClean="0">
                          <a:ln>
                            <a:noFill/>
                          </a:ln>
                          <a:solidFill>
                            <a:schemeClr val="tx1"/>
                          </a:solidFill>
                          <a:effectLst/>
                          <a:latin typeface="Arial" charset="0"/>
                          <a:ea typeface="宋体" pitchFamily="2" charset="-122"/>
                        </a:rPr>
                        <a:t>0011</a:t>
                      </a:r>
                      <a:r>
                        <a:rPr kumimoji="0" lang="en-US" altLang="zh-CN" sz="2000" b="1" i="0" u="none" strike="noStrike" cap="none" normalizeH="0" baseline="0" smtClean="0">
                          <a:ln>
                            <a:noFill/>
                          </a:ln>
                          <a:solidFill>
                            <a:schemeClr val="tx1"/>
                          </a:solidFill>
                          <a:effectLst/>
                          <a:latin typeface="Arial" charset="0"/>
                          <a:ea typeface="宋体" pitchFamily="2" charset="-122"/>
                        </a:rPr>
                        <a:t> </a:t>
                      </a: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1" lang="en-US" altLang="zh-CN" sz="2000" b="1" i="0" u="none" strike="noStrike" cap="none" normalizeH="0" baseline="0" smtClean="0">
                          <a:ln>
                            <a:noFill/>
                          </a:ln>
                          <a:solidFill>
                            <a:srgbClr val="A50021"/>
                          </a:solidFill>
                          <a:effectLst/>
                          <a:latin typeface="Arial" charset="0"/>
                          <a:ea typeface="楷体_GB2312" pitchFamily="49" charset="-122"/>
                        </a:rPr>
                        <a:t> 1</a:t>
                      </a:r>
                      <a:r>
                        <a:rPr kumimoji="0" lang="en-US" altLang="zh-CN" sz="2000" b="0" i="0" u="none" strike="noStrike" cap="none" normalizeH="0" baseline="0" smtClean="0">
                          <a:ln>
                            <a:noFill/>
                          </a:ln>
                          <a:solidFill>
                            <a:schemeClr val="tx1"/>
                          </a:solidFill>
                          <a:effectLst/>
                          <a:latin typeface="Arial" charset="0"/>
                          <a:ea typeface="宋体" pitchFamily="2" charset="-122"/>
                        </a:rPr>
                        <a:t>1100    </a:t>
                      </a:r>
                      <a:r>
                        <a:rPr kumimoji="1" lang="en-US" altLang="zh-CN" sz="2000" b="1" i="0" u="none" strike="noStrike" cap="none" normalizeH="0" baseline="0" smtClean="0">
                          <a:ln>
                            <a:noFill/>
                          </a:ln>
                          <a:solidFill>
                            <a:srgbClr val="A50021"/>
                          </a:solidFill>
                          <a:effectLst/>
                          <a:latin typeface="Arial" charset="0"/>
                          <a:ea typeface="楷体_GB2312" pitchFamily="49" charset="-122"/>
                        </a:rPr>
                        <a:t>1</a:t>
                      </a:r>
                      <a:r>
                        <a:rPr kumimoji="0" lang="en-US" altLang="zh-CN" sz="2000" b="0" i="0" u="none" strike="noStrike" cap="none" normalizeH="0" baseline="0" smtClean="0">
                          <a:ln>
                            <a:noFill/>
                          </a:ln>
                          <a:solidFill>
                            <a:schemeClr val="tx1"/>
                          </a:solidFill>
                          <a:effectLst/>
                          <a:latin typeface="Arial" charset="0"/>
                          <a:ea typeface="宋体" pitchFamily="2" charset="-122"/>
                        </a:rPr>
                        <a:t>1101</a:t>
                      </a:r>
                    </a:p>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-1010</a:t>
                      </a: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1" lang="en-US" altLang="zh-CN" sz="2000" b="1" i="0" u="none" strike="noStrike" cap="none" normalizeH="0" baseline="0" smtClean="0">
                          <a:ln>
                            <a:noFill/>
                          </a:ln>
                          <a:solidFill>
                            <a:srgbClr val="A50021"/>
                          </a:solidFill>
                          <a:effectLst/>
                          <a:latin typeface="Arial" charset="0"/>
                          <a:ea typeface="楷体_GB2312" pitchFamily="49" charset="-122"/>
                        </a:rPr>
                        <a:t>1</a:t>
                      </a:r>
                      <a:r>
                        <a:rPr kumimoji="0" lang="en-US" altLang="zh-CN" sz="2000" b="0" i="0" u="none" strike="noStrike" cap="none" normalizeH="0" baseline="0" smtClean="0">
                          <a:ln>
                            <a:noFill/>
                          </a:ln>
                          <a:solidFill>
                            <a:schemeClr val="tx1"/>
                          </a:solidFill>
                          <a:effectLst/>
                          <a:latin typeface="Arial" charset="0"/>
                          <a:ea typeface="宋体" pitchFamily="2" charset="-122"/>
                        </a:rPr>
                        <a:t>1010     </a:t>
                      </a:r>
                      <a:r>
                        <a:rPr kumimoji="1" lang="en-US" altLang="zh-CN" sz="2000" b="1" i="0" u="none" strike="noStrike" cap="none" normalizeH="0" baseline="0" smtClean="0">
                          <a:ln>
                            <a:noFill/>
                          </a:ln>
                          <a:solidFill>
                            <a:srgbClr val="A50021"/>
                          </a:solidFill>
                          <a:effectLst/>
                          <a:latin typeface="Arial" charset="0"/>
                          <a:ea typeface="楷体_GB2312" pitchFamily="49" charset="-122"/>
                        </a:rPr>
                        <a:t>1</a:t>
                      </a:r>
                      <a:r>
                        <a:rPr kumimoji="0" lang="en-US" altLang="zh-CN" sz="2000" b="0" i="0" u="none" strike="noStrike" cap="none" normalizeH="0" baseline="0" smtClean="0">
                          <a:ln>
                            <a:noFill/>
                          </a:ln>
                          <a:solidFill>
                            <a:schemeClr val="tx1"/>
                          </a:solidFill>
                          <a:effectLst/>
                          <a:latin typeface="Arial" charset="0"/>
                          <a:ea typeface="宋体" pitchFamily="2" charset="-122"/>
                        </a:rPr>
                        <a:t>0101    </a:t>
                      </a:r>
                      <a:r>
                        <a:rPr kumimoji="1" lang="en-US" altLang="zh-CN" sz="2000" b="1" i="0" u="none" strike="noStrike" cap="none" normalizeH="0" baseline="0" smtClean="0">
                          <a:ln>
                            <a:noFill/>
                          </a:ln>
                          <a:solidFill>
                            <a:srgbClr val="A50021"/>
                          </a:solidFill>
                          <a:effectLst/>
                          <a:latin typeface="Arial" charset="0"/>
                          <a:ea typeface="楷体_GB2312" pitchFamily="49" charset="-122"/>
                        </a:rPr>
                        <a:t>1</a:t>
                      </a:r>
                      <a:r>
                        <a:rPr kumimoji="0" lang="en-US" altLang="zh-CN" sz="2000" b="0" i="0" u="none" strike="noStrike" cap="none" normalizeH="0" baseline="0" smtClean="0">
                          <a:ln>
                            <a:noFill/>
                          </a:ln>
                          <a:solidFill>
                            <a:schemeClr val="tx1"/>
                          </a:solidFill>
                          <a:effectLst/>
                          <a:latin typeface="Arial" charset="0"/>
                          <a:ea typeface="宋体" pitchFamily="2" charset="-122"/>
                        </a:rPr>
                        <a:t>0110</a:t>
                      </a:r>
                    </a:p>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- 0.0010   </a:t>
                      </a:r>
                      <a:r>
                        <a:rPr kumimoji="1" lang="en-US" altLang="zh-CN" sz="2000" b="1" i="0" u="none" strike="noStrike" cap="none" normalizeH="0" baseline="0" smtClean="0">
                          <a:ln>
                            <a:noFill/>
                          </a:ln>
                          <a:solidFill>
                            <a:srgbClr val="A50021"/>
                          </a:solidFill>
                          <a:effectLst/>
                          <a:latin typeface="Arial" charset="0"/>
                          <a:ea typeface="楷体_GB2312" pitchFamily="49" charset="-122"/>
                        </a:rPr>
                        <a:t>1</a:t>
                      </a:r>
                      <a:r>
                        <a:rPr kumimoji="0" lang="en-US" altLang="zh-CN" sz="2000" b="0" i="0" u="none" strike="noStrike" cap="none" normalizeH="0" baseline="0" smtClean="0">
                          <a:ln>
                            <a:noFill/>
                          </a:ln>
                          <a:solidFill>
                            <a:schemeClr val="tx1"/>
                          </a:solidFill>
                          <a:effectLst/>
                          <a:latin typeface="Arial" charset="0"/>
                          <a:ea typeface="宋体" pitchFamily="2" charset="-122"/>
                        </a:rPr>
                        <a:t>.0010    </a:t>
                      </a:r>
                      <a:r>
                        <a:rPr kumimoji="1" lang="en-US" altLang="zh-CN" sz="2000" b="1" i="0" u="none" strike="noStrike" cap="none" normalizeH="0" baseline="0" smtClean="0">
                          <a:ln>
                            <a:noFill/>
                          </a:ln>
                          <a:solidFill>
                            <a:srgbClr val="A50021"/>
                          </a:solidFill>
                          <a:effectLst/>
                          <a:latin typeface="Arial" charset="0"/>
                          <a:ea typeface="楷体_GB2312" pitchFamily="49" charset="-122"/>
                        </a:rPr>
                        <a:t>1</a:t>
                      </a:r>
                      <a:r>
                        <a:rPr kumimoji="0" lang="en-US" altLang="zh-CN" sz="2000" b="0" i="0" u="none" strike="noStrike" cap="none" normalizeH="0" baseline="0" smtClean="0">
                          <a:ln>
                            <a:noFill/>
                          </a:ln>
                          <a:solidFill>
                            <a:schemeClr val="tx1"/>
                          </a:solidFill>
                          <a:effectLst/>
                          <a:latin typeface="Arial" charset="0"/>
                          <a:ea typeface="宋体" pitchFamily="2" charset="-122"/>
                        </a:rPr>
                        <a:t>.1101   </a:t>
                      </a:r>
                      <a:r>
                        <a:rPr kumimoji="1" lang="en-US" altLang="zh-CN" sz="2000" b="1" i="0" u="none" strike="noStrike" cap="none" normalizeH="0" baseline="0" smtClean="0">
                          <a:ln>
                            <a:noFill/>
                          </a:ln>
                          <a:solidFill>
                            <a:srgbClr val="A50021"/>
                          </a:solidFill>
                          <a:effectLst/>
                          <a:latin typeface="Arial" charset="0"/>
                          <a:ea typeface="楷体_GB2312" pitchFamily="49" charset="-122"/>
                        </a:rPr>
                        <a:t>1</a:t>
                      </a:r>
                      <a:r>
                        <a:rPr kumimoji="0" lang="en-US" altLang="zh-CN" sz="2000" b="0" i="0" u="none" strike="noStrike" cap="none" normalizeH="0" baseline="0" smtClean="0">
                          <a:ln>
                            <a:noFill/>
                          </a:ln>
                          <a:solidFill>
                            <a:schemeClr val="tx1"/>
                          </a:solidFill>
                          <a:effectLst/>
                          <a:latin typeface="Arial" charset="0"/>
                          <a:ea typeface="宋体" pitchFamily="2" charset="-122"/>
                        </a:rPr>
                        <a:t>.1110 </a:t>
                      </a:r>
                    </a:p>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- 0.0000   </a:t>
                      </a:r>
                      <a:r>
                        <a:rPr kumimoji="1" lang="en-US" altLang="zh-CN" sz="2000" b="1" i="0" u="none" strike="noStrike" cap="none" normalizeH="0" baseline="0" smtClean="0">
                          <a:ln>
                            <a:noFill/>
                          </a:ln>
                          <a:solidFill>
                            <a:srgbClr val="A50021"/>
                          </a:solidFill>
                          <a:effectLst/>
                          <a:latin typeface="Arial" charset="0"/>
                          <a:ea typeface="楷体_GB2312" pitchFamily="49" charset="-122"/>
                        </a:rPr>
                        <a:t>1</a:t>
                      </a:r>
                      <a:r>
                        <a:rPr kumimoji="0" lang="en-US" altLang="zh-CN" sz="2000" b="0" i="0" u="none" strike="noStrike" cap="none" normalizeH="0" baseline="0" smtClean="0">
                          <a:ln>
                            <a:noFill/>
                          </a:ln>
                          <a:solidFill>
                            <a:schemeClr val="tx1"/>
                          </a:solidFill>
                          <a:effectLst/>
                          <a:latin typeface="Arial" charset="0"/>
                          <a:ea typeface="宋体" pitchFamily="2" charset="-122"/>
                        </a:rPr>
                        <a:t>.0000    </a:t>
                      </a:r>
                      <a:r>
                        <a:rPr kumimoji="1" lang="en-US" altLang="zh-CN" sz="2000" b="1" i="0" u="none" strike="noStrike" cap="none" normalizeH="0" baseline="0" smtClean="0">
                          <a:ln>
                            <a:noFill/>
                          </a:ln>
                          <a:solidFill>
                            <a:srgbClr val="A50021"/>
                          </a:solidFill>
                          <a:effectLst/>
                          <a:latin typeface="Arial" charset="0"/>
                          <a:ea typeface="楷体_GB2312" pitchFamily="49" charset="-122"/>
                        </a:rPr>
                        <a:t>1</a:t>
                      </a:r>
                      <a:r>
                        <a:rPr kumimoji="0" lang="en-US" altLang="zh-CN" sz="2000" b="0" i="0" u="none" strike="noStrike" cap="none" normalizeH="0" baseline="0" smtClean="0">
                          <a:ln>
                            <a:noFill/>
                          </a:ln>
                          <a:solidFill>
                            <a:schemeClr val="tx1"/>
                          </a:solidFill>
                          <a:effectLst/>
                          <a:latin typeface="Arial" charset="0"/>
                          <a:ea typeface="宋体" pitchFamily="2" charset="-122"/>
                        </a:rPr>
                        <a:t>.1111   </a:t>
                      </a:r>
                      <a:r>
                        <a:rPr kumimoji="1" lang="en-US" altLang="zh-CN" sz="2000" b="1" i="0" u="none" strike="noStrike" cap="none" normalizeH="0" baseline="0" smtClean="0">
                          <a:ln>
                            <a:noFill/>
                          </a:ln>
                          <a:solidFill>
                            <a:srgbClr val="A50021"/>
                          </a:solidFill>
                          <a:effectLst/>
                          <a:latin typeface="Arial" charset="0"/>
                          <a:ea typeface="楷体_GB2312" pitchFamily="49" charset="-122"/>
                        </a:rPr>
                        <a:t>0</a:t>
                      </a:r>
                      <a:r>
                        <a:rPr kumimoji="0" lang="en-US" altLang="zh-CN" sz="2000" b="0" i="0" u="none" strike="noStrike" cap="none" normalizeH="0" baseline="0" smtClean="0">
                          <a:ln>
                            <a:noFill/>
                          </a:ln>
                          <a:solidFill>
                            <a:schemeClr val="tx1"/>
                          </a:solidFill>
                          <a:effectLst/>
                          <a:latin typeface="Arial"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53645" name="AutoShape 45"/>
          <p:cNvSpPr>
            <a:spLocks noChangeArrowheads="1"/>
          </p:cNvSpPr>
          <p:nvPr/>
        </p:nvSpPr>
        <p:spPr bwMode="auto">
          <a:xfrm rot="-76865">
            <a:off x="2246313" y="3344863"/>
            <a:ext cx="3082925" cy="1892300"/>
          </a:xfrm>
          <a:prstGeom prst="cloudCallout">
            <a:avLst>
              <a:gd name="adj1" fmla="val -72398"/>
              <a:gd name="adj2" fmla="val 15245"/>
            </a:avLst>
          </a:prstGeom>
          <a:solidFill>
            <a:srgbClr val="FFFF66"/>
          </a:solidFill>
          <a:ln w="9525">
            <a:solidFill>
              <a:schemeClr val="accent2"/>
            </a:solidFill>
            <a:round/>
            <a:headEnd/>
            <a:tailEnd/>
          </a:ln>
        </p:spPr>
        <p:txBody>
          <a:bodyPr/>
          <a:lstStyle/>
          <a:p>
            <a:pPr algn="l">
              <a:lnSpc>
                <a:spcPct val="100000"/>
              </a:lnSpc>
              <a:spcBef>
                <a:spcPct val="20000"/>
              </a:spcBef>
              <a:buClr>
                <a:schemeClr val="tx1"/>
              </a:buClr>
              <a:buSzPct val="80000"/>
              <a:buFont typeface="Wingdings" pitchFamily="2" charset="2"/>
              <a:buNone/>
            </a:pPr>
            <a:r>
              <a:rPr kumimoji="1" lang="zh-CN" altLang="en-US">
                <a:solidFill>
                  <a:srgbClr val="800000"/>
                </a:solidFill>
                <a:latin typeface="Tahoma" pitchFamily="34" charset="0"/>
                <a:ea typeface="华文行楷" pitchFamily="2" charset="-122"/>
              </a:rPr>
              <a:t>怎样从一个数的原码、反码或补码求出其真值呢？</a:t>
            </a:r>
          </a:p>
        </p:txBody>
      </p:sp>
      <p:pic>
        <p:nvPicPr>
          <p:cNvPr id="153646" name="Picture 46" descr="ertong6"/>
          <p:cNvPicPr>
            <a:picLocks noChangeAspect="1" noChangeArrowheads="1" noCrop="1"/>
          </p:cNvPicPr>
          <p:nvPr/>
        </p:nvPicPr>
        <p:blipFill>
          <a:blip r:embed="rId3"/>
          <a:srcRect/>
          <a:stretch>
            <a:fillRect/>
          </a:stretch>
        </p:blipFill>
        <p:spPr bwMode="auto">
          <a:xfrm>
            <a:off x="-215900" y="3344863"/>
            <a:ext cx="2628900" cy="3124200"/>
          </a:xfrm>
          <a:prstGeom prst="rect">
            <a:avLst/>
          </a:prstGeom>
          <a:noFill/>
          <a:ln w="9525">
            <a:noFill/>
            <a:miter lim="800000"/>
            <a:headEnd/>
            <a:tailEnd/>
          </a:ln>
        </p:spPr>
      </p:pic>
      <p:sp>
        <p:nvSpPr>
          <p:cNvPr id="153647" name="Rectangle 47"/>
          <p:cNvSpPr>
            <a:spLocks noChangeArrowheads="1"/>
          </p:cNvSpPr>
          <p:nvPr/>
        </p:nvSpPr>
        <p:spPr bwMode="auto">
          <a:xfrm>
            <a:off x="4602163" y="4508500"/>
            <a:ext cx="4398962" cy="1852613"/>
          </a:xfrm>
          <a:prstGeom prst="rect">
            <a:avLst/>
          </a:prstGeom>
          <a:noFill/>
          <a:ln w="9525">
            <a:noFill/>
            <a:miter lim="800000"/>
            <a:headEnd/>
            <a:tailEnd/>
          </a:ln>
        </p:spPr>
        <p:txBody>
          <a:bodyPr/>
          <a:lstStyle/>
          <a:p>
            <a:pPr marL="182563" indent="-182563" algn="l" eaLnBrk="0" hangingPunct="0">
              <a:lnSpc>
                <a:spcPct val="110000"/>
              </a:lnSpc>
              <a:buClr>
                <a:srgbClr val="006666"/>
              </a:buClr>
              <a:buSzPct val="110000"/>
              <a:buFont typeface="Wingdings" pitchFamily="2" charset="2"/>
              <a:buChar char="w"/>
            </a:pPr>
            <a:r>
              <a:rPr lang="zh-CN" altLang="en-US" sz="2000">
                <a:solidFill>
                  <a:schemeClr val="tx1"/>
                </a:solidFill>
                <a:latin typeface="Arial" charset="0"/>
                <a:ea typeface="楷体_GB2312" pitchFamily="49" charset="-122"/>
              </a:rPr>
              <a:t>当</a:t>
            </a:r>
            <a:r>
              <a:rPr lang="en-US" altLang="zh-CN" sz="2000">
                <a:solidFill>
                  <a:schemeClr val="tx1"/>
                </a:solidFill>
                <a:latin typeface="Arial" charset="0"/>
                <a:ea typeface="楷体_GB2312" pitchFamily="49" charset="-122"/>
              </a:rPr>
              <a:t>[X]</a:t>
            </a:r>
            <a:r>
              <a:rPr lang="zh-CN" altLang="en-US" sz="2000" baseline="-25000">
                <a:solidFill>
                  <a:schemeClr val="tx1"/>
                </a:solidFill>
                <a:latin typeface="Arial" charset="0"/>
                <a:ea typeface="楷体_GB2312" pitchFamily="49" charset="-122"/>
              </a:rPr>
              <a:t>补</a:t>
            </a:r>
            <a:r>
              <a:rPr lang="zh-CN" altLang="en-US" sz="2000">
                <a:solidFill>
                  <a:schemeClr val="tx1"/>
                </a:solidFill>
                <a:latin typeface="Arial" charset="0"/>
                <a:ea typeface="楷体_GB2312" pitchFamily="49" charset="-122"/>
              </a:rPr>
              <a:t>符号位为</a:t>
            </a:r>
            <a:r>
              <a:rPr lang="en-US" altLang="zh-CN" sz="2000">
                <a:solidFill>
                  <a:schemeClr val="tx1"/>
                </a:solidFill>
                <a:latin typeface="Arial" charset="0"/>
                <a:ea typeface="楷体_GB2312" pitchFamily="49" charset="-122"/>
              </a:rPr>
              <a:t>0</a:t>
            </a:r>
            <a:r>
              <a:rPr lang="zh-CN" altLang="en-US" sz="2000">
                <a:solidFill>
                  <a:schemeClr val="tx1"/>
                </a:solidFill>
                <a:latin typeface="Arial" charset="0"/>
                <a:ea typeface="楷体_GB2312" pitchFamily="49" charset="-122"/>
              </a:rPr>
              <a:t>时，</a:t>
            </a:r>
            <a:r>
              <a:rPr lang="en-US" altLang="zh-CN" sz="2000">
                <a:solidFill>
                  <a:schemeClr val="tx1"/>
                </a:solidFill>
                <a:latin typeface="Arial" charset="0"/>
                <a:ea typeface="楷体_GB2312" pitchFamily="49" charset="-122"/>
              </a:rPr>
              <a:t>X= [X]</a:t>
            </a:r>
            <a:r>
              <a:rPr lang="zh-CN" altLang="en-US" sz="2000" baseline="-25000">
                <a:solidFill>
                  <a:schemeClr val="tx1"/>
                </a:solidFill>
                <a:latin typeface="Arial" charset="0"/>
                <a:ea typeface="楷体_GB2312" pitchFamily="49" charset="-122"/>
              </a:rPr>
              <a:t>补</a:t>
            </a:r>
          </a:p>
          <a:p>
            <a:pPr marL="182563" indent="-182563" algn="l" eaLnBrk="0" hangingPunct="0">
              <a:lnSpc>
                <a:spcPct val="110000"/>
              </a:lnSpc>
              <a:buClr>
                <a:srgbClr val="006666"/>
              </a:buClr>
              <a:buSzPct val="110000"/>
              <a:buFont typeface="Wingdings" pitchFamily="2" charset="2"/>
              <a:buChar char="w"/>
            </a:pPr>
            <a:r>
              <a:rPr lang="zh-CN" altLang="en-US" sz="2000">
                <a:solidFill>
                  <a:schemeClr val="tx1"/>
                </a:solidFill>
                <a:latin typeface="Arial" charset="0"/>
                <a:ea typeface="楷体_GB2312" pitchFamily="49" charset="-122"/>
              </a:rPr>
              <a:t>当</a:t>
            </a:r>
            <a:r>
              <a:rPr lang="en-US" altLang="zh-CN" sz="2000">
                <a:solidFill>
                  <a:schemeClr val="tx1"/>
                </a:solidFill>
                <a:latin typeface="Arial" charset="0"/>
                <a:ea typeface="楷体_GB2312" pitchFamily="49" charset="-122"/>
              </a:rPr>
              <a:t>[X]</a:t>
            </a:r>
            <a:r>
              <a:rPr lang="zh-CN" altLang="en-US" sz="2000" baseline="-25000">
                <a:solidFill>
                  <a:schemeClr val="tx1"/>
                </a:solidFill>
                <a:latin typeface="Arial" charset="0"/>
                <a:ea typeface="楷体_GB2312" pitchFamily="49" charset="-122"/>
              </a:rPr>
              <a:t>补</a:t>
            </a:r>
            <a:r>
              <a:rPr lang="zh-CN" altLang="en-US" sz="2000">
                <a:solidFill>
                  <a:schemeClr val="tx1"/>
                </a:solidFill>
                <a:latin typeface="Arial" charset="0"/>
                <a:ea typeface="楷体_GB2312" pitchFamily="49" charset="-122"/>
              </a:rPr>
              <a:t>符号位为</a:t>
            </a:r>
            <a:r>
              <a:rPr lang="en-US" altLang="zh-CN" sz="2000">
                <a:solidFill>
                  <a:schemeClr val="tx1"/>
                </a:solidFill>
                <a:latin typeface="Arial" charset="0"/>
                <a:ea typeface="楷体_GB2312" pitchFamily="49" charset="-122"/>
              </a:rPr>
              <a:t>1</a:t>
            </a:r>
            <a:r>
              <a:rPr lang="zh-CN" altLang="en-US" sz="2000">
                <a:solidFill>
                  <a:schemeClr val="tx1"/>
                </a:solidFill>
                <a:latin typeface="Arial" charset="0"/>
                <a:ea typeface="楷体_GB2312" pitchFamily="49" charset="-122"/>
              </a:rPr>
              <a:t>时，根据补码求真值，是根据真值求补码的</a:t>
            </a:r>
            <a:r>
              <a:rPr kumimoji="1" lang="zh-CN" altLang="en-US">
                <a:solidFill>
                  <a:srgbClr val="A50021"/>
                </a:solidFill>
                <a:latin typeface="Arial" charset="0"/>
                <a:ea typeface="楷体_GB2312" pitchFamily="49" charset="-122"/>
              </a:rPr>
              <a:t>逆</a:t>
            </a:r>
            <a:r>
              <a:rPr lang="zh-CN" altLang="en-US" sz="2000">
                <a:solidFill>
                  <a:schemeClr val="tx1"/>
                </a:solidFill>
                <a:latin typeface="Arial" charset="0"/>
                <a:ea typeface="楷体_GB2312" pitchFamily="49" charset="-122"/>
              </a:rPr>
              <a:t>过程</a:t>
            </a:r>
          </a:p>
          <a:p>
            <a:pPr marL="182563" indent="-182563" algn="l" eaLnBrk="0" hangingPunct="0">
              <a:lnSpc>
                <a:spcPct val="110000"/>
              </a:lnSpc>
              <a:buClr>
                <a:schemeClr val="bg2"/>
              </a:buClr>
              <a:buFont typeface="Wingdings" pitchFamily="2" charset="2"/>
              <a:buNone/>
            </a:pPr>
            <a:r>
              <a:rPr lang="zh-CN" altLang="en-US" sz="2000">
                <a:solidFill>
                  <a:schemeClr val="tx1"/>
                </a:solidFill>
                <a:latin typeface="Arial" charset="0"/>
                <a:ea typeface="楷体_GB2312" pitchFamily="49" charset="-122"/>
              </a:rPr>
              <a:t>（</a:t>
            </a:r>
            <a:r>
              <a:rPr lang="en-US" altLang="zh-CN" sz="2000">
                <a:solidFill>
                  <a:schemeClr val="tx1"/>
                </a:solidFill>
                <a:latin typeface="Arial" charset="0"/>
                <a:ea typeface="楷体_GB2312" pitchFamily="49" charset="-122"/>
              </a:rPr>
              <a:t>1</a:t>
            </a:r>
            <a:r>
              <a:rPr lang="zh-CN" altLang="en-US" sz="2000">
                <a:solidFill>
                  <a:schemeClr val="tx1"/>
                </a:solidFill>
                <a:latin typeface="Arial" charset="0"/>
                <a:ea typeface="楷体_GB2312" pitchFamily="49" charset="-122"/>
              </a:rPr>
              <a:t>） </a:t>
            </a:r>
            <a:r>
              <a:rPr lang="en-US" altLang="zh-CN" sz="2000">
                <a:solidFill>
                  <a:schemeClr val="tx1"/>
                </a:solidFill>
                <a:latin typeface="Arial" charset="0"/>
                <a:ea typeface="楷体_GB2312" pitchFamily="49" charset="-122"/>
              </a:rPr>
              <a:t>[X]</a:t>
            </a:r>
            <a:r>
              <a:rPr lang="zh-CN" altLang="en-US" sz="2000" baseline="-25000">
                <a:solidFill>
                  <a:schemeClr val="tx1"/>
                </a:solidFill>
                <a:latin typeface="Arial" charset="0"/>
                <a:ea typeface="楷体_GB2312" pitchFamily="49" charset="-122"/>
              </a:rPr>
              <a:t>补</a:t>
            </a:r>
            <a:r>
              <a:rPr lang="zh-CN" altLang="en-US" sz="2000">
                <a:solidFill>
                  <a:schemeClr val="tx1"/>
                </a:solidFill>
                <a:latin typeface="Arial" charset="0"/>
                <a:ea typeface="楷体_GB2312" pitchFamily="49" charset="-122"/>
              </a:rPr>
              <a:t>数值部分末位减</a:t>
            </a:r>
            <a:r>
              <a:rPr lang="en-US" altLang="zh-CN" sz="2000">
                <a:solidFill>
                  <a:schemeClr val="tx1"/>
                </a:solidFill>
                <a:latin typeface="Arial" charset="0"/>
                <a:ea typeface="楷体_GB2312" pitchFamily="49" charset="-122"/>
              </a:rPr>
              <a:t>1</a:t>
            </a:r>
            <a:r>
              <a:rPr lang="zh-CN" altLang="en-US" sz="2000">
                <a:solidFill>
                  <a:schemeClr val="tx1"/>
                </a:solidFill>
                <a:latin typeface="Arial" charset="0"/>
                <a:ea typeface="楷体_GB2312" pitchFamily="49" charset="-122"/>
              </a:rPr>
              <a:t>；</a:t>
            </a:r>
          </a:p>
          <a:p>
            <a:pPr marL="182563" indent="-182563" algn="l" eaLnBrk="0" hangingPunct="0">
              <a:lnSpc>
                <a:spcPct val="110000"/>
              </a:lnSpc>
              <a:buClr>
                <a:schemeClr val="bg2"/>
              </a:buClr>
              <a:buFont typeface="Wingdings" pitchFamily="2" charset="2"/>
              <a:buNone/>
            </a:pPr>
            <a:r>
              <a:rPr lang="zh-CN" altLang="en-US" sz="2000">
                <a:solidFill>
                  <a:schemeClr val="tx1"/>
                </a:solidFill>
                <a:latin typeface="Arial" charset="0"/>
                <a:ea typeface="楷体_GB2312" pitchFamily="49" charset="-122"/>
              </a:rPr>
              <a:t>（</a:t>
            </a:r>
            <a:r>
              <a:rPr lang="en-US" altLang="zh-CN" sz="2000">
                <a:solidFill>
                  <a:schemeClr val="tx1"/>
                </a:solidFill>
                <a:latin typeface="Arial" charset="0"/>
                <a:ea typeface="楷体_GB2312" pitchFamily="49" charset="-122"/>
              </a:rPr>
              <a:t>2</a:t>
            </a:r>
            <a:r>
              <a:rPr lang="zh-CN" altLang="en-US" sz="2000">
                <a:solidFill>
                  <a:schemeClr val="tx1"/>
                </a:solidFill>
                <a:latin typeface="Arial" charset="0"/>
                <a:ea typeface="楷体_GB2312" pitchFamily="49" charset="-122"/>
              </a:rPr>
              <a:t>）结果按位取反，最前面添负号</a:t>
            </a:r>
            <a:endParaRPr lang="en-US" altLang="zh-CN" sz="2000">
              <a:solidFill>
                <a:schemeClr val="tx1"/>
              </a:solidFill>
              <a:latin typeface="Arial"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3646"/>
                                        </p:tgtEl>
                                        <p:attrNameLst>
                                          <p:attrName>style.visibility</p:attrName>
                                        </p:attrNameLst>
                                      </p:cBhvr>
                                      <p:to>
                                        <p:strVal val="visible"/>
                                      </p:to>
                                    </p:set>
                                    <p:anim calcmode="lin" valueType="num">
                                      <p:cBhvr>
                                        <p:cTn id="7" dur="500" fill="hold"/>
                                        <p:tgtEl>
                                          <p:spTgt spid="153646"/>
                                        </p:tgtEl>
                                        <p:attrNameLst>
                                          <p:attrName>ppt_w</p:attrName>
                                        </p:attrNameLst>
                                      </p:cBhvr>
                                      <p:tavLst>
                                        <p:tav tm="0">
                                          <p:val>
                                            <p:fltVal val="0"/>
                                          </p:val>
                                        </p:tav>
                                        <p:tav tm="100000">
                                          <p:val>
                                            <p:strVal val="#ppt_w"/>
                                          </p:val>
                                        </p:tav>
                                      </p:tavLst>
                                    </p:anim>
                                    <p:anim calcmode="lin" valueType="num">
                                      <p:cBhvr>
                                        <p:cTn id="8" dur="500" fill="hold"/>
                                        <p:tgtEl>
                                          <p:spTgt spid="1536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53645"/>
                                        </p:tgtEl>
                                        <p:attrNameLst>
                                          <p:attrName>style.visibility</p:attrName>
                                        </p:attrNameLst>
                                      </p:cBhvr>
                                      <p:to>
                                        <p:strVal val="visible"/>
                                      </p:to>
                                    </p:set>
                                    <p:animEffect transition="in" filter="dissolve">
                                      <p:cBhvr>
                                        <p:cTn id="12" dur="500"/>
                                        <p:tgtEl>
                                          <p:spTgt spid="15364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3647"/>
                                        </p:tgtEl>
                                        <p:attrNameLst>
                                          <p:attrName>style.visibility</p:attrName>
                                        </p:attrNameLst>
                                      </p:cBhvr>
                                      <p:to>
                                        <p:strVal val="visible"/>
                                      </p:to>
                                    </p:set>
                                    <p:anim calcmode="lin" valueType="num">
                                      <p:cBhvr additive="base">
                                        <p:cTn id="17" dur="500" fill="hold"/>
                                        <p:tgtEl>
                                          <p:spTgt spid="153647"/>
                                        </p:tgtEl>
                                        <p:attrNameLst>
                                          <p:attrName>ppt_x</p:attrName>
                                        </p:attrNameLst>
                                      </p:cBhvr>
                                      <p:tavLst>
                                        <p:tav tm="0">
                                          <p:val>
                                            <p:strVal val="1+#ppt_w/2"/>
                                          </p:val>
                                        </p:tav>
                                        <p:tav tm="100000">
                                          <p:val>
                                            <p:strVal val="#ppt_x"/>
                                          </p:val>
                                        </p:tav>
                                      </p:tavLst>
                                    </p:anim>
                                    <p:anim calcmode="lin" valueType="num">
                                      <p:cBhvr additive="base">
                                        <p:cTn id="18" dur="500" fill="hold"/>
                                        <p:tgtEl>
                                          <p:spTgt spid="1536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5" grpId="0" animBg="1" autoUpdateAnimBg="0"/>
      <p:bldP spid="15364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5"/>
          <p:cNvSpPr>
            <a:spLocks noGrp="1" noChangeArrowheads="1"/>
          </p:cNvSpPr>
          <p:nvPr>
            <p:ph type="sldNum" sz="quarter" idx="10"/>
          </p:nvPr>
        </p:nvSpPr>
        <p:spPr>
          <a:noFill/>
        </p:spPr>
        <p:txBody>
          <a:bodyPr/>
          <a:lstStyle/>
          <a:p>
            <a:fld id="{3B4F6F6A-B2E6-4C8D-BD07-F0BA9E65D564}" type="slidenum">
              <a:rPr lang="ko-KR" altLang="en-US" smtClean="0"/>
              <a:pPr/>
              <a:t>54</a:t>
            </a:fld>
            <a:endParaRPr lang="en-US" altLang="ko-KR" smtClean="0"/>
          </a:p>
        </p:txBody>
      </p:sp>
      <p:sp>
        <p:nvSpPr>
          <p:cNvPr id="57347" name="Rectangle 2"/>
          <p:cNvSpPr>
            <a:spLocks noGrp="1" noChangeArrowheads="1"/>
          </p:cNvSpPr>
          <p:nvPr>
            <p:ph type="title"/>
          </p:nvPr>
        </p:nvSpPr>
        <p:spPr>
          <a:xfrm>
            <a:off x="1887538" y="117475"/>
            <a:ext cx="6213475" cy="827088"/>
          </a:xfrm>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位二进制数表示原码、反码和补码时对应的真值</a:t>
            </a:r>
            <a:endParaRPr lang="en-US" altLang="zh-CN" smtClean="0">
              <a:solidFill>
                <a:srgbClr val="FFCC00"/>
              </a:solidFill>
              <a:latin typeface="Arial" charset="0"/>
              <a:ea typeface="黑体" pitchFamily="49" charset="-122"/>
            </a:endParaRPr>
          </a:p>
        </p:txBody>
      </p:sp>
      <p:graphicFrame>
        <p:nvGraphicFramePr>
          <p:cNvPr id="62" name="表格 61"/>
          <p:cNvGraphicFramePr>
            <a:graphicFrameLocks noGrp="1"/>
          </p:cNvGraphicFramePr>
          <p:nvPr/>
        </p:nvGraphicFramePr>
        <p:xfrm>
          <a:off x="1584325" y="1128713"/>
          <a:ext cx="6162675" cy="4537075"/>
        </p:xfrm>
        <a:graphic>
          <a:graphicData uri="http://schemas.openxmlformats.org/drawingml/2006/table">
            <a:tbl>
              <a:tblPr/>
              <a:tblGrid>
                <a:gridCol w="1296145"/>
                <a:gridCol w="1294743"/>
                <a:gridCol w="1190884"/>
                <a:gridCol w="1190045"/>
                <a:gridCol w="1190884"/>
              </a:tblGrid>
              <a:tr h="396044">
                <a:tc>
                  <a:txBody>
                    <a:bodyPr/>
                    <a:lstStyle/>
                    <a:p>
                      <a:pPr algn="ctr">
                        <a:lnSpc>
                          <a:spcPts val="2000"/>
                        </a:lnSpc>
                        <a:spcBef>
                          <a:spcPts val="1200"/>
                        </a:spcBef>
                        <a:spcAft>
                          <a:spcPts val="0"/>
                        </a:spcAft>
                      </a:pPr>
                      <a:r>
                        <a:rPr lang="en-US" sz="2000" b="1" kern="100" dirty="0">
                          <a:latin typeface="Times New Roman"/>
                          <a:ea typeface="宋体"/>
                        </a:rPr>
                        <a:t>b</a:t>
                      </a:r>
                      <a:r>
                        <a:rPr lang="en-US" sz="2000" b="1" kern="100" baseline="-25000" dirty="0">
                          <a:latin typeface="Times New Roman"/>
                          <a:ea typeface="宋体"/>
                        </a:rPr>
                        <a:t>3</a:t>
                      </a:r>
                      <a:r>
                        <a:rPr lang="en-US" sz="2000" b="1" kern="100" dirty="0">
                          <a:latin typeface="Times New Roman"/>
                          <a:ea typeface="宋体"/>
                        </a:rPr>
                        <a:t> b</a:t>
                      </a:r>
                      <a:r>
                        <a:rPr lang="en-US" sz="2000" b="1" kern="100" baseline="-25000" dirty="0">
                          <a:latin typeface="Times New Roman"/>
                          <a:ea typeface="宋体"/>
                        </a:rPr>
                        <a:t>2</a:t>
                      </a:r>
                      <a:r>
                        <a:rPr lang="en-US" sz="2000" b="1" kern="100" dirty="0">
                          <a:latin typeface="Times New Roman"/>
                          <a:ea typeface="宋体"/>
                        </a:rPr>
                        <a:t> b</a:t>
                      </a:r>
                      <a:r>
                        <a:rPr lang="en-US" sz="2000" b="1" kern="100" baseline="-25000" dirty="0">
                          <a:latin typeface="Times New Roman"/>
                          <a:ea typeface="宋体"/>
                        </a:rPr>
                        <a:t>1</a:t>
                      </a:r>
                      <a:r>
                        <a:rPr lang="en-US" sz="2000" b="1" kern="100" dirty="0">
                          <a:latin typeface="Times New Roman"/>
                          <a:ea typeface="宋体"/>
                        </a:rPr>
                        <a:t> b</a:t>
                      </a:r>
                      <a:r>
                        <a:rPr lang="en-US" sz="2000" b="1" kern="100" baseline="-25000" dirty="0">
                          <a:latin typeface="Times New Roman"/>
                          <a:ea typeface="宋体"/>
                        </a:rPr>
                        <a:t>0</a:t>
                      </a:r>
                      <a:endParaRPr lang="zh-CN" sz="20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Bef>
                          <a:spcPts val="1200"/>
                        </a:spcBef>
                        <a:spcAft>
                          <a:spcPts val="0"/>
                        </a:spcAft>
                      </a:pPr>
                      <a:r>
                        <a:rPr lang="zh-CN" sz="2000" b="1" kern="100" dirty="0">
                          <a:latin typeface="Times New Roman"/>
                          <a:ea typeface="宋体"/>
                        </a:rPr>
                        <a:t>无符号数</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Bef>
                          <a:spcPts val="1200"/>
                        </a:spcBef>
                        <a:spcAft>
                          <a:spcPts val="0"/>
                        </a:spcAft>
                      </a:pPr>
                      <a:r>
                        <a:rPr lang="zh-CN" sz="2000" b="1" kern="100" dirty="0">
                          <a:latin typeface="Times New Roman"/>
                          <a:ea typeface="宋体"/>
                        </a:rPr>
                        <a:t>原码</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Bef>
                          <a:spcPts val="1200"/>
                        </a:spcBef>
                        <a:spcAft>
                          <a:spcPts val="0"/>
                        </a:spcAft>
                      </a:pPr>
                      <a:r>
                        <a:rPr lang="zh-CN" sz="2000" b="1" kern="100" dirty="0">
                          <a:latin typeface="Times New Roman"/>
                          <a:ea typeface="宋体"/>
                        </a:rPr>
                        <a:t>反码</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Bef>
                          <a:spcPts val="1200"/>
                        </a:spcBef>
                        <a:spcAft>
                          <a:spcPts val="0"/>
                        </a:spcAft>
                      </a:pPr>
                      <a:r>
                        <a:rPr lang="zh-CN" sz="2000" b="1" kern="100" dirty="0">
                          <a:latin typeface="Times New Roman"/>
                          <a:ea typeface="宋体"/>
                        </a:rPr>
                        <a:t>补码</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460">
                <a:tc>
                  <a:txBody>
                    <a:bodyPr/>
                    <a:lstStyle/>
                    <a:p>
                      <a:pPr algn="ctr">
                        <a:lnSpc>
                          <a:spcPts val="2000"/>
                        </a:lnSpc>
                        <a:spcAft>
                          <a:spcPts val="0"/>
                        </a:spcAft>
                      </a:pPr>
                      <a:r>
                        <a:rPr lang="en-US" sz="2000" kern="100" dirty="0">
                          <a:latin typeface="Times New Roman"/>
                          <a:ea typeface="宋体"/>
                        </a:rPr>
                        <a:t>0 0 0 0</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0 0 0 1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0 0 1 0</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0 0 1 1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0 1 0 0</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0 1 0 1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0 1 1 0</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0 1 1 1</a:t>
                      </a:r>
                      <a:endParaRPr lang="zh-CN" sz="2000" kern="100" dirty="0">
                        <a:latin typeface="Times New Roman"/>
                        <a:ea typeface="宋体"/>
                      </a:endParaRPr>
                    </a:p>
                    <a:p>
                      <a:pPr algn="ctr">
                        <a:lnSpc>
                          <a:spcPts val="2000"/>
                        </a:lnSpc>
                        <a:spcAft>
                          <a:spcPts val="0"/>
                        </a:spcAft>
                      </a:pPr>
                      <a:r>
                        <a:rPr lang="en-US" sz="2000" kern="100" dirty="0">
                          <a:solidFill>
                            <a:srgbClr val="FF0000"/>
                          </a:solidFill>
                          <a:latin typeface="Times New Roman"/>
                          <a:ea typeface="宋体"/>
                        </a:rPr>
                        <a:t>1 0 0 0</a:t>
                      </a:r>
                      <a:endParaRPr lang="zh-CN" sz="2000" kern="100" dirty="0">
                        <a:solidFill>
                          <a:srgbClr val="FF0000"/>
                        </a:solidFill>
                        <a:latin typeface="Times New Roman"/>
                        <a:ea typeface="宋体"/>
                      </a:endParaRPr>
                    </a:p>
                    <a:p>
                      <a:pPr algn="ctr">
                        <a:lnSpc>
                          <a:spcPts val="2000"/>
                        </a:lnSpc>
                        <a:spcAft>
                          <a:spcPts val="0"/>
                        </a:spcAft>
                      </a:pPr>
                      <a:r>
                        <a:rPr lang="en-US" sz="2000" kern="100" dirty="0">
                          <a:latin typeface="Times New Roman"/>
                          <a:ea typeface="宋体"/>
                        </a:rPr>
                        <a:t>1 0 0 1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1 0 1 0</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1 0 1 1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1 1 0 0</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1 1 0 1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1 1 1 0</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1 1 1 1</a:t>
                      </a:r>
                      <a:endParaRPr lang="zh-CN" sz="20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2</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3</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4</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5</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6</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7</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8</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9</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10</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12</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13</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14</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15</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2000"/>
                        </a:lnSpc>
                        <a:spcAft>
                          <a:spcPts val="0"/>
                        </a:spcAft>
                      </a:pPr>
                      <a:r>
                        <a:rPr lang="en-US" sz="2000" b="1" kern="100" dirty="0">
                          <a:solidFill>
                            <a:srgbClr val="CC0066"/>
                          </a:solidFill>
                          <a:latin typeface="Times New Roman"/>
                          <a:ea typeface="宋体"/>
                          <a:cs typeface="+mn-cs"/>
                        </a:rPr>
                        <a:t>+0</a:t>
                      </a:r>
                      <a:endParaRPr lang="zh-CN" sz="2000" b="1" kern="100" dirty="0">
                        <a:solidFill>
                          <a:srgbClr val="CC0066"/>
                        </a:solidFill>
                        <a:latin typeface="Times New Roman"/>
                        <a:ea typeface="宋体"/>
                        <a:cs typeface="+mn-cs"/>
                      </a:endParaRPr>
                    </a:p>
                    <a:p>
                      <a:pPr algn="ctr">
                        <a:lnSpc>
                          <a:spcPts val="2000"/>
                        </a:lnSpc>
                        <a:spcAft>
                          <a:spcPts val="0"/>
                        </a:spcAft>
                      </a:pPr>
                      <a:r>
                        <a:rPr lang="en-US" sz="2000" kern="100" dirty="0">
                          <a:latin typeface="Times New Roman"/>
                          <a:ea typeface="宋体"/>
                        </a:rPr>
                        <a:t>+1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+2</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+3</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+4</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+5</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+6</a:t>
                      </a:r>
                      <a:endParaRPr lang="zh-CN" sz="2000" kern="100" dirty="0">
                        <a:latin typeface="Times New Roman"/>
                        <a:ea typeface="宋体"/>
                      </a:endParaRPr>
                    </a:p>
                    <a:p>
                      <a:pPr algn="ctr">
                        <a:lnSpc>
                          <a:spcPts val="2000"/>
                        </a:lnSpc>
                        <a:spcAft>
                          <a:spcPts val="0"/>
                        </a:spcAft>
                      </a:pPr>
                      <a:r>
                        <a:rPr lang="en-US" sz="2000" b="1" kern="100" dirty="0">
                          <a:solidFill>
                            <a:schemeClr val="accent2">
                              <a:lumMod val="75000"/>
                            </a:schemeClr>
                          </a:solidFill>
                          <a:latin typeface="Times New Roman"/>
                          <a:ea typeface="宋体"/>
                        </a:rPr>
                        <a:t>+7</a:t>
                      </a:r>
                      <a:endParaRPr lang="zh-CN" sz="2000" b="1" kern="100" dirty="0">
                        <a:solidFill>
                          <a:schemeClr val="accent2">
                            <a:lumMod val="75000"/>
                          </a:schemeClr>
                        </a:solidFill>
                        <a:latin typeface="Times New Roman"/>
                        <a:ea typeface="宋体"/>
                      </a:endParaRPr>
                    </a:p>
                    <a:p>
                      <a:pPr algn="ctr">
                        <a:lnSpc>
                          <a:spcPts val="2000"/>
                        </a:lnSpc>
                        <a:spcAft>
                          <a:spcPts val="0"/>
                        </a:spcAft>
                      </a:pPr>
                      <a:r>
                        <a:rPr lang="en-US" sz="2000" b="1" kern="100" dirty="0">
                          <a:solidFill>
                            <a:srgbClr val="CC0066"/>
                          </a:solidFill>
                          <a:latin typeface="Times New Roman"/>
                          <a:ea typeface="宋体"/>
                        </a:rPr>
                        <a:t>-0</a:t>
                      </a:r>
                      <a:endParaRPr lang="zh-CN" sz="2000" b="1" kern="100" dirty="0">
                        <a:solidFill>
                          <a:srgbClr val="CC0066"/>
                        </a:solidFill>
                        <a:latin typeface="Times New Roman"/>
                        <a:ea typeface="宋体"/>
                      </a:endParaRPr>
                    </a:p>
                    <a:p>
                      <a:pPr algn="ctr">
                        <a:lnSpc>
                          <a:spcPts val="2000"/>
                        </a:lnSpc>
                        <a:spcAft>
                          <a:spcPts val="0"/>
                        </a:spcAft>
                      </a:pPr>
                      <a:r>
                        <a:rPr lang="en-US" sz="2000" kern="100" dirty="0">
                          <a:latin typeface="Times New Roman"/>
                          <a:ea typeface="宋体"/>
                        </a:rPr>
                        <a:t>-1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-2</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-3</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-4</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-5</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-6</a:t>
                      </a:r>
                      <a:endParaRPr lang="zh-CN" sz="2000" kern="100" dirty="0">
                        <a:latin typeface="Times New Roman"/>
                        <a:ea typeface="宋体"/>
                      </a:endParaRPr>
                    </a:p>
                    <a:p>
                      <a:pPr marL="0" algn="ctr" defTabSz="914400" rtl="0" eaLnBrk="1" latinLnBrk="0" hangingPunct="1">
                        <a:lnSpc>
                          <a:spcPts val="2000"/>
                        </a:lnSpc>
                        <a:spcAft>
                          <a:spcPts val="0"/>
                        </a:spcAft>
                      </a:pPr>
                      <a:r>
                        <a:rPr lang="en-US" sz="2000" b="1" kern="100" dirty="0">
                          <a:solidFill>
                            <a:schemeClr val="accent2">
                              <a:lumMod val="75000"/>
                            </a:schemeClr>
                          </a:solidFill>
                          <a:latin typeface="Times New Roman"/>
                          <a:ea typeface="宋体"/>
                          <a:cs typeface="+mn-cs"/>
                        </a:rPr>
                        <a:t>-7</a:t>
                      </a:r>
                      <a:endParaRPr lang="zh-CN" sz="2000" b="1" kern="100" dirty="0">
                        <a:solidFill>
                          <a:schemeClr val="accent2">
                            <a:lumMod val="75000"/>
                          </a:schemeClr>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2000"/>
                        </a:lnSpc>
                        <a:spcAft>
                          <a:spcPts val="0"/>
                        </a:spcAft>
                      </a:pPr>
                      <a:r>
                        <a:rPr lang="en-US" sz="2000" b="1" kern="100" dirty="0">
                          <a:solidFill>
                            <a:srgbClr val="CC0066"/>
                          </a:solidFill>
                          <a:latin typeface="Times New Roman"/>
                          <a:ea typeface="宋体"/>
                          <a:cs typeface="+mn-cs"/>
                        </a:rPr>
                        <a:t>+0</a:t>
                      </a:r>
                      <a:endParaRPr lang="zh-CN" sz="2000" b="1" kern="100" dirty="0">
                        <a:solidFill>
                          <a:srgbClr val="CC0066"/>
                        </a:solidFill>
                        <a:latin typeface="Times New Roman"/>
                        <a:ea typeface="宋体"/>
                        <a:cs typeface="+mn-cs"/>
                      </a:endParaRPr>
                    </a:p>
                    <a:p>
                      <a:pPr algn="ctr">
                        <a:lnSpc>
                          <a:spcPts val="2000"/>
                        </a:lnSpc>
                        <a:spcAft>
                          <a:spcPts val="0"/>
                        </a:spcAft>
                      </a:pPr>
                      <a:r>
                        <a:rPr lang="en-US" sz="2000" kern="100" dirty="0">
                          <a:latin typeface="Times New Roman"/>
                          <a:ea typeface="宋体"/>
                        </a:rPr>
                        <a:t>+1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+2</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+3</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+4</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+5</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+6</a:t>
                      </a:r>
                      <a:endParaRPr lang="zh-CN" sz="2000" kern="100" dirty="0">
                        <a:latin typeface="Times New Roman"/>
                        <a:ea typeface="宋体"/>
                      </a:endParaRPr>
                    </a:p>
                    <a:p>
                      <a:pPr marL="0" algn="ctr" defTabSz="914400" rtl="0" eaLnBrk="1" latinLnBrk="0" hangingPunct="1">
                        <a:lnSpc>
                          <a:spcPts val="2000"/>
                        </a:lnSpc>
                        <a:spcAft>
                          <a:spcPts val="0"/>
                        </a:spcAft>
                      </a:pPr>
                      <a:r>
                        <a:rPr lang="en-US" sz="2000" b="1" kern="100" dirty="0">
                          <a:solidFill>
                            <a:schemeClr val="accent2">
                              <a:lumMod val="75000"/>
                            </a:schemeClr>
                          </a:solidFill>
                          <a:latin typeface="Times New Roman"/>
                          <a:ea typeface="宋体"/>
                          <a:cs typeface="+mn-cs"/>
                        </a:rPr>
                        <a:t>+7</a:t>
                      </a:r>
                      <a:endParaRPr lang="zh-CN" sz="2000" b="1" kern="100" dirty="0">
                        <a:solidFill>
                          <a:schemeClr val="accent2">
                            <a:lumMod val="75000"/>
                          </a:schemeClr>
                        </a:solidFill>
                        <a:latin typeface="Times New Roman"/>
                        <a:ea typeface="宋体"/>
                        <a:cs typeface="+mn-cs"/>
                      </a:endParaRPr>
                    </a:p>
                    <a:p>
                      <a:pPr marL="0" algn="ctr" defTabSz="914400" rtl="0" eaLnBrk="1" latinLnBrk="0" hangingPunct="1">
                        <a:lnSpc>
                          <a:spcPts val="2000"/>
                        </a:lnSpc>
                        <a:spcAft>
                          <a:spcPts val="0"/>
                        </a:spcAft>
                      </a:pPr>
                      <a:r>
                        <a:rPr lang="en-US" sz="2000" b="1" kern="100" dirty="0">
                          <a:solidFill>
                            <a:schemeClr val="accent2">
                              <a:lumMod val="75000"/>
                            </a:schemeClr>
                          </a:solidFill>
                          <a:latin typeface="Times New Roman"/>
                          <a:ea typeface="宋体"/>
                          <a:cs typeface="+mn-cs"/>
                        </a:rPr>
                        <a:t>-7</a:t>
                      </a:r>
                      <a:endParaRPr lang="zh-CN" sz="2000" b="1" kern="100" dirty="0">
                        <a:solidFill>
                          <a:schemeClr val="accent2">
                            <a:lumMod val="75000"/>
                          </a:schemeClr>
                        </a:solidFill>
                        <a:latin typeface="Times New Roman"/>
                        <a:ea typeface="宋体"/>
                        <a:cs typeface="+mn-cs"/>
                      </a:endParaRPr>
                    </a:p>
                    <a:p>
                      <a:pPr algn="ctr">
                        <a:lnSpc>
                          <a:spcPts val="2000"/>
                        </a:lnSpc>
                        <a:spcAft>
                          <a:spcPts val="0"/>
                        </a:spcAft>
                      </a:pPr>
                      <a:r>
                        <a:rPr lang="en-US" sz="2000" kern="100" dirty="0">
                          <a:latin typeface="Times New Roman"/>
                          <a:ea typeface="宋体"/>
                        </a:rPr>
                        <a:t>-6</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-5</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-4</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-3</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-2</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a:t>
                      </a:r>
                      <a:endParaRPr lang="zh-CN" sz="2000" kern="100" dirty="0">
                        <a:latin typeface="Times New Roman"/>
                        <a:ea typeface="宋体"/>
                      </a:endParaRPr>
                    </a:p>
                    <a:p>
                      <a:pPr marL="0" algn="ctr" defTabSz="914400" rtl="0" eaLnBrk="1" latinLnBrk="0" hangingPunct="1">
                        <a:lnSpc>
                          <a:spcPts val="2000"/>
                        </a:lnSpc>
                        <a:spcAft>
                          <a:spcPts val="0"/>
                        </a:spcAft>
                      </a:pPr>
                      <a:r>
                        <a:rPr lang="en-US" sz="2000" b="1" kern="100" dirty="0">
                          <a:solidFill>
                            <a:srgbClr val="CC0066"/>
                          </a:solidFill>
                          <a:latin typeface="Times New Roman"/>
                          <a:ea typeface="宋体"/>
                          <a:cs typeface="+mn-cs"/>
                        </a:rPr>
                        <a:t>-0</a:t>
                      </a:r>
                      <a:endParaRPr lang="zh-CN" sz="2000" b="1" kern="100" dirty="0">
                        <a:solidFill>
                          <a:srgbClr val="CC0066"/>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b="1" kern="100" dirty="0">
                          <a:solidFill>
                            <a:srgbClr val="CC0066"/>
                          </a:solidFill>
                          <a:latin typeface="Times New Roman"/>
                          <a:ea typeface="宋体"/>
                          <a:cs typeface="+mn-cs"/>
                        </a:rPr>
                        <a:t>+0</a:t>
                      </a:r>
                      <a:endParaRPr lang="zh-CN" sz="2000" b="1" kern="100" dirty="0">
                        <a:solidFill>
                          <a:srgbClr val="CC0066"/>
                        </a:solidFill>
                        <a:latin typeface="Times New Roman"/>
                        <a:ea typeface="宋体"/>
                        <a:cs typeface="+mn-cs"/>
                      </a:endParaRPr>
                    </a:p>
                    <a:p>
                      <a:pPr algn="ctr">
                        <a:lnSpc>
                          <a:spcPts val="2000"/>
                        </a:lnSpc>
                        <a:spcAft>
                          <a:spcPts val="0"/>
                        </a:spcAft>
                      </a:pPr>
                      <a:r>
                        <a:rPr lang="en-US" sz="2000" kern="100" dirty="0">
                          <a:latin typeface="Times New Roman"/>
                          <a:ea typeface="宋体"/>
                        </a:rPr>
                        <a:t>+1</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+2</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+3</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+4</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+5</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+6</a:t>
                      </a:r>
                      <a:endParaRPr lang="zh-CN" sz="2000" kern="100" dirty="0">
                        <a:latin typeface="Times New Roman"/>
                        <a:ea typeface="宋体"/>
                      </a:endParaRPr>
                    </a:p>
                    <a:p>
                      <a:pPr marL="0" algn="ctr" defTabSz="914400" rtl="0" eaLnBrk="1" latinLnBrk="0" hangingPunct="1">
                        <a:lnSpc>
                          <a:spcPts val="2000"/>
                        </a:lnSpc>
                        <a:spcAft>
                          <a:spcPts val="0"/>
                        </a:spcAft>
                      </a:pPr>
                      <a:r>
                        <a:rPr lang="en-US" sz="2000" b="1" kern="100" dirty="0">
                          <a:solidFill>
                            <a:schemeClr val="accent2">
                              <a:lumMod val="75000"/>
                            </a:schemeClr>
                          </a:solidFill>
                          <a:latin typeface="Times New Roman"/>
                          <a:ea typeface="宋体"/>
                          <a:cs typeface="+mn-cs"/>
                        </a:rPr>
                        <a:t>+7</a:t>
                      </a:r>
                      <a:endParaRPr lang="zh-CN" sz="2000" b="1" kern="100" dirty="0">
                        <a:solidFill>
                          <a:schemeClr val="accent2">
                            <a:lumMod val="75000"/>
                          </a:schemeClr>
                        </a:solidFill>
                        <a:latin typeface="Times New Roman"/>
                        <a:ea typeface="宋体"/>
                        <a:cs typeface="+mn-cs"/>
                      </a:endParaRPr>
                    </a:p>
                    <a:p>
                      <a:pPr marL="0" algn="ctr" defTabSz="914400" rtl="0" eaLnBrk="1" latinLnBrk="0" hangingPunct="1">
                        <a:lnSpc>
                          <a:spcPts val="2000"/>
                        </a:lnSpc>
                        <a:spcAft>
                          <a:spcPts val="0"/>
                        </a:spcAft>
                      </a:pPr>
                      <a:r>
                        <a:rPr lang="en-US" sz="2000" b="1" kern="100" dirty="0">
                          <a:solidFill>
                            <a:schemeClr val="accent2">
                              <a:lumMod val="75000"/>
                            </a:schemeClr>
                          </a:solidFill>
                          <a:latin typeface="Times New Roman"/>
                          <a:ea typeface="宋体"/>
                          <a:cs typeface="+mn-cs"/>
                        </a:rPr>
                        <a:t>-8</a:t>
                      </a:r>
                      <a:endParaRPr lang="zh-CN" sz="2000" b="1" kern="100" dirty="0">
                        <a:solidFill>
                          <a:schemeClr val="accent2">
                            <a:lumMod val="75000"/>
                          </a:schemeClr>
                        </a:solidFill>
                        <a:latin typeface="Times New Roman"/>
                        <a:ea typeface="宋体"/>
                        <a:cs typeface="+mn-cs"/>
                      </a:endParaRPr>
                    </a:p>
                    <a:p>
                      <a:pPr algn="ctr">
                        <a:lnSpc>
                          <a:spcPts val="2000"/>
                        </a:lnSpc>
                        <a:spcAft>
                          <a:spcPts val="0"/>
                        </a:spcAft>
                      </a:pPr>
                      <a:r>
                        <a:rPr lang="en-US" sz="2000" kern="100" dirty="0">
                          <a:latin typeface="Times New Roman"/>
                          <a:ea typeface="宋体"/>
                        </a:rPr>
                        <a:t>-7</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-6</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-5</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-4</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-3</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-2</a:t>
                      </a:r>
                      <a:endParaRPr lang="zh-CN" sz="2000" kern="100" dirty="0">
                        <a:latin typeface="Times New Roman"/>
                        <a:ea typeface="宋体"/>
                      </a:endParaRPr>
                    </a:p>
                    <a:p>
                      <a:pPr algn="ctr">
                        <a:lnSpc>
                          <a:spcPts val="2000"/>
                        </a:lnSpc>
                        <a:spcAft>
                          <a:spcPts val="0"/>
                        </a:spcAft>
                      </a:pPr>
                      <a:r>
                        <a:rPr lang="en-US" sz="2000" kern="100" dirty="0">
                          <a:latin typeface="Times New Roman"/>
                          <a:ea typeface="宋体"/>
                        </a:rPr>
                        <a:t>-1</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AutoShape 35"/>
          <p:cNvSpPr>
            <a:spLocks noChangeArrowheads="1"/>
          </p:cNvSpPr>
          <p:nvPr/>
        </p:nvSpPr>
        <p:spPr bwMode="black">
          <a:xfrm>
            <a:off x="274638" y="5583238"/>
            <a:ext cx="8240712" cy="1290637"/>
          </a:xfrm>
          <a:prstGeom prst="horizontalScroll">
            <a:avLst>
              <a:gd name="adj" fmla="val 12500"/>
            </a:avLst>
          </a:prstGeom>
          <a:solidFill>
            <a:srgbClr val="FFFFBD"/>
          </a:solidFill>
          <a:ln w="22225">
            <a:solidFill>
              <a:srgbClr val="CC6600"/>
            </a:solidFill>
            <a:round/>
            <a:headEnd/>
            <a:tailEnd/>
          </a:ln>
        </p:spPr>
        <p:txBody>
          <a:bodyPr anchor="ctr"/>
          <a:lstStyle/>
          <a:p>
            <a:pPr algn="l">
              <a:lnSpc>
                <a:spcPct val="120000"/>
              </a:lnSpc>
            </a:pPr>
            <a:r>
              <a:rPr lang="zh-CN" altLang="en-US">
                <a:solidFill>
                  <a:schemeClr val="tx1"/>
                </a:solidFill>
                <a:latin typeface="Arial" charset="0"/>
                <a:ea typeface="楷体_GB2312" pitchFamily="49" charset="-122"/>
                <a:cs typeface="Arial" charset="0"/>
              </a:rPr>
              <a:t>上表中，人们规定用</a:t>
            </a:r>
            <a:r>
              <a:rPr lang="en-US" altLang="zh-CN">
                <a:solidFill>
                  <a:srgbClr val="CC0066"/>
                </a:solidFill>
                <a:latin typeface="Arial" charset="0"/>
                <a:ea typeface="楷体_GB2312" pitchFamily="49" charset="-122"/>
                <a:cs typeface="Arial" charset="0"/>
              </a:rPr>
              <a:t>1000</a:t>
            </a:r>
            <a:r>
              <a:rPr lang="zh-CN" altLang="en-US">
                <a:solidFill>
                  <a:schemeClr val="tx1"/>
                </a:solidFill>
                <a:latin typeface="Arial" charset="0"/>
                <a:ea typeface="楷体_GB2312" pitchFamily="49" charset="-122"/>
                <a:cs typeface="Arial" charset="0"/>
              </a:rPr>
              <a:t>表示</a:t>
            </a:r>
            <a:r>
              <a:rPr lang="en-US" altLang="zh-CN">
                <a:solidFill>
                  <a:srgbClr val="CC0066"/>
                </a:solidFill>
                <a:latin typeface="Arial" charset="0"/>
                <a:ea typeface="楷体_GB2312" pitchFamily="49" charset="-122"/>
                <a:cs typeface="Arial" charset="0"/>
              </a:rPr>
              <a:t>-8</a:t>
            </a:r>
            <a:r>
              <a:rPr lang="zh-CN" altLang="en-US">
                <a:solidFill>
                  <a:schemeClr val="tx1"/>
                </a:solidFill>
                <a:latin typeface="Arial" charset="0"/>
                <a:ea typeface="楷体_GB2312" pitchFamily="49" charset="-122"/>
                <a:cs typeface="Arial" charset="0"/>
              </a:rPr>
              <a:t>的补码，而不是表示</a:t>
            </a:r>
            <a:r>
              <a:rPr lang="en-US" altLang="zh-CN">
                <a:solidFill>
                  <a:schemeClr val="tx1"/>
                </a:solidFill>
                <a:latin typeface="Arial" charset="0"/>
                <a:ea typeface="楷体_GB2312" pitchFamily="49" charset="-122"/>
                <a:cs typeface="Arial" charset="0"/>
              </a:rPr>
              <a:t>-0</a:t>
            </a:r>
            <a:r>
              <a:rPr lang="zh-CN" altLang="en-US">
                <a:solidFill>
                  <a:schemeClr val="tx1"/>
                </a:solidFill>
                <a:latin typeface="Arial" charset="0"/>
                <a:ea typeface="楷体_GB2312" pitchFamily="49" charset="-122"/>
                <a:cs typeface="Arial" charset="0"/>
              </a:rPr>
              <a:t>。</a:t>
            </a:r>
            <a:endParaRPr lang="en-US" altLang="zh-CN">
              <a:solidFill>
                <a:schemeClr val="tx1"/>
              </a:solidFill>
              <a:latin typeface="Arial" charset="0"/>
              <a:ea typeface="楷体_GB2312" pitchFamily="49" charset="-122"/>
              <a:cs typeface="Arial" charset="0"/>
            </a:endParaRPr>
          </a:p>
          <a:p>
            <a:pPr algn="l">
              <a:lnSpc>
                <a:spcPct val="120000"/>
              </a:lnSpc>
            </a:pPr>
            <a:r>
              <a:rPr lang="zh-CN" altLang="en-US">
                <a:solidFill>
                  <a:schemeClr val="tx1"/>
                </a:solidFill>
                <a:latin typeface="Arial" charset="0"/>
                <a:ea typeface="楷体_GB2312" pitchFamily="49" charset="-122"/>
                <a:cs typeface="Arial" charset="0"/>
              </a:rPr>
              <a:t>在补码系统中，</a:t>
            </a:r>
            <a:r>
              <a:rPr lang="en-US" altLang="zh-CN">
                <a:solidFill>
                  <a:schemeClr val="tx1"/>
                </a:solidFill>
                <a:latin typeface="Arial" charset="0"/>
                <a:ea typeface="楷体_GB2312" pitchFamily="49" charset="-122"/>
                <a:cs typeface="Arial" charset="0"/>
              </a:rPr>
              <a:t>+0</a:t>
            </a:r>
            <a:r>
              <a:rPr lang="zh-CN" altLang="en-US">
                <a:solidFill>
                  <a:schemeClr val="tx1"/>
                </a:solidFill>
                <a:latin typeface="Arial" charset="0"/>
                <a:ea typeface="楷体_GB2312" pitchFamily="49" charset="-122"/>
                <a:cs typeface="Arial" charset="0"/>
              </a:rPr>
              <a:t>和</a:t>
            </a:r>
            <a:r>
              <a:rPr lang="en-US" altLang="zh-CN">
                <a:solidFill>
                  <a:schemeClr val="tx1"/>
                </a:solidFill>
                <a:latin typeface="Arial" charset="0"/>
                <a:ea typeface="楷体_GB2312" pitchFamily="49" charset="-122"/>
                <a:cs typeface="Arial" charset="0"/>
              </a:rPr>
              <a:t>-0</a:t>
            </a:r>
            <a:r>
              <a:rPr lang="zh-CN" altLang="en-US">
                <a:solidFill>
                  <a:schemeClr val="tx1"/>
                </a:solidFill>
                <a:latin typeface="Arial" charset="0"/>
                <a:ea typeface="楷体_GB2312" pitchFamily="49" charset="-122"/>
                <a:cs typeface="Arial" charset="0"/>
              </a:rPr>
              <a:t>都只有唯一的一种表示形式：</a:t>
            </a:r>
            <a:r>
              <a:rPr lang="en-US" altLang="zh-CN">
                <a:solidFill>
                  <a:schemeClr val="tx1"/>
                </a:solidFill>
                <a:latin typeface="Arial" charset="0"/>
                <a:ea typeface="楷体_GB2312" pitchFamily="49" charset="-122"/>
                <a:cs typeface="Arial" charset="0"/>
              </a:rPr>
              <a:t>0000</a:t>
            </a:r>
            <a:endParaRPr lang="zh-CN" altLang="en-US">
              <a:solidFill>
                <a:schemeClr val="tx1"/>
              </a:solidFill>
              <a:latin typeface="Arial" charset="0"/>
              <a:ea typeface="楷体_GB2312" pitchFamily="49" charset="-122"/>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7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5"/>
          <p:cNvSpPr>
            <a:spLocks noGrp="1" noChangeArrowheads="1"/>
          </p:cNvSpPr>
          <p:nvPr>
            <p:ph type="sldNum" sz="quarter" idx="10"/>
          </p:nvPr>
        </p:nvSpPr>
        <p:spPr>
          <a:noFill/>
        </p:spPr>
        <p:txBody>
          <a:bodyPr/>
          <a:lstStyle/>
          <a:p>
            <a:fld id="{32461D80-F46A-40D4-A6D9-A61081B70836}" type="slidenum">
              <a:rPr lang="ko-KR" altLang="en-US" smtClean="0"/>
              <a:pPr/>
              <a:t>55</a:t>
            </a:fld>
            <a:endParaRPr lang="en-US" altLang="ko-KR" smtClean="0"/>
          </a:p>
        </p:txBody>
      </p:sp>
      <p:sp>
        <p:nvSpPr>
          <p:cNvPr id="58371" name="Rectangle 2"/>
          <p:cNvSpPr>
            <a:spLocks noGrp="1" noChangeArrowheads="1"/>
          </p:cNvSpPr>
          <p:nvPr>
            <p:ph type="title"/>
          </p:nvPr>
        </p:nvSpPr>
        <p:spPr>
          <a:xfrm>
            <a:off x="1887538" y="117475"/>
            <a:ext cx="6213475" cy="827088"/>
          </a:xfrm>
        </p:spPr>
        <p:txBody>
          <a:bodyPr/>
          <a:lstStyle/>
          <a:p>
            <a:r>
              <a:rPr lang="zh-CN" altLang="en-US" smtClean="0">
                <a:solidFill>
                  <a:srgbClr val="FFCC00"/>
                </a:solidFill>
                <a:latin typeface="Arial" charset="0"/>
                <a:ea typeface="黑体" pitchFamily="49" charset="-122"/>
              </a:rPr>
              <a:t>原码、反码和补码表示方法的区别</a:t>
            </a:r>
            <a:endParaRPr lang="en-US" altLang="zh-CN" smtClean="0">
              <a:solidFill>
                <a:srgbClr val="FFCC00"/>
              </a:solidFill>
              <a:latin typeface="Arial" charset="0"/>
              <a:ea typeface="黑体" pitchFamily="49" charset="-122"/>
            </a:endParaRPr>
          </a:p>
        </p:txBody>
      </p:sp>
      <p:sp>
        <p:nvSpPr>
          <p:cNvPr id="63" name="AutoShape 35"/>
          <p:cNvSpPr>
            <a:spLocks noChangeArrowheads="1"/>
          </p:cNvSpPr>
          <p:nvPr/>
        </p:nvSpPr>
        <p:spPr bwMode="black">
          <a:xfrm>
            <a:off x="0" y="1376363"/>
            <a:ext cx="8972550" cy="4537075"/>
          </a:xfrm>
          <a:prstGeom prst="horizontalScroll">
            <a:avLst>
              <a:gd name="adj" fmla="val 12500"/>
            </a:avLst>
          </a:prstGeom>
          <a:solidFill>
            <a:srgbClr val="FFFFBD"/>
          </a:solidFill>
          <a:ln w="22225">
            <a:solidFill>
              <a:srgbClr val="CC6600"/>
            </a:solidFill>
            <a:round/>
            <a:headEnd/>
            <a:tailEnd/>
          </a:ln>
        </p:spPr>
        <p:txBody>
          <a:bodyPr anchor="ctr"/>
          <a:lstStyle/>
          <a:p>
            <a:pPr marL="361950" indent="-361950" algn="l">
              <a:lnSpc>
                <a:spcPts val="3400"/>
              </a:lnSpc>
              <a:buClr>
                <a:schemeClr val="bg2"/>
              </a:buClr>
              <a:buFont typeface="Wingdings" pitchFamily="2" charset="2"/>
              <a:buChar char="v"/>
            </a:pPr>
            <a:r>
              <a:rPr kumimoji="1" lang="en-US" altLang="zh-CN" sz="2600">
                <a:solidFill>
                  <a:schemeClr val="tx1"/>
                </a:solidFill>
                <a:latin typeface="Arial" charset="0"/>
                <a:ea typeface="楷体_GB2312" pitchFamily="49" charset="-122"/>
              </a:rPr>
              <a:t>4</a:t>
            </a:r>
            <a:r>
              <a:rPr kumimoji="1" lang="zh-CN" altLang="en-US" sz="2600">
                <a:solidFill>
                  <a:schemeClr val="tx1"/>
                </a:solidFill>
                <a:latin typeface="Arial" charset="0"/>
                <a:ea typeface="楷体_GB2312" pitchFamily="49" charset="-122"/>
              </a:rPr>
              <a:t>位二进制数有</a:t>
            </a:r>
            <a:r>
              <a:rPr kumimoji="1" lang="en-US" altLang="zh-CN" sz="2600">
                <a:solidFill>
                  <a:schemeClr val="tx1"/>
                </a:solidFill>
                <a:latin typeface="Arial" charset="0"/>
                <a:ea typeface="楷体_GB2312" pitchFamily="49" charset="-122"/>
              </a:rPr>
              <a:t>16</a:t>
            </a:r>
            <a:r>
              <a:rPr kumimoji="1" lang="zh-CN" altLang="en-US" sz="2600">
                <a:solidFill>
                  <a:schemeClr val="tx1"/>
                </a:solidFill>
                <a:latin typeface="Arial" charset="0"/>
                <a:ea typeface="楷体_GB2312" pitchFamily="49" charset="-122"/>
              </a:rPr>
              <a:t>种组合</a:t>
            </a:r>
            <a:endParaRPr kumimoji="1" lang="en-US" altLang="zh-CN" sz="2600">
              <a:solidFill>
                <a:schemeClr val="tx1"/>
              </a:solidFill>
              <a:latin typeface="Arial" charset="0"/>
              <a:ea typeface="楷体_GB2312" pitchFamily="49" charset="-122"/>
            </a:endParaRPr>
          </a:p>
          <a:p>
            <a:pPr marL="361950" indent="-361950" algn="l">
              <a:lnSpc>
                <a:spcPts val="3400"/>
              </a:lnSpc>
              <a:buClr>
                <a:schemeClr val="bg2"/>
              </a:buClr>
              <a:buFont typeface="Wingdings" pitchFamily="2" charset="2"/>
              <a:buChar char="v"/>
            </a:pPr>
            <a:r>
              <a:rPr kumimoji="1" lang="zh-CN" altLang="en-US" sz="2600">
                <a:solidFill>
                  <a:schemeClr val="tx1"/>
                </a:solidFill>
                <a:latin typeface="Arial" charset="0"/>
                <a:ea typeface="楷体_GB2312" pitchFamily="49" charset="-122"/>
              </a:rPr>
              <a:t>原码和反码表示法能够表示数的范围都是</a:t>
            </a:r>
            <a:r>
              <a:rPr kumimoji="1" lang="en-US" altLang="zh-CN" sz="2600">
                <a:solidFill>
                  <a:srgbClr val="CC0066"/>
                </a:solidFill>
                <a:latin typeface="Arial" charset="0"/>
                <a:ea typeface="楷体_GB2312" pitchFamily="49" charset="-122"/>
              </a:rPr>
              <a:t>-7~+7</a:t>
            </a:r>
            <a:r>
              <a:rPr kumimoji="1" lang="zh-CN" altLang="en-US" sz="2600">
                <a:solidFill>
                  <a:schemeClr val="tx1"/>
                </a:solidFill>
                <a:latin typeface="Arial" charset="0"/>
                <a:ea typeface="楷体_GB2312" pitchFamily="49" charset="-122"/>
              </a:rPr>
              <a:t>，</a:t>
            </a:r>
            <a:r>
              <a:rPr kumimoji="1" lang="en-US" altLang="zh-CN" sz="2600">
                <a:solidFill>
                  <a:schemeClr val="tx1"/>
                </a:solidFill>
                <a:latin typeface="Arial" charset="0"/>
                <a:ea typeface="楷体_GB2312" pitchFamily="49" charset="-122"/>
              </a:rPr>
              <a:t>0</a:t>
            </a:r>
            <a:r>
              <a:rPr kumimoji="1" lang="zh-CN" altLang="en-US" sz="2600">
                <a:solidFill>
                  <a:schemeClr val="tx1"/>
                </a:solidFill>
                <a:latin typeface="Arial" charset="0"/>
                <a:ea typeface="楷体_GB2312" pitchFamily="49" charset="-122"/>
              </a:rPr>
              <a:t>的表示不是唯一的</a:t>
            </a:r>
            <a:endParaRPr kumimoji="1" lang="en-US" altLang="zh-CN" sz="2600">
              <a:solidFill>
                <a:schemeClr val="tx1"/>
              </a:solidFill>
              <a:latin typeface="Arial" charset="0"/>
              <a:ea typeface="楷体_GB2312" pitchFamily="49" charset="-122"/>
            </a:endParaRPr>
          </a:p>
          <a:p>
            <a:pPr marL="719138" lvl="1" indent="-261938" algn="l">
              <a:lnSpc>
                <a:spcPts val="3400"/>
              </a:lnSpc>
              <a:buClr>
                <a:srgbClr val="006666"/>
              </a:buClr>
              <a:buFont typeface="Wingdings" pitchFamily="2" charset="2"/>
              <a:buChar char="w"/>
            </a:pPr>
            <a:r>
              <a:rPr kumimoji="1" lang="en-US" altLang="zh-CN" sz="2200">
                <a:solidFill>
                  <a:schemeClr val="tx1"/>
                </a:solidFill>
              </a:rPr>
              <a:t>[+0]</a:t>
            </a:r>
            <a:r>
              <a:rPr kumimoji="1" lang="zh-CN" altLang="en-US" sz="2200" baseline="-25000">
                <a:solidFill>
                  <a:schemeClr val="tx1"/>
                </a:solidFill>
              </a:rPr>
              <a:t>原</a:t>
            </a:r>
            <a:r>
              <a:rPr kumimoji="1" lang="en-US" altLang="zh-CN" sz="2200">
                <a:solidFill>
                  <a:schemeClr val="tx1"/>
                </a:solidFill>
              </a:rPr>
              <a:t>=</a:t>
            </a:r>
            <a:r>
              <a:rPr kumimoji="1" lang="en-US" altLang="zh-CN" sz="2200">
                <a:solidFill>
                  <a:srgbClr val="CC0066"/>
                </a:solidFill>
              </a:rPr>
              <a:t>0</a:t>
            </a:r>
            <a:r>
              <a:rPr kumimoji="1" lang="zh-CN" altLang="en-US" sz="2200">
                <a:solidFill>
                  <a:schemeClr val="tx1"/>
                </a:solidFill>
              </a:rPr>
              <a:t> </a:t>
            </a:r>
            <a:r>
              <a:rPr kumimoji="1" lang="en-US" altLang="zh-CN" sz="2200">
                <a:solidFill>
                  <a:schemeClr val="tx1"/>
                </a:solidFill>
              </a:rPr>
              <a:t> 0 0 0</a:t>
            </a:r>
            <a:r>
              <a:rPr kumimoji="1" lang="zh-CN" altLang="en-US" sz="2200">
                <a:solidFill>
                  <a:schemeClr val="tx1"/>
                </a:solidFill>
              </a:rPr>
              <a:t>，</a:t>
            </a:r>
            <a:r>
              <a:rPr kumimoji="1" lang="en-US" altLang="zh-CN" sz="2200">
                <a:solidFill>
                  <a:schemeClr val="tx1"/>
                </a:solidFill>
              </a:rPr>
              <a:t> [-0]</a:t>
            </a:r>
            <a:r>
              <a:rPr kumimoji="1" lang="zh-CN" altLang="en-US" sz="2200" baseline="-25000">
                <a:solidFill>
                  <a:schemeClr val="tx1"/>
                </a:solidFill>
              </a:rPr>
              <a:t>原</a:t>
            </a:r>
            <a:r>
              <a:rPr kumimoji="1" lang="en-US" altLang="zh-CN" sz="2200">
                <a:solidFill>
                  <a:schemeClr val="tx1"/>
                </a:solidFill>
              </a:rPr>
              <a:t>= </a:t>
            </a:r>
            <a:r>
              <a:rPr kumimoji="1" lang="en-US" altLang="zh-CN" sz="2200">
                <a:solidFill>
                  <a:srgbClr val="CC0066"/>
                </a:solidFill>
              </a:rPr>
              <a:t>1</a:t>
            </a:r>
            <a:r>
              <a:rPr kumimoji="1" lang="en-US" altLang="zh-CN" sz="2200">
                <a:solidFill>
                  <a:schemeClr val="tx1"/>
                </a:solidFill>
              </a:rPr>
              <a:t> </a:t>
            </a:r>
            <a:r>
              <a:rPr kumimoji="1" lang="zh-CN" altLang="en-US" sz="2200">
                <a:solidFill>
                  <a:schemeClr val="tx1"/>
                </a:solidFill>
              </a:rPr>
              <a:t> </a:t>
            </a:r>
            <a:r>
              <a:rPr kumimoji="1" lang="en-US" altLang="zh-CN" sz="2200">
                <a:solidFill>
                  <a:schemeClr val="tx1"/>
                </a:solidFill>
              </a:rPr>
              <a:t>0 0 0</a:t>
            </a:r>
          </a:p>
          <a:p>
            <a:pPr marL="719138" lvl="1" indent="-261938" algn="l">
              <a:lnSpc>
                <a:spcPts val="3400"/>
              </a:lnSpc>
              <a:buClr>
                <a:srgbClr val="006666"/>
              </a:buClr>
              <a:buFont typeface="Wingdings" pitchFamily="2" charset="2"/>
              <a:buChar char="w"/>
            </a:pPr>
            <a:r>
              <a:rPr kumimoji="1" lang="en-US" altLang="zh-CN" sz="2200">
                <a:solidFill>
                  <a:schemeClr val="tx1"/>
                </a:solidFill>
              </a:rPr>
              <a:t>[+0]</a:t>
            </a:r>
            <a:r>
              <a:rPr kumimoji="1" lang="zh-CN" altLang="en-US" sz="2200" baseline="-25000">
                <a:solidFill>
                  <a:schemeClr val="tx1"/>
                </a:solidFill>
              </a:rPr>
              <a:t>反</a:t>
            </a:r>
            <a:r>
              <a:rPr kumimoji="1" lang="en-US" altLang="zh-CN" sz="2200">
                <a:solidFill>
                  <a:schemeClr val="tx1"/>
                </a:solidFill>
              </a:rPr>
              <a:t>=</a:t>
            </a:r>
            <a:r>
              <a:rPr kumimoji="1" lang="en-US" altLang="zh-CN" sz="2200">
                <a:solidFill>
                  <a:srgbClr val="CC0066"/>
                </a:solidFill>
              </a:rPr>
              <a:t>0</a:t>
            </a:r>
            <a:r>
              <a:rPr kumimoji="1" lang="en-US" altLang="zh-CN" sz="2200">
                <a:solidFill>
                  <a:schemeClr val="tx1"/>
                </a:solidFill>
              </a:rPr>
              <a:t> </a:t>
            </a:r>
            <a:r>
              <a:rPr kumimoji="1" lang="zh-CN" altLang="en-US" sz="2200">
                <a:solidFill>
                  <a:schemeClr val="tx1"/>
                </a:solidFill>
              </a:rPr>
              <a:t> </a:t>
            </a:r>
            <a:r>
              <a:rPr kumimoji="1" lang="en-US" altLang="zh-CN" sz="2200">
                <a:solidFill>
                  <a:schemeClr val="tx1"/>
                </a:solidFill>
              </a:rPr>
              <a:t>0 0 0</a:t>
            </a:r>
            <a:r>
              <a:rPr kumimoji="1" lang="zh-CN" altLang="en-US" sz="2200">
                <a:solidFill>
                  <a:schemeClr val="tx1"/>
                </a:solidFill>
              </a:rPr>
              <a:t>，</a:t>
            </a:r>
            <a:r>
              <a:rPr kumimoji="1" lang="en-US" altLang="zh-CN" sz="2200">
                <a:solidFill>
                  <a:schemeClr val="tx1"/>
                </a:solidFill>
              </a:rPr>
              <a:t> [-0]</a:t>
            </a:r>
            <a:r>
              <a:rPr kumimoji="1" lang="zh-CN" altLang="en-US" sz="2200" baseline="-25000">
                <a:solidFill>
                  <a:schemeClr val="tx1"/>
                </a:solidFill>
              </a:rPr>
              <a:t>反</a:t>
            </a:r>
            <a:r>
              <a:rPr kumimoji="1" lang="en-US" altLang="zh-CN" sz="2200">
                <a:solidFill>
                  <a:schemeClr val="tx1"/>
                </a:solidFill>
              </a:rPr>
              <a:t>= </a:t>
            </a:r>
            <a:r>
              <a:rPr kumimoji="1" lang="en-US" altLang="zh-CN" sz="2200">
                <a:solidFill>
                  <a:srgbClr val="CC0066"/>
                </a:solidFill>
              </a:rPr>
              <a:t>1</a:t>
            </a:r>
            <a:r>
              <a:rPr kumimoji="1" lang="en-US" altLang="zh-CN" sz="2200">
                <a:solidFill>
                  <a:schemeClr val="tx1"/>
                </a:solidFill>
              </a:rPr>
              <a:t> </a:t>
            </a:r>
            <a:r>
              <a:rPr kumimoji="1" lang="zh-CN" altLang="en-US" sz="2200">
                <a:solidFill>
                  <a:schemeClr val="tx1"/>
                </a:solidFill>
              </a:rPr>
              <a:t> </a:t>
            </a:r>
            <a:r>
              <a:rPr kumimoji="1" lang="en-US" altLang="zh-CN" sz="2200">
                <a:solidFill>
                  <a:schemeClr val="tx1"/>
                </a:solidFill>
              </a:rPr>
              <a:t>1</a:t>
            </a:r>
            <a:r>
              <a:rPr kumimoji="1" lang="zh-CN" altLang="en-US" sz="2200">
                <a:solidFill>
                  <a:schemeClr val="tx1"/>
                </a:solidFill>
              </a:rPr>
              <a:t> </a:t>
            </a:r>
            <a:r>
              <a:rPr kumimoji="1" lang="en-US" altLang="zh-CN" sz="2200">
                <a:solidFill>
                  <a:schemeClr val="tx1"/>
                </a:solidFill>
              </a:rPr>
              <a:t>1</a:t>
            </a:r>
            <a:r>
              <a:rPr kumimoji="1" lang="zh-CN" altLang="en-US" sz="2200">
                <a:solidFill>
                  <a:schemeClr val="tx1"/>
                </a:solidFill>
              </a:rPr>
              <a:t> </a:t>
            </a:r>
            <a:r>
              <a:rPr kumimoji="1" lang="en-US" altLang="zh-CN" sz="2200">
                <a:solidFill>
                  <a:schemeClr val="tx1"/>
                </a:solidFill>
              </a:rPr>
              <a:t>1</a:t>
            </a:r>
            <a:endParaRPr kumimoji="1" lang="en-US" altLang="zh-CN" sz="2600">
              <a:solidFill>
                <a:schemeClr val="tx1"/>
              </a:solidFill>
              <a:latin typeface="Arial" charset="0"/>
              <a:ea typeface="楷体_GB2312" pitchFamily="49" charset="-122"/>
            </a:endParaRPr>
          </a:p>
          <a:p>
            <a:pPr marL="361950" indent="-361950" algn="l">
              <a:lnSpc>
                <a:spcPts val="3400"/>
              </a:lnSpc>
              <a:buClr>
                <a:schemeClr val="bg2"/>
              </a:buClr>
              <a:buFont typeface="Wingdings" pitchFamily="2" charset="2"/>
              <a:buChar char="v"/>
            </a:pPr>
            <a:r>
              <a:rPr kumimoji="1" lang="zh-CN" altLang="en-US" sz="2600">
                <a:solidFill>
                  <a:schemeClr val="tx1"/>
                </a:solidFill>
                <a:latin typeface="Arial" charset="0"/>
                <a:ea typeface="楷体_GB2312" pitchFamily="49" charset="-122"/>
              </a:rPr>
              <a:t>补码表示法能够表示数的范围是</a:t>
            </a:r>
            <a:r>
              <a:rPr kumimoji="1" lang="en-US" altLang="zh-CN" sz="2600">
                <a:solidFill>
                  <a:srgbClr val="CC0066"/>
                </a:solidFill>
                <a:latin typeface="Arial" charset="0"/>
                <a:ea typeface="楷体_GB2312" pitchFamily="49" charset="-122"/>
              </a:rPr>
              <a:t>-8~+7</a:t>
            </a:r>
            <a:r>
              <a:rPr kumimoji="1" lang="zh-CN" altLang="en-US" sz="2600">
                <a:solidFill>
                  <a:schemeClr val="tx1"/>
                </a:solidFill>
                <a:latin typeface="Arial" charset="0"/>
                <a:ea typeface="楷体_GB2312" pitchFamily="49" charset="-122"/>
              </a:rPr>
              <a:t>，能够表示</a:t>
            </a:r>
            <a:r>
              <a:rPr kumimoji="1" lang="en-US" altLang="zh-CN" sz="2600">
                <a:solidFill>
                  <a:srgbClr val="CC0066"/>
                </a:solidFill>
                <a:latin typeface="Arial" charset="0"/>
                <a:ea typeface="楷体_GB2312" pitchFamily="49" charset="-122"/>
              </a:rPr>
              <a:t>16</a:t>
            </a:r>
            <a:r>
              <a:rPr kumimoji="1" lang="zh-CN" altLang="en-US" sz="2600">
                <a:solidFill>
                  <a:schemeClr val="tx1"/>
                </a:solidFill>
                <a:latin typeface="Arial" charset="0"/>
                <a:ea typeface="楷体_GB2312" pitchFamily="49" charset="-122"/>
              </a:rPr>
              <a:t>个不同的数，且</a:t>
            </a:r>
            <a:r>
              <a:rPr kumimoji="1" lang="en-US" altLang="zh-CN" sz="2600">
                <a:solidFill>
                  <a:schemeClr val="tx1"/>
                </a:solidFill>
                <a:latin typeface="Arial" charset="0"/>
                <a:ea typeface="楷体_GB2312" pitchFamily="49" charset="-122"/>
              </a:rPr>
              <a:t>0</a:t>
            </a:r>
            <a:r>
              <a:rPr kumimoji="1" lang="zh-CN" altLang="en-US" sz="2600">
                <a:solidFill>
                  <a:schemeClr val="tx1"/>
                </a:solidFill>
                <a:latin typeface="Arial" charset="0"/>
                <a:ea typeface="楷体_GB2312" pitchFamily="49" charset="-122"/>
              </a:rPr>
              <a:t>的表示是</a:t>
            </a:r>
            <a:r>
              <a:rPr kumimoji="1" lang="zh-CN" altLang="en-US" sz="2600">
                <a:solidFill>
                  <a:srgbClr val="CC0066"/>
                </a:solidFill>
                <a:latin typeface="Arial" charset="0"/>
                <a:ea typeface="楷体_GB2312" pitchFamily="49" charset="-122"/>
              </a:rPr>
              <a:t>唯一</a:t>
            </a:r>
            <a:r>
              <a:rPr kumimoji="1" lang="zh-CN" altLang="en-US" sz="2600">
                <a:solidFill>
                  <a:schemeClr val="tx1"/>
                </a:solidFill>
                <a:latin typeface="Arial" charset="0"/>
                <a:ea typeface="楷体_GB2312" pitchFamily="49" charset="-122"/>
              </a:rPr>
              <a:t>的，</a:t>
            </a:r>
            <a:r>
              <a:rPr kumimoji="1" lang="en-US" altLang="zh-CN" sz="2200">
                <a:solidFill>
                  <a:schemeClr val="tx1"/>
                </a:solidFill>
              </a:rPr>
              <a:t>[ 0]</a:t>
            </a:r>
            <a:r>
              <a:rPr kumimoji="1" lang="zh-CN" altLang="en-US" sz="2200" baseline="-25000">
                <a:solidFill>
                  <a:schemeClr val="tx1"/>
                </a:solidFill>
              </a:rPr>
              <a:t>补</a:t>
            </a:r>
            <a:r>
              <a:rPr kumimoji="1" lang="en-US" altLang="zh-CN" sz="2800">
                <a:solidFill>
                  <a:schemeClr val="tx1"/>
                </a:solidFill>
              </a:rPr>
              <a:t>=</a:t>
            </a:r>
            <a:r>
              <a:rPr kumimoji="1" lang="zh-CN" altLang="en-US" sz="2800">
                <a:solidFill>
                  <a:schemeClr val="tx1"/>
                </a:solidFill>
              </a:rPr>
              <a:t> </a:t>
            </a:r>
            <a:r>
              <a:rPr kumimoji="1" lang="en-US" altLang="zh-CN" sz="2800">
                <a:solidFill>
                  <a:srgbClr val="CC0066"/>
                </a:solidFill>
              </a:rPr>
              <a:t>0</a:t>
            </a:r>
            <a:r>
              <a:rPr kumimoji="1" lang="zh-CN" altLang="en-US" sz="2800">
                <a:solidFill>
                  <a:schemeClr val="tx1"/>
                </a:solidFill>
              </a:rPr>
              <a:t> </a:t>
            </a:r>
            <a:r>
              <a:rPr kumimoji="1" lang="en-US" altLang="zh-CN" sz="2800">
                <a:solidFill>
                  <a:schemeClr val="tx1"/>
                </a:solidFill>
              </a:rPr>
              <a:t> 0 0 0</a:t>
            </a:r>
            <a:endParaRPr kumimoji="1" lang="en-US" altLang="zh-CN" sz="2600">
              <a:solidFill>
                <a:schemeClr val="tx1"/>
              </a:solidFill>
              <a:latin typeface="Arial"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strVal val="#ppt_w*0.70"/>
                                          </p:val>
                                        </p:tav>
                                        <p:tav tm="100000">
                                          <p:val>
                                            <p:strVal val="#ppt_w"/>
                                          </p:val>
                                        </p:tav>
                                      </p:tavLst>
                                    </p:anim>
                                    <p:anim calcmode="lin" valueType="num">
                                      <p:cBhvr>
                                        <p:cTn id="8" dur="500" fill="hold"/>
                                        <p:tgtEl>
                                          <p:spTgt spid="63"/>
                                        </p:tgtEl>
                                        <p:attrNameLst>
                                          <p:attrName>ppt_h</p:attrName>
                                        </p:attrNameLst>
                                      </p:cBhvr>
                                      <p:tavLst>
                                        <p:tav tm="0">
                                          <p:val>
                                            <p:strVal val="#ppt_h"/>
                                          </p:val>
                                        </p:tav>
                                        <p:tav tm="100000">
                                          <p:val>
                                            <p:strVal val="#ppt_h"/>
                                          </p:val>
                                        </p:tav>
                                      </p:tavLst>
                                    </p:anim>
                                    <p:animEffect transition="in" filter="fade">
                                      <p:cBhvr>
                                        <p:cTn id="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5"/>
          <p:cNvSpPr>
            <a:spLocks noGrp="1" noChangeArrowheads="1"/>
          </p:cNvSpPr>
          <p:nvPr>
            <p:ph type="sldNum" sz="quarter" idx="10"/>
          </p:nvPr>
        </p:nvSpPr>
        <p:spPr>
          <a:noFill/>
        </p:spPr>
        <p:txBody>
          <a:bodyPr/>
          <a:lstStyle/>
          <a:p>
            <a:fld id="{433442CC-F978-4FE4-8721-5547F79A4513}" type="slidenum">
              <a:rPr lang="ko-KR" altLang="en-US" smtClean="0"/>
              <a:pPr/>
              <a:t>56</a:t>
            </a:fld>
            <a:endParaRPr lang="en-US" altLang="ko-KR" smtClean="0"/>
          </a:p>
        </p:txBody>
      </p:sp>
      <p:sp>
        <p:nvSpPr>
          <p:cNvPr id="59395" name="Rectangle 2"/>
          <p:cNvSpPr>
            <a:spLocks noGrp="1" noChangeArrowheads="1"/>
          </p:cNvSpPr>
          <p:nvPr>
            <p:ph type="title"/>
          </p:nvPr>
        </p:nvSpPr>
        <p:spPr>
          <a:xfrm>
            <a:off x="1763713" y="298450"/>
            <a:ext cx="6408737" cy="609600"/>
          </a:xfrm>
        </p:spPr>
        <p:txBody>
          <a:bodyPr/>
          <a:lstStyle/>
          <a:p>
            <a:r>
              <a:rPr lang="en-US" altLang="zh-CN" smtClean="0">
                <a:solidFill>
                  <a:srgbClr val="FFCC00"/>
                </a:solidFill>
                <a:latin typeface="Arial" charset="0"/>
                <a:ea typeface="黑体" pitchFamily="49" charset="-122"/>
              </a:rPr>
              <a:t>1.3.2  </a:t>
            </a:r>
            <a:r>
              <a:rPr lang="zh-CN" altLang="en-US" smtClean="0">
                <a:solidFill>
                  <a:srgbClr val="FFCC00"/>
                </a:solidFill>
                <a:latin typeface="Arial" charset="0"/>
                <a:ea typeface="黑体" pitchFamily="49" charset="-122"/>
              </a:rPr>
              <a:t>二</a:t>
            </a:r>
            <a:r>
              <a:rPr lang="en-US" altLang="zh-CN" smtClean="0">
                <a:solidFill>
                  <a:srgbClr val="FFCC00"/>
                </a:solidFill>
                <a:latin typeface="Arial" charset="0"/>
                <a:ea typeface="黑体" pitchFamily="49" charset="-122"/>
              </a:rPr>
              <a:t>-</a:t>
            </a:r>
            <a:r>
              <a:rPr lang="zh-CN" altLang="en-US" smtClean="0">
                <a:solidFill>
                  <a:srgbClr val="FFCC00"/>
                </a:solidFill>
                <a:latin typeface="Arial" charset="0"/>
                <a:ea typeface="黑体" pitchFamily="49" charset="-122"/>
              </a:rPr>
              <a:t>十进制编码（</a:t>
            </a:r>
            <a:r>
              <a:rPr lang="en-US" altLang="zh-CN" smtClean="0">
                <a:solidFill>
                  <a:srgbClr val="FFCC00"/>
                </a:solidFill>
                <a:latin typeface="Arial" charset="0"/>
                <a:ea typeface="黑体" pitchFamily="49" charset="-122"/>
              </a:rPr>
              <a:t>BCD</a:t>
            </a:r>
            <a:r>
              <a:rPr lang="zh-CN" altLang="en-US" smtClean="0">
                <a:solidFill>
                  <a:srgbClr val="FFCC00"/>
                </a:solidFill>
                <a:latin typeface="Arial" charset="0"/>
                <a:ea typeface="黑体" pitchFamily="49" charset="-122"/>
              </a:rPr>
              <a:t>码）</a:t>
            </a:r>
          </a:p>
        </p:txBody>
      </p:sp>
      <p:sp>
        <p:nvSpPr>
          <p:cNvPr id="176131" name="Rectangle 3"/>
          <p:cNvSpPr>
            <a:spLocks noGrp="1" noChangeArrowheads="1"/>
          </p:cNvSpPr>
          <p:nvPr>
            <p:ph type="body" idx="1"/>
          </p:nvPr>
        </p:nvSpPr>
        <p:spPr>
          <a:xfrm>
            <a:off x="539750" y="1592263"/>
            <a:ext cx="8172450" cy="3673475"/>
          </a:xfrm>
        </p:spPr>
        <p:txBody>
          <a:bodyPr/>
          <a:lstStyle/>
          <a:p>
            <a:pPr marL="365125" indent="-365125" eaLnBrk="1" hangingPunct="1">
              <a:lnSpc>
                <a:spcPct val="110000"/>
              </a:lnSpc>
              <a:spcBef>
                <a:spcPct val="0"/>
              </a:spcBef>
            </a:pPr>
            <a:r>
              <a:rPr lang="zh-CN" altLang="en-US" sz="2400" smtClean="0"/>
              <a:t>一位十进制数有</a:t>
            </a:r>
            <a:r>
              <a:rPr lang="en-US" altLang="zh-CN" sz="2400" smtClean="0"/>
              <a:t>0~9</a:t>
            </a:r>
            <a:r>
              <a:rPr lang="zh-CN" altLang="en-US" sz="2400" smtClean="0"/>
              <a:t>共</a:t>
            </a:r>
            <a:r>
              <a:rPr lang="en-US" altLang="zh-CN" sz="2400" smtClean="0"/>
              <a:t>10</a:t>
            </a:r>
            <a:r>
              <a:rPr lang="zh-CN" altLang="en-US" sz="2400" smtClean="0"/>
              <a:t>个不同数码，可以用</a:t>
            </a:r>
            <a:r>
              <a:rPr lang="en-US" altLang="zh-CN" sz="2400" smtClean="0"/>
              <a:t>4</a:t>
            </a:r>
            <a:r>
              <a:rPr lang="zh-CN" altLang="en-US" sz="2400" smtClean="0"/>
              <a:t>位二进制数来表示。用</a:t>
            </a:r>
            <a:r>
              <a:rPr lang="en-US" altLang="zh-CN" sz="2400" smtClean="0"/>
              <a:t>4</a:t>
            </a:r>
            <a:r>
              <a:rPr lang="zh-CN" altLang="en-US" sz="2400" smtClean="0"/>
              <a:t>位二进制符号表示</a:t>
            </a:r>
            <a:r>
              <a:rPr lang="en-US" altLang="zh-CN" sz="2400" smtClean="0"/>
              <a:t>1</a:t>
            </a:r>
            <a:r>
              <a:rPr lang="zh-CN" altLang="en-US" sz="2400" smtClean="0"/>
              <a:t>位十进制数的方法称为</a:t>
            </a:r>
            <a:r>
              <a:rPr lang="zh-CN" altLang="en-US" sz="2400" smtClean="0">
                <a:solidFill>
                  <a:srgbClr val="FF0000"/>
                </a:solidFill>
              </a:rPr>
              <a:t>二</a:t>
            </a:r>
            <a:r>
              <a:rPr lang="en-US" altLang="zh-CN" sz="2400" smtClean="0">
                <a:solidFill>
                  <a:srgbClr val="FF0000"/>
                </a:solidFill>
              </a:rPr>
              <a:t>-</a:t>
            </a:r>
            <a:r>
              <a:rPr lang="zh-CN" altLang="en-US" sz="2400" smtClean="0">
                <a:solidFill>
                  <a:srgbClr val="FF0000"/>
                </a:solidFill>
              </a:rPr>
              <a:t>十进制编码</a:t>
            </a:r>
            <a:r>
              <a:rPr lang="zh-CN" altLang="en-US" sz="2400" smtClean="0"/>
              <a:t>，也称为</a:t>
            </a:r>
            <a:r>
              <a:rPr lang="en-US" altLang="zh-CN" sz="2400" smtClean="0"/>
              <a:t>BCD</a:t>
            </a:r>
            <a:r>
              <a:rPr lang="zh-CN" altLang="en-US" sz="2400" smtClean="0"/>
              <a:t>（</a:t>
            </a:r>
            <a:r>
              <a:rPr lang="en-US" altLang="zh-CN" sz="2400" smtClean="0"/>
              <a:t>Binary Coded Decimal</a:t>
            </a:r>
            <a:r>
              <a:rPr lang="zh-CN" altLang="en-US" sz="2400" smtClean="0"/>
              <a:t>）码，即</a:t>
            </a:r>
            <a:r>
              <a:rPr lang="zh-CN" altLang="en-US" sz="2400" smtClean="0">
                <a:solidFill>
                  <a:srgbClr val="FF0000"/>
                </a:solidFill>
              </a:rPr>
              <a:t>二进制编码的十进制</a:t>
            </a:r>
            <a:r>
              <a:rPr lang="zh-CN" altLang="en-US" sz="2400" smtClean="0"/>
              <a:t>。</a:t>
            </a:r>
          </a:p>
          <a:p>
            <a:pPr marL="365125" indent="-365125" eaLnBrk="1" hangingPunct="1">
              <a:lnSpc>
                <a:spcPct val="110000"/>
              </a:lnSpc>
              <a:spcBef>
                <a:spcPct val="0"/>
              </a:spcBef>
            </a:pPr>
            <a:r>
              <a:rPr lang="zh-CN" altLang="en-US" sz="2400" smtClean="0">
                <a:solidFill>
                  <a:srgbClr val="CC0066"/>
                </a:solidFill>
              </a:rPr>
              <a:t>优点</a:t>
            </a:r>
            <a:r>
              <a:rPr lang="zh-CN" altLang="en-US" sz="2400" smtClean="0"/>
              <a:t>：</a:t>
            </a:r>
            <a:r>
              <a:rPr lang="en-US" altLang="zh-CN" sz="2400" smtClean="0"/>
              <a:t>BCD</a:t>
            </a:r>
            <a:r>
              <a:rPr lang="zh-CN" altLang="en-US" sz="2400" smtClean="0"/>
              <a:t>码既具有二进制的形式，又具有十进制数的特点，便于传递、处理。</a:t>
            </a:r>
          </a:p>
          <a:p>
            <a:pPr marL="365125" indent="-365125"/>
            <a:r>
              <a:rPr lang="zh-CN" altLang="en-US" sz="2400" smtClean="0"/>
              <a:t>但</a:t>
            </a:r>
            <a:r>
              <a:rPr lang="en-US" altLang="zh-CN" sz="2400" smtClean="0"/>
              <a:t>4</a:t>
            </a:r>
            <a:r>
              <a:rPr lang="zh-CN" altLang="en-US" sz="2400" smtClean="0"/>
              <a:t>位二进制代码一共有</a:t>
            </a:r>
            <a:r>
              <a:rPr lang="en-US" altLang="zh-CN" sz="2400" smtClean="0"/>
              <a:t>16</a:t>
            </a:r>
            <a:r>
              <a:rPr lang="zh-CN" altLang="en-US" sz="2400" smtClean="0"/>
              <a:t>个（</a:t>
            </a:r>
            <a:r>
              <a:rPr lang="en-US" altLang="zh-CN" sz="2400" smtClean="0"/>
              <a:t>0000~1111</a:t>
            </a:r>
            <a:r>
              <a:rPr lang="zh-CN" altLang="en-US" sz="2400" smtClean="0"/>
              <a:t>），取其中哪</a:t>
            </a:r>
            <a:r>
              <a:rPr lang="en-US" altLang="zh-CN" sz="2400" smtClean="0"/>
              <a:t>10</a:t>
            </a:r>
            <a:r>
              <a:rPr lang="zh-CN" altLang="en-US" sz="2400" smtClean="0"/>
              <a:t>个以及如何与</a:t>
            </a:r>
            <a:r>
              <a:rPr lang="en-US" altLang="zh-CN" sz="2400" smtClean="0"/>
              <a:t>0~9</a:t>
            </a:r>
            <a:r>
              <a:rPr lang="zh-CN" altLang="en-US" sz="2400" smtClean="0"/>
              <a:t>对应，有许多种编码方式。</a:t>
            </a:r>
          </a:p>
          <a:p>
            <a:pPr marL="365125" indent="-365125" eaLnBrk="1" hangingPunct="1">
              <a:lnSpc>
                <a:spcPct val="110000"/>
              </a:lnSpc>
              <a:spcBef>
                <a:spcPct val="0"/>
              </a:spcBef>
            </a:pPr>
            <a:endParaRPr lang="zh-CN" altLang="en-US" sz="2400" smtClean="0"/>
          </a:p>
          <a:p>
            <a:pPr marL="365125" indent="-365125" eaLnBrk="1" hangingPunct="1">
              <a:lnSpc>
                <a:spcPct val="110000"/>
              </a:lnSpc>
              <a:spcBef>
                <a:spcPct val="0"/>
              </a:spcBef>
            </a:pPr>
            <a:endParaRPr lang="zh-CN" alt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6131">
                                            <p:txEl>
                                              <p:pRg st="1" end="1"/>
                                            </p:txEl>
                                          </p:spTgt>
                                        </p:tgtEl>
                                        <p:attrNameLst>
                                          <p:attrName>style.visibility</p:attrName>
                                        </p:attrNameLst>
                                      </p:cBhvr>
                                      <p:to>
                                        <p:strVal val="visible"/>
                                      </p:to>
                                    </p:set>
                                    <p:anim calcmode="lin" valueType="num">
                                      <p:cBhvr additive="base">
                                        <p:cTn id="13" dur="500" fill="hold"/>
                                        <p:tgtEl>
                                          <p:spTgt spid="176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6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6131">
                                            <p:txEl>
                                              <p:pRg st="2" end="2"/>
                                            </p:txEl>
                                          </p:spTgt>
                                        </p:tgtEl>
                                        <p:attrNameLst>
                                          <p:attrName>style.visibility</p:attrName>
                                        </p:attrNameLst>
                                      </p:cBhvr>
                                      <p:to>
                                        <p:strVal val="visible"/>
                                      </p:to>
                                    </p:set>
                                    <p:anim calcmode="lin" valueType="num">
                                      <p:cBhvr additive="base">
                                        <p:cTn id="19" dur="500" fill="hold"/>
                                        <p:tgtEl>
                                          <p:spTgt spid="176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61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5"/>
          <p:cNvSpPr>
            <a:spLocks noGrp="1" noChangeArrowheads="1"/>
          </p:cNvSpPr>
          <p:nvPr>
            <p:ph type="sldNum" sz="quarter" idx="10"/>
          </p:nvPr>
        </p:nvSpPr>
        <p:spPr>
          <a:noFill/>
        </p:spPr>
        <p:txBody>
          <a:bodyPr/>
          <a:lstStyle/>
          <a:p>
            <a:fld id="{DFEF64B6-1A0C-4669-AFB1-358B9E1D09A3}" type="slidenum">
              <a:rPr lang="ko-KR" altLang="en-US" smtClean="0"/>
              <a:pPr/>
              <a:t>57</a:t>
            </a:fld>
            <a:endParaRPr lang="en-US" altLang="ko-KR" smtClean="0"/>
          </a:p>
        </p:txBody>
      </p:sp>
      <p:sp>
        <p:nvSpPr>
          <p:cNvPr id="60419" name="Rectangle 2"/>
          <p:cNvSpPr>
            <a:spLocks noGrp="1" noChangeArrowheads="1"/>
          </p:cNvSpPr>
          <p:nvPr>
            <p:ph type="title"/>
          </p:nvPr>
        </p:nvSpPr>
        <p:spPr>
          <a:xfrm>
            <a:off x="1763713" y="298450"/>
            <a:ext cx="6408737" cy="609600"/>
          </a:xfrm>
        </p:spPr>
        <p:txBody>
          <a:bodyPr/>
          <a:lstStyle/>
          <a:p>
            <a:r>
              <a:rPr lang="zh-CN" altLang="en-US" smtClean="0">
                <a:solidFill>
                  <a:srgbClr val="FFCC00"/>
                </a:solidFill>
                <a:latin typeface="Arial" charset="0"/>
                <a:ea typeface="黑体" pitchFamily="49" charset="-122"/>
              </a:rPr>
              <a:t>有权码和无权码</a:t>
            </a:r>
          </a:p>
        </p:txBody>
      </p:sp>
      <p:sp>
        <p:nvSpPr>
          <p:cNvPr id="88067" name="Rectangle 3"/>
          <p:cNvSpPr>
            <a:spLocks noGrp="1" noChangeArrowheads="1"/>
          </p:cNvSpPr>
          <p:nvPr>
            <p:ph type="body" idx="1"/>
          </p:nvPr>
        </p:nvSpPr>
        <p:spPr>
          <a:xfrm>
            <a:off x="287338" y="1268413"/>
            <a:ext cx="8532812" cy="5113337"/>
          </a:xfrm>
        </p:spPr>
        <p:txBody>
          <a:bodyPr/>
          <a:lstStyle/>
          <a:p>
            <a:pPr marL="365125" indent="-365125" eaLnBrk="1" hangingPunct="1">
              <a:lnSpc>
                <a:spcPct val="120000"/>
              </a:lnSpc>
              <a:spcBef>
                <a:spcPct val="0"/>
              </a:spcBef>
            </a:pPr>
            <a:r>
              <a:rPr lang="zh-CN" altLang="en-US" sz="2400" smtClean="0"/>
              <a:t>根据编码规则不同，</a:t>
            </a:r>
            <a:r>
              <a:rPr lang="en-US" altLang="zh-CN" sz="2400" smtClean="0"/>
              <a:t>BCD</a:t>
            </a:r>
            <a:r>
              <a:rPr lang="zh-CN" altLang="en-US" sz="2400" smtClean="0"/>
              <a:t>码可分为</a:t>
            </a:r>
            <a:r>
              <a:rPr lang="zh-CN" altLang="en-US" sz="2400" smtClean="0">
                <a:solidFill>
                  <a:srgbClr val="CC0066"/>
                </a:solidFill>
              </a:rPr>
              <a:t>有权码</a:t>
            </a:r>
            <a:r>
              <a:rPr lang="zh-CN" altLang="en-US" sz="2400" smtClean="0"/>
              <a:t>（或称</a:t>
            </a:r>
            <a:r>
              <a:rPr lang="zh-CN" altLang="en-US" sz="2400" smtClean="0">
                <a:solidFill>
                  <a:srgbClr val="CC0066"/>
                </a:solidFill>
              </a:rPr>
              <a:t>恒权码</a:t>
            </a:r>
            <a:r>
              <a:rPr lang="zh-CN" altLang="en-US" sz="2400" smtClean="0"/>
              <a:t>）和</a:t>
            </a:r>
            <a:r>
              <a:rPr lang="zh-CN" altLang="en-US" sz="2400" smtClean="0">
                <a:solidFill>
                  <a:srgbClr val="CC0066"/>
                </a:solidFill>
              </a:rPr>
              <a:t>无权码</a:t>
            </a:r>
            <a:r>
              <a:rPr lang="zh-CN" altLang="en-US" sz="2400" smtClean="0"/>
              <a:t>（或称</a:t>
            </a:r>
            <a:r>
              <a:rPr lang="zh-CN" altLang="en-US" sz="2400" smtClean="0">
                <a:solidFill>
                  <a:srgbClr val="CC0066"/>
                </a:solidFill>
              </a:rPr>
              <a:t>变权码</a:t>
            </a:r>
            <a:r>
              <a:rPr lang="zh-CN" altLang="en-US" sz="2400" smtClean="0"/>
              <a:t>）。</a:t>
            </a:r>
          </a:p>
          <a:p>
            <a:pPr marL="803275" lvl="1" indent="-258763" eaLnBrk="1" hangingPunct="1">
              <a:lnSpc>
                <a:spcPct val="120000"/>
              </a:lnSpc>
              <a:spcBef>
                <a:spcPct val="0"/>
              </a:spcBef>
            </a:pPr>
            <a:r>
              <a:rPr lang="zh-CN" altLang="en-US" sz="2200" smtClean="0">
                <a:solidFill>
                  <a:srgbClr val="FF0000"/>
                </a:solidFill>
                <a:ea typeface="黑体" pitchFamily="49" charset="-122"/>
              </a:rPr>
              <a:t>有权码</a:t>
            </a:r>
            <a:r>
              <a:rPr lang="zh-CN" altLang="en-US" sz="2200" smtClean="0">
                <a:ea typeface="黑体" pitchFamily="49" charset="-122"/>
              </a:rPr>
              <a:t>：</a:t>
            </a:r>
            <a:r>
              <a:rPr lang="zh-CN" altLang="en-US" sz="2200" smtClean="0"/>
              <a:t>每个代码中的“</a:t>
            </a:r>
            <a:r>
              <a:rPr lang="en-US" altLang="zh-CN" sz="2200" smtClean="0"/>
              <a:t>1”</a:t>
            </a:r>
            <a:r>
              <a:rPr lang="zh-CN" altLang="en-US" sz="2200" smtClean="0"/>
              <a:t>都代表一个固定的十进制数值，称为这一位的</a:t>
            </a:r>
            <a:r>
              <a:rPr lang="zh-CN" altLang="en-US" sz="2200" smtClean="0">
                <a:solidFill>
                  <a:srgbClr val="FF0000"/>
                </a:solidFill>
              </a:rPr>
              <a:t>权值</a:t>
            </a:r>
            <a:r>
              <a:rPr lang="zh-CN" altLang="en-US" sz="2200" smtClean="0"/>
              <a:t>，所有的权值之和就是其代表的十进制数值。</a:t>
            </a:r>
          </a:p>
          <a:p>
            <a:pPr marL="1435100" lvl="2" indent="-363538" eaLnBrk="1" hangingPunct="1">
              <a:lnSpc>
                <a:spcPct val="120000"/>
              </a:lnSpc>
              <a:spcBef>
                <a:spcPct val="0"/>
              </a:spcBef>
            </a:pPr>
            <a:r>
              <a:rPr lang="zh-CN" altLang="en-US" sz="2000" smtClean="0"/>
              <a:t>例如在</a:t>
            </a:r>
            <a:r>
              <a:rPr lang="en-US" altLang="zh-CN" sz="2000" smtClean="0"/>
              <a:t>8421</a:t>
            </a:r>
            <a:r>
              <a:rPr lang="zh-CN" altLang="en-US" sz="2000" smtClean="0"/>
              <a:t>代码中，从左到右每一位“</a:t>
            </a:r>
            <a:r>
              <a:rPr lang="en-US" altLang="zh-CN" sz="2000" smtClean="0"/>
              <a:t>1”</a:t>
            </a:r>
            <a:r>
              <a:rPr lang="zh-CN" altLang="en-US" sz="2000" smtClean="0"/>
              <a:t>的权值分别为</a:t>
            </a:r>
            <a:r>
              <a:rPr lang="en-US" altLang="zh-CN" sz="2000" smtClean="0"/>
              <a:t>8</a:t>
            </a:r>
            <a:r>
              <a:rPr lang="zh-CN" altLang="en-US" sz="2000" smtClean="0"/>
              <a:t>、</a:t>
            </a:r>
            <a:r>
              <a:rPr lang="en-US" altLang="zh-CN" sz="2000" smtClean="0"/>
              <a:t>4</a:t>
            </a:r>
            <a:r>
              <a:rPr lang="zh-CN" altLang="en-US" sz="2000" smtClean="0"/>
              <a:t>、</a:t>
            </a:r>
            <a:r>
              <a:rPr lang="en-US" altLang="zh-CN" sz="2000" smtClean="0"/>
              <a:t>2</a:t>
            </a:r>
            <a:r>
              <a:rPr lang="zh-CN" altLang="en-US" sz="2000" smtClean="0"/>
              <a:t>、</a:t>
            </a:r>
            <a:r>
              <a:rPr lang="en-US" altLang="zh-CN" sz="2000" smtClean="0"/>
              <a:t>1</a:t>
            </a:r>
            <a:r>
              <a:rPr lang="zh-CN" altLang="en-US" sz="2000" smtClean="0"/>
              <a:t>，因此这种代码称为</a:t>
            </a:r>
            <a:r>
              <a:rPr lang="en-US" altLang="zh-CN" sz="2000" smtClean="0">
                <a:solidFill>
                  <a:srgbClr val="FF0000"/>
                </a:solidFill>
              </a:rPr>
              <a:t>8421</a:t>
            </a:r>
            <a:r>
              <a:rPr lang="zh-CN" altLang="en-US" sz="2000" smtClean="0">
                <a:solidFill>
                  <a:srgbClr val="FF0000"/>
                </a:solidFill>
              </a:rPr>
              <a:t>码</a:t>
            </a:r>
            <a:r>
              <a:rPr lang="zh-CN" altLang="en-US" sz="2000" smtClean="0"/>
              <a:t>。</a:t>
            </a:r>
          </a:p>
          <a:p>
            <a:pPr marL="1435100" lvl="2" indent="-363538" eaLnBrk="1" hangingPunct="1">
              <a:lnSpc>
                <a:spcPct val="120000"/>
              </a:lnSpc>
              <a:spcBef>
                <a:spcPct val="0"/>
              </a:spcBef>
            </a:pPr>
            <a:r>
              <a:rPr kumimoji="1" lang="en-US" altLang="zh-CN" sz="2000" smtClean="0">
                <a:solidFill>
                  <a:srgbClr val="FF0066"/>
                </a:solidFill>
                <a:latin typeface="Times New Roman" pitchFamily="18" charset="0"/>
              </a:rPr>
              <a:t>【</a:t>
            </a:r>
            <a:r>
              <a:rPr kumimoji="1" lang="zh-CN" altLang="en-US" sz="2000" smtClean="0">
                <a:solidFill>
                  <a:srgbClr val="FF0066"/>
                </a:solidFill>
                <a:latin typeface="Times New Roman" pitchFamily="18" charset="0"/>
              </a:rPr>
              <a:t>例</a:t>
            </a:r>
            <a:r>
              <a:rPr kumimoji="1" lang="en-US" altLang="zh-CN" sz="2000" smtClean="0">
                <a:solidFill>
                  <a:srgbClr val="FF0066"/>
                </a:solidFill>
                <a:latin typeface="Times New Roman" pitchFamily="18" charset="0"/>
              </a:rPr>
              <a:t>】</a:t>
            </a:r>
            <a:r>
              <a:rPr kumimoji="1" lang="en-US" altLang="zh-CN" sz="2000" smtClean="0">
                <a:latin typeface="Times New Roman" pitchFamily="18" charset="0"/>
              </a:rPr>
              <a:t> </a:t>
            </a:r>
            <a:r>
              <a:rPr lang="en-US" altLang="zh-CN" sz="2000" smtClean="0"/>
              <a:t>(1001) </a:t>
            </a:r>
            <a:r>
              <a:rPr lang="en-US" altLang="zh-CN" sz="2000" baseline="-25000" smtClean="0"/>
              <a:t>8421BCD</a:t>
            </a:r>
            <a:r>
              <a:rPr lang="en-US" altLang="zh-CN" sz="2000" smtClean="0"/>
              <a:t> = 8+0+0+1 = (9)</a:t>
            </a:r>
            <a:r>
              <a:rPr lang="en-US" altLang="zh-CN" sz="2000" baseline="-25000" smtClean="0"/>
              <a:t>10</a:t>
            </a:r>
          </a:p>
          <a:p>
            <a:pPr marL="803275" lvl="1" indent="-258763" eaLnBrk="1" hangingPunct="1">
              <a:lnSpc>
                <a:spcPct val="120000"/>
              </a:lnSpc>
              <a:spcBef>
                <a:spcPct val="0"/>
              </a:spcBef>
            </a:pPr>
            <a:r>
              <a:rPr lang="zh-CN" altLang="en-US" sz="2200" smtClean="0">
                <a:solidFill>
                  <a:srgbClr val="FF0000"/>
                </a:solidFill>
                <a:ea typeface="黑体" pitchFamily="49" charset="-122"/>
              </a:rPr>
              <a:t>无权码：</a:t>
            </a:r>
            <a:r>
              <a:rPr lang="zh-CN" altLang="en-US" sz="2200" smtClean="0"/>
              <a:t>每个代码中的“</a:t>
            </a:r>
            <a:r>
              <a:rPr lang="en-US" altLang="zh-CN" sz="2200" smtClean="0"/>
              <a:t>1”</a:t>
            </a:r>
            <a:r>
              <a:rPr lang="zh-CN" altLang="en-US" sz="2200" smtClean="0"/>
              <a:t>都不代表固定的权值，不能按照有权码的方法计算十进制数值。无权码都有一定的编码规则。</a:t>
            </a:r>
          </a:p>
          <a:p>
            <a:pPr marL="1435100" lvl="2" indent="-363538" eaLnBrk="1" hangingPunct="1">
              <a:lnSpc>
                <a:spcPct val="120000"/>
              </a:lnSpc>
              <a:spcBef>
                <a:spcPct val="0"/>
              </a:spcBef>
            </a:pPr>
            <a:r>
              <a:rPr lang="zh-CN" altLang="en-US" sz="2000" smtClean="0"/>
              <a:t>如余</a:t>
            </a:r>
            <a:r>
              <a:rPr lang="en-US" altLang="zh-CN" sz="2000" smtClean="0"/>
              <a:t>3</a:t>
            </a:r>
            <a:r>
              <a:rPr lang="zh-CN" altLang="en-US" sz="2000" smtClean="0"/>
              <a:t>码是由每个</a:t>
            </a:r>
            <a:r>
              <a:rPr lang="en-US" altLang="zh-CN" sz="2000" smtClean="0"/>
              <a:t>8421</a:t>
            </a:r>
            <a:r>
              <a:rPr lang="zh-CN" altLang="en-US" sz="2000" smtClean="0"/>
              <a:t>码加上</a:t>
            </a:r>
            <a:r>
              <a:rPr lang="en-US" altLang="zh-CN" sz="2000" smtClean="0"/>
              <a:t>3</a:t>
            </a:r>
            <a:r>
              <a:rPr lang="zh-CN" altLang="en-US" sz="2000" smtClean="0"/>
              <a:t>后得到的。</a:t>
            </a:r>
          </a:p>
          <a:p>
            <a:pPr marL="1435100" lvl="2" indent="-363538" eaLnBrk="1" hangingPunct="1">
              <a:lnSpc>
                <a:spcPct val="120000"/>
              </a:lnSpc>
              <a:spcBef>
                <a:spcPct val="0"/>
              </a:spcBef>
            </a:pPr>
            <a:r>
              <a:rPr kumimoji="1" lang="en-US" altLang="zh-CN" sz="2000" smtClean="0">
                <a:solidFill>
                  <a:srgbClr val="FF0066"/>
                </a:solidFill>
                <a:latin typeface="Times New Roman" pitchFamily="18" charset="0"/>
              </a:rPr>
              <a:t>【</a:t>
            </a:r>
            <a:r>
              <a:rPr kumimoji="1" lang="zh-CN" altLang="en-US" sz="2000" smtClean="0">
                <a:solidFill>
                  <a:srgbClr val="FF0066"/>
                </a:solidFill>
                <a:latin typeface="Times New Roman" pitchFamily="18" charset="0"/>
              </a:rPr>
              <a:t>例</a:t>
            </a:r>
            <a:r>
              <a:rPr kumimoji="1" lang="en-US" altLang="zh-CN" sz="2000" smtClean="0">
                <a:solidFill>
                  <a:srgbClr val="FF0066"/>
                </a:solidFill>
                <a:latin typeface="Times New Roman" pitchFamily="18" charset="0"/>
              </a:rPr>
              <a:t>】</a:t>
            </a:r>
            <a:r>
              <a:rPr kumimoji="1" lang="en-US" altLang="zh-CN" sz="2000" smtClean="0">
                <a:latin typeface="Times New Roman" pitchFamily="18" charset="0"/>
              </a:rPr>
              <a:t> </a:t>
            </a:r>
            <a:r>
              <a:rPr lang="en-US" altLang="zh-CN" sz="2000" smtClean="0"/>
              <a:t>(0011) </a:t>
            </a:r>
            <a:r>
              <a:rPr lang="zh-CN" altLang="en-US" sz="2000" baseline="-25000" smtClean="0"/>
              <a:t>余</a:t>
            </a:r>
            <a:r>
              <a:rPr lang="en-US" altLang="zh-CN" sz="2000" baseline="-25000" smtClean="0"/>
              <a:t>3BCD</a:t>
            </a:r>
            <a:r>
              <a:rPr lang="en-US" altLang="zh-CN" sz="2000" smtClean="0"/>
              <a:t> = (0000) </a:t>
            </a:r>
            <a:r>
              <a:rPr lang="en-US" altLang="zh-CN" sz="2000" baseline="-25000" smtClean="0"/>
              <a:t>8421BCD</a:t>
            </a:r>
            <a:r>
              <a:rPr lang="en-US" altLang="zh-CN" sz="2000" smtClean="0"/>
              <a:t> +011 =(0)</a:t>
            </a:r>
            <a:r>
              <a:rPr lang="en-US" altLang="zh-CN" sz="2000" baseline="-25000" smtClean="0"/>
              <a:t>10</a:t>
            </a:r>
            <a:endParaRPr lang="zh-CN" altLang="en-US" sz="2200" smtClean="0">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additive="base">
                                        <p:cTn id="13" dur="500" fill="hold"/>
                                        <p:tgtEl>
                                          <p:spTgt spid="88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8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additive="base">
                                        <p:cTn id="19" dur="500" fill="hold"/>
                                        <p:tgtEl>
                                          <p:spTgt spid="88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additive="base">
                                        <p:cTn id="25" dur="500" fill="hold"/>
                                        <p:tgtEl>
                                          <p:spTgt spid="88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8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8067">
                                            <p:txEl>
                                              <p:pRg st="4" end="4"/>
                                            </p:txEl>
                                          </p:spTgt>
                                        </p:tgtEl>
                                        <p:attrNameLst>
                                          <p:attrName>style.visibility</p:attrName>
                                        </p:attrNameLst>
                                      </p:cBhvr>
                                      <p:to>
                                        <p:strVal val="visible"/>
                                      </p:to>
                                    </p:set>
                                    <p:anim calcmode="lin" valueType="num">
                                      <p:cBhvr additive="base">
                                        <p:cTn id="31" dur="500" fill="hold"/>
                                        <p:tgtEl>
                                          <p:spTgt spid="88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8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8067">
                                            <p:txEl>
                                              <p:pRg st="5" end="5"/>
                                            </p:txEl>
                                          </p:spTgt>
                                        </p:tgtEl>
                                        <p:attrNameLst>
                                          <p:attrName>style.visibility</p:attrName>
                                        </p:attrNameLst>
                                      </p:cBhvr>
                                      <p:to>
                                        <p:strVal val="visible"/>
                                      </p:to>
                                    </p:set>
                                    <p:anim calcmode="lin" valueType="num">
                                      <p:cBhvr additive="base">
                                        <p:cTn id="37" dur="500" fill="hold"/>
                                        <p:tgtEl>
                                          <p:spTgt spid="880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80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8067">
                                            <p:txEl>
                                              <p:pRg st="6" end="6"/>
                                            </p:txEl>
                                          </p:spTgt>
                                        </p:tgtEl>
                                        <p:attrNameLst>
                                          <p:attrName>style.visibility</p:attrName>
                                        </p:attrNameLst>
                                      </p:cBhvr>
                                      <p:to>
                                        <p:strVal val="visible"/>
                                      </p:to>
                                    </p:set>
                                    <p:anim calcmode="lin" valueType="num">
                                      <p:cBhvr additive="base">
                                        <p:cTn id="43" dur="500" fill="hold"/>
                                        <p:tgtEl>
                                          <p:spTgt spid="880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80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5"/>
          <p:cNvSpPr>
            <a:spLocks noGrp="1" noChangeArrowheads="1"/>
          </p:cNvSpPr>
          <p:nvPr>
            <p:ph type="sldNum" sz="quarter" idx="10"/>
          </p:nvPr>
        </p:nvSpPr>
        <p:spPr>
          <a:noFill/>
        </p:spPr>
        <p:txBody>
          <a:bodyPr/>
          <a:lstStyle/>
          <a:p>
            <a:fld id="{36B3E194-6596-4573-B088-20D4F1A97B4F}" type="slidenum">
              <a:rPr lang="ko-KR" altLang="en-US" smtClean="0"/>
              <a:pPr/>
              <a:t>58</a:t>
            </a:fld>
            <a:endParaRPr lang="en-US" altLang="ko-KR" smtClean="0"/>
          </a:p>
        </p:txBody>
      </p:sp>
      <p:sp>
        <p:nvSpPr>
          <p:cNvPr id="61443" name="Rectangle 2"/>
          <p:cNvSpPr>
            <a:spLocks noGrp="1" noChangeArrowheads="1"/>
          </p:cNvSpPr>
          <p:nvPr>
            <p:ph type="title"/>
          </p:nvPr>
        </p:nvSpPr>
        <p:spPr/>
        <p:txBody>
          <a:bodyPr/>
          <a:lstStyle/>
          <a:p>
            <a:r>
              <a:rPr lang="zh-CN" altLang="en-US" smtClean="0">
                <a:solidFill>
                  <a:srgbClr val="FFCC00"/>
                </a:solidFill>
                <a:latin typeface="Arial" charset="0"/>
                <a:ea typeface="黑体" pitchFamily="49" charset="-122"/>
              </a:rPr>
              <a:t>几种常见的</a:t>
            </a:r>
            <a:r>
              <a:rPr lang="en-US" altLang="zh-CN" smtClean="0">
                <a:solidFill>
                  <a:srgbClr val="FFCC00"/>
                </a:solidFill>
                <a:latin typeface="Arial" charset="0"/>
                <a:ea typeface="黑体" pitchFamily="49" charset="-122"/>
              </a:rPr>
              <a:t>BCD</a:t>
            </a:r>
            <a:r>
              <a:rPr lang="zh-CN" altLang="en-US" smtClean="0">
                <a:solidFill>
                  <a:srgbClr val="FFCC00"/>
                </a:solidFill>
                <a:latin typeface="Arial" charset="0"/>
                <a:ea typeface="黑体" pitchFamily="49" charset="-122"/>
              </a:rPr>
              <a:t>码</a:t>
            </a:r>
          </a:p>
        </p:txBody>
      </p:sp>
      <p:graphicFrame>
        <p:nvGraphicFramePr>
          <p:cNvPr id="113669" name="Group 5"/>
          <p:cNvGraphicFramePr>
            <a:graphicFrameLocks noGrp="1"/>
          </p:cNvGraphicFramePr>
          <p:nvPr>
            <p:ph idx="1"/>
          </p:nvPr>
        </p:nvGraphicFramePr>
        <p:xfrm>
          <a:off x="684213" y="1495425"/>
          <a:ext cx="7696200" cy="4778375"/>
        </p:xfrm>
        <a:graphic>
          <a:graphicData uri="http://schemas.openxmlformats.org/drawingml/2006/table">
            <a:tbl>
              <a:tblPr/>
              <a:tblGrid>
                <a:gridCol w="1538287"/>
                <a:gridCol w="1539875"/>
                <a:gridCol w="1539875"/>
                <a:gridCol w="1539875"/>
                <a:gridCol w="1538288"/>
              </a:tblGrid>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十进制数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rgbClr val="FF0066"/>
                          </a:solidFill>
                          <a:effectLst/>
                          <a:latin typeface="Arial" charset="0"/>
                          <a:ea typeface="宋体" pitchFamily="2" charset="-122"/>
                        </a:rPr>
                        <a:t>8421</a:t>
                      </a:r>
                      <a:r>
                        <a:rPr kumimoji="0" lang="zh-CN" altLang="en-US" sz="1600" b="1" i="0" u="none" strike="noStrike" cap="none" normalizeH="0" baseline="0" smtClean="0">
                          <a:ln>
                            <a:noFill/>
                          </a:ln>
                          <a:solidFill>
                            <a:srgbClr val="FF0066"/>
                          </a:solidFill>
                          <a:effectLst/>
                          <a:latin typeface="Arial"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2421</a:t>
                      </a:r>
                      <a:r>
                        <a:rPr kumimoji="0" lang="zh-CN" altLang="en-US" sz="1600" b="1" i="0" u="none" strike="noStrike" cap="none" normalizeH="0" baseline="0" smtClean="0">
                          <a:ln>
                            <a:noFill/>
                          </a:ln>
                          <a:solidFill>
                            <a:schemeClr val="tx1"/>
                          </a:solidFill>
                          <a:effectLst/>
                          <a:latin typeface="Arial"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5211</a:t>
                      </a:r>
                      <a:r>
                        <a:rPr kumimoji="0" lang="zh-CN" altLang="en-US" sz="1600" b="1" i="0" u="none" strike="noStrike" cap="none" normalizeH="0" baseline="0" smtClean="0">
                          <a:ln>
                            <a:noFill/>
                          </a:ln>
                          <a:solidFill>
                            <a:schemeClr val="tx1"/>
                          </a:solidFill>
                          <a:effectLst/>
                          <a:latin typeface="Arial"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余</a:t>
                      </a:r>
                      <a:r>
                        <a:rPr kumimoji="0" lang="en-US" altLang="zh-CN" sz="1600" b="1" i="0" u="none" strike="noStrike" cap="none" normalizeH="0" baseline="0" smtClean="0">
                          <a:ln>
                            <a:noFill/>
                          </a:ln>
                          <a:solidFill>
                            <a:schemeClr val="tx1"/>
                          </a:solidFill>
                          <a:effectLst/>
                          <a:latin typeface="Arial" charset="0"/>
                          <a:ea typeface="宋体" pitchFamily="2" charset="-122"/>
                        </a:rPr>
                        <a:t>3</a:t>
                      </a:r>
                      <a:r>
                        <a:rPr kumimoji="0" lang="zh-CN" altLang="en-US" sz="1600" b="1" i="0" u="none" strike="noStrike" cap="none" normalizeH="0" baseline="0" smtClean="0">
                          <a:ln>
                            <a:noFill/>
                          </a:ln>
                          <a:solidFill>
                            <a:schemeClr val="tx1"/>
                          </a:solidFill>
                          <a:effectLst/>
                          <a:latin typeface="Arial"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权值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5211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750" name="AutoShape 86"/>
          <p:cNvSpPr>
            <a:spLocks/>
          </p:cNvSpPr>
          <p:nvPr/>
        </p:nvSpPr>
        <p:spPr bwMode="black">
          <a:xfrm rot="-5400000">
            <a:off x="4292600" y="-558800"/>
            <a:ext cx="414338" cy="3671888"/>
          </a:xfrm>
          <a:prstGeom prst="rightBrace">
            <a:avLst>
              <a:gd name="adj1" fmla="val 73850"/>
              <a:gd name="adj2" fmla="val 50000"/>
            </a:avLst>
          </a:prstGeom>
          <a:noFill/>
          <a:ln w="28575">
            <a:solidFill>
              <a:srgbClr val="FF0066"/>
            </a:solidFill>
            <a:round/>
            <a:headEnd/>
            <a:tailEnd/>
          </a:ln>
        </p:spPr>
        <p:txBody>
          <a:bodyPr vert="eaVert" wrap="none" anchor="ctr"/>
          <a:lstStyle/>
          <a:p>
            <a:pPr algn="ctr"/>
            <a:endParaRPr lang="zh-CN" altLang="en-US">
              <a:solidFill>
                <a:srgbClr val="FF0066"/>
              </a:solidFill>
            </a:endParaRPr>
          </a:p>
        </p:txBody>
      </p:sp>
      <p:sp>
        <p:nvSpPr>
          <p:cNvPr id="113751" name="Rectangle 87"/>
          <p:cNvSpPr>
            <a:spLocks noChangeArrowheads="1"/>
          </p:cNvSpPr>
          <p:nvPr/>
        </p:nvSpPr>
        <p:spPr bwMode="black">
          <a:xfrm>
            <a:off x="4572000" y="966788"/>
            <a:ext cx="950913" cy="366712"/>
          </a:xfrm>
          <a:prstGeom prst="rect">
            <a:avLst/>
          </a:prstGeom>
          <a:noFill/>
          <a:ln w="9525" algn="ctr">
            <a:noFill/>
            <a:miter lim="800000"/>
            <a:headEnd/>
            <a:tailEnd/>
          </a:ln>
        </p:spPr>
        <p:txBody>
          <a:bodyPr wrap="none">
            <a:spAutoFit/>
          </a:bodyPr>
          <a:lstStyle/>
          <a:p>
            <a:r>
              <a:rPr lang="zh-CN" altLang="en-US" sz="2000">
                <a:solidFill>
                  <a:srgbClr val="FF0000"/>
                </a:solidFill>
                <a:ea typeface="楷体_GB2312" pitchFamily="49" charset="-122"/>
              </a:rPr>
              <a:t>有权码</a:t>
            </a:r>
          </a:p>
        </p:txBody>
      </p:sp>
      <p:sp>
        <p:nvSpPr>
          <p:cNvPr id="113752" name="AutoShape 88"/>
          <p:cNvSpPr>
            <a:spLocks noChangeArrowheads="1"/>
          </p:cNvSpPr>
          <p:nvPr/>
        </p:nvSpPr>
        <p:spPr bwMode="auto">
          <a:xfrm>
            <a:off x="7570788" y="914400"/>
            <a:ext cx="1039812" cy="468313"/>
          </a:xfrm>
          <a:prstGeom prst="wedgeRoundRectCallout">
            <a:avLst>
              <a:gd name="adj1" fmla="val -69236"/>
              <a:gd name="adj2" fmla="val 94745"/>
              <a:gd name="adj3" fmla="val 16667"/>
            </a:avLst>
          </a:prstGeom>
          <a:solidFill>
            <a:srgbClr val="FFCC66"/>
          </a:solidFill>
          <a:ln w="9525">
            <a:solidFill>
              <a:srgbClr val="FF6600"/>
            </a:solidFill>
            <a:miter lim="800000"/>
            <a:headEnd/>
            <a:tailEnd/>
          </a:ln>
        </p:spPr>
        <p:txBody>
          <a:bodyPr anchor="b"/>
          <a:lstStyle/>
          <a:p>
            <a:pPr algn="ctr">
              <a:lnSpc>
                <a:spcPct val="100000"/>
              </a:lnSpc>
            </a:pPr>
            <a:r>
              <a:rPr lang="zh-CN" altLang="en-US" sz="2000">
                <a:solidFill>
                  <a:schemeClr val="tx1"/>
                </a:solidFill>
                <a:latin typeface="楷体_GB2312" pitchFamily="49" charset="-122"/>
                <a:ea typeface="楷体_GB2312" pitchFamily="49" charset="-122"/>
              </a:rPr>
              <a:t>无权码</a:t>
            </a:r>
            <a:endParaRPr lang="en-US" altLang="zh-CN" sz="2000">
              <a:solidFill>
                <a:schemeClr val="tx1"/>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13750"/>
                                        </p:tgtEl>
                                        <p:attrNameLst>
                                          <p:attrName>style.visibility</p:attrName>
                                        </p:attrNameLst>
                                      </p:cBhvr>
                                      <p:to>
                                        <p:strVal val="visible"/>
                                      </p:to>
                                    </p:set>
                                    <p:animEffect transition="in" filter="wedge">
                                      <p:cBhvr>
                                        <p:cTn id="7" dur="500"/>
                                        <p:tgtEl>
                                          <p:spTgt spid="11375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3751"/>
                                        </p:tgtEl>
                                        <p:attrNameLst>
                                          <p:attrName>style.visibility</p:attrName>
                                        </p:attrNameLst>
                                      </p:cBhvr>
                                      <p:to>
                                        <p:strVal val="visible"/>
                                      </p:to>
                                    </p:set>
                                    <p:animEffect transition="in" filter="dissolve">
                                      <p:cBhvr>
                                        <p:cTn id="11" dur="500"/>
                                        <p:tgtEl>
                                          <p:spTgt spid="11375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3752"/>
                                        </p:tgtEl>
                                        <p:attrNameLst>
                                          <p:attrName>style.visibility</p:attrName>
                                        </p:attrNameLst>
                                      </p:cBhvr>
                                      <p:to>
                                        <p:strVal val="visible"/>
                                      </p:to>
                                    </p:set>
                                    <p:animEffect transition="in" filter="dissolve">
                                      <p:cBhvr>
                                        <p:cTn id="16" dur="500"/>
                                        <p:tgtEl>
                                          <p:spTgt spid="11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50" grpId="0" animBg="1"/>
      <p:bldP spid="113751" grpId="0"/>
      <p:bldP spid="113752"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5"/>
          <p:cNvSpPr>
            <a:spLocks noGrp="1" noChangeArrowheads="1"/>
          </p:cNvSpPr>
          <p:nvPr>
            <p:ph type="sldNum" sz="quarter" idx="10"/>
          </p:nvPr>
        </p:nvSpPr>
        <p:spPr>
          <a:noFill/>
        </p:spPr>
        <p:txBody>
          <a:bodyPr/>
          <a:lstStyle/>
          <a:p>
            <a:fld id="{37C6AC70-9F70-44BD-A161-79EDA2FBE3F6}" type="slidenum">
              <a:rPr lang="ko-KR" altLang="en-US" smtClean="0"/>
              <a:pPr/>
              <a:t>59</a:t>
            </a:fld>
            <a:endParaRPr lang="en-US" altLang="ko-KR" smtClean="0"/>
          </a:p>
        </p:txBody>
      </p:sp>
      <p:sp>
        <p:nvSpPr>
          <p:cNvPr id="62467"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1.3.3  </a:t>
            </a:r>
            <a:r>
              <a:rPr lang="zh-CN" altLang="en-US" smtClean="0">
                <a:solidFill>
                  <a:srgbClr val="FFCC00"/>
                </a:solidFill>
                <a:latin typeface="Arial" charset="0"/>
                <a:ea typeface="黑体" pitchFamily="49" charset="-122"/>
              </a:rPr>
              <a:t>格雷码</a:t>
            </a:r>
          </a:p>
        </p:txBody>
      </p:sp>
      <p:sp>
        <p:nvSpPr>
          <p:cNvPr id="133123" name="Text Box 3"/>
          <p:cNvSpPr txBox="1">
            <a:spLocks noChangeArrowheads="1"/>
          </p:cNvSpPr>
          <p:nvPr/>
        </p:nvSpPr>
        <p:spPr bwMode="auto">
          <a:xfrm>
            <a:off x="396875" y="1160463"/>
            <a:ext cx="8388350" cy="5238750"/>
          </a:xfrm>
          <a:prstGeom prst="rect">
            <a:avLst/>
          </a:prstGeom>
          <a:noFill/>
          <a:ln w="38100">
            <a:noFill/>
            <a:miter lim="800000"/>
            <a:headEnd/>
            <a:tailEnd/>
          </a:ln>
        </p:spPr>
        <p:txBody>
          <a:bodyPr>
            <a:spAutoFit/>
          </a:bodyPr>
          <a:lstStyle/>
          <a:p>
            <a:pPr marL="182563" indent="-182563" algn="l">
              <a:lnSpc>
                <a:spcPct val="110000"/>
              </a:lnSpc>
              <a:buClr>
                <a:schemeClr val="bg2"/>
              </a:buClr>
              <a:buFont typeface="Wingdings" pitchFamily="2" charset="2"/>
              <a:buChar char="v"/>
            </a:pPr>
            <a:r>
              <a:rPr kumimoji="1" lang="zh-CN" altLang="en-US">
                <a:solidFill>
                  <a:schemeClr val="tx1"/>
                </a:solidFill>
              </a:rPr>
              <a:t> </a:t>
            </a:r>
            <a:r>
              <a:rPr kumimoji="1" lang="zh-CN" altLang="en-US" sz="2000">
                <a:solidFill>
                  <a:schemeClr val="tx1"/>
                </a:solidFill>
              </a:rPr>
              <a:t>格雷码（</a:t>
            </a:r>
            <a:r>
              <a:rPr kumimoji="1" lang="en-US" altLang="zh-CN" sz="2000">
                <a:solidFill>
                  <a:schemeClr val="tx1"/>
                </a:solidFill>
              </a:rPr>
              <a:t>grade code</a:t>
            </a:r>
            <a:r>
              <a:rPr kumimoji="1" lang="zh-CN" altLang="en-US" sz="2000">
                <a:solidFill>
                  <a:schemeClr val="tx1"/>
                </a:solidFill>
              </a:rPr>
              <a:t>）又称</a:t>
            </a:r>
            <a:r>
              <a:rPr kumimoji="1" lang="zh-CN" altLang="en-US" sz="2000">
                <a:solidFill>
                  <a:srgbClr val="FF0000"/>
                </a:solidFill>
              </a:rPr>
              <a:t>循环码</a:t>
            </a:r>
            <a:r>
              <a:rPr kumimoji="1" lang="zh-CN" altLang="en-US" sz="2000">
                <a:solidFill>
                  <a:schemeClr val="tx1"/>
                </a:solidFill>
              </a:rPr>
              <a:t>（每一位的状态变化都按一定的顺序循环）。</a:t>
            </a:r>
            <a:r>
              <a:rPr kumimoji="1" lang="zh-CN" altLang="en-US" sz="2000">
                <a:solidFill>
                  <a:srgbClr val="CC0066"/>
                </a:solidFill>
              </a:rPr>
              <a:t>无权码</a:t>
            </a:r>
            <a:r>
              <a:rPr kumimoji="1" lang="zh-CN" altLang="en-US" sz="2000">
                <a:solidFill>
                  <a:schemeClr val="tx1"/>
                </a:solidFill>
              </a:rPr>
              <a:t>，有多种形式。特点：</a:t>
            </a:r>
          </a:p>
          <a:p>
            <a:pPr marL="717550" lvl="1" indent="-266700" algn="l">
              <a:lnSpc>
                <a:spcPct val="110000"/>
              </a:lnSpc>
              <a:buClr>
                <a:srgbClr val="006666"/>
              </a:buClr>
              <a:buFont typeface="Wingdings" pitchFamily="2" charset="2"/>
              <a:buChar char="w"/>
            </a:pPr>
            <a:r>
              <a:rPr kumimoji="1" lang="zh-CN" altLang="en-US" sz="2000">
                <a:solidFill>
                  <a:schemeClr val="tx1"/>
                </a:solidFill>
              </a:rPr>
              <a:t>任何两个相邻的格雷代码仅有一位不同，其余各位均相同。</a:t>
            </a:r>
            <a:endParaRPr kumimoji="1" lang="en-US" altLang="zh-CN" sz="2000">
              <a:solidFill>
                <a:schemeClr val="tx1"/>
              </a:solidFill>
            </a:endParaRPr>
          </a:p>
          <a:p>
            <a:pPr marL="717550" lvl="1" indent="-266700" algn="l">
              <a:lnSpc>
                <a:spcPct val="110000"/>
              </a:lnSpc>
              <a:buClr>
                <a:srgbClr val="006666"/>
              </a:buClr>
              <a:buFont typeface="Wingdings" pitchFamily="2" charset="2"/>
              <a:buChar char="w"/>
            </a:pPr>
            <a:r>
              <a:rPr kumimoji="1" lang="zh-CN" altLang="en-US" sz="2000">
                <a:solidFill>
                  <a:srgbClr val="FF0000"/>
                </a:solidFill>
              </a:rPr>
              <a:t>优点</a:t>
            </a:r>
            <a:r>
              <a:rPr kumimoji="1" lang="zh-CN" altLang="en-US" sz="2000">
                <a:solidFill>
                  <a:srgbClr val="000000"/>
                </a:solidFill>
              </a:rPr>
              <a:t>：当编码顺序依次变化时，相邻两个代码之间只有一位发生变化，避免了在普通二进制代码转换过程中产生过渡“噪声”的情况</a:t>
            </a:r>
            <a:r>
              <a:rPr kumimoji="1" lang="en-US" altLang="zh-CN" sz="2000">
                <a:solidFill>
                  <a:srgbClr val="000000"/>
                </a:solidFill>
              </a:rPr>
              <a:t>——</a:t>
            </a:r>
            <a:r>
              <a:rPr kumimoji="1" lang="zh-CN" altLang="en-US" sz="2000">
                <a:solidFill>
                  <a:schemeClr val="tx1"/>
                </a:solidFill>
              </a:rPr>
              <a:t>可以减少代码变换产生的错误，提高编码可靠性。</a:t>
            </a:r>
          </a:p>
          <a:p>
            <a:pPr marL="717550" lvl="1" indent="-266700" algn="l">
              <a:lnSpc>
                <a:spcPct val="110000"/>
              </a:lnSpc>
              <a:buClr>
                <a:srgbClr val="006666"/>
              </a:buClr>
              <a:buFont typeface="Wingdings" pitchFamily="2" charset="2"/>
              <a:buChar char="w"/>
            </a:pPr>
            <a:r>
              <a:rPr kumimoji="1" lang="zh-CN" altLang="en-US" sz="2000">
                <a:solidFill>
                  <a:srgbClr val="CC3300"/>
                </a:solidFill>
              </a:rPr>
              <a:t>格雷码</a:t>
            </a:r>
            <a:r>
              <a:rPr kumimoji="1" lang="en-US" altLang="zh-CN" sz="2000">
                <a:solidFill>
                  <a:srgbClr val="CC3300"/>
                </a:solidFill>
              </a:rPr>
              <a:t>3</a:t>
            </a:r>
            <a:r>
              <a:rPr kumimoji="1" lang="zh-CN" altLang="en-US" sz="2000">
                <a:solidFill>
                  <a:srgbClr val="CC3300"/>
                </a:solidFill>
              </a:rPr>
              <a:t>的构成方法</a:t>
            </a:r>
            <a:r>
              <a:rPr kumimoji="1" lang="zh-CN" altLang="en-US" sz="2000">
                <a:solidFill>
                  <a:schemeClr val="tx1"/>
                </a:solidFill>
              </a:rPr>
              <a:t>：如果从</a:t>
            </a:r>
            <a:r>
              <a:rPr kumimoji="1" lang="en-US" altLang="zh-CN" sz="2000">
                <a:solidFill>
                  <a:schemeClr val="tx1"/>
                </a:solidFill>
              </a:rPr>
              <a:t>0000</a:t>
            </a:r>
            <a:r>
              <a:rPr kumimoji="1" lang="zh-CN" altLang="en-US" sz="2000">
                <a:solidFill>
                  <a:schemeClr val="tx1"/>
                </a:solidFill>
              </a:rPr>
              <a:t>开始，则最右边一位的状态按</a:t>
            </a:r>
            <a:r>
              <a:rPr kumimoji="1" lang="en-US" altLang="zh-CN" sz="2000">
                <a:solidFill>
                  <a:srgbClr val="CC0066"/>
                </a:solidFill>
              </a:rPr>
              <a:t>0110</a:t>
            </a:r>
            <a:r>
              <a:rPr kumimoji="1" lang="zh-CN" altLang="en-US" sz="2000">
                <a:solidFill>
                  <a:schemeClr val="tx1"/>
                </a:solidFill>
              </a:rPr>
              <a:t>顺序循环变化，右边第二位的状态按</a:t>
            </a:r>
            <a:r>
              <a:rPr kumimoji="1" lang="en-US" altLang="zh-CN" sz="2000">
                <a:solidFill>
                  <a:srgbClr val="CC0066"/>
                </a:solidFill>
              </a:rPr>
              <a:t>00111100</a:t>
            </a:r>
            <a:r>
              <a:rPr kumimoji="1" lang="zh-CN" altLang="en-US" sz="2000">
                <a:solidFill>
                  <a:schemeClr val="tx1"/>
                </a:solidFill>
              </a:rPr>
              <a:t>顺序循环变化，右边第三位的状态按</a:t>
            </a:r>
            <a:r>
              <a:rPr kumimoji="1" lang="en-US" altLang="zh-CN" sz="2000">
                <a:solidFill>
                  <a:srgbClr val="CC0066"/>
                </a:solidFill>
              </a:rPr>
              <a:t>0000111111110000</a:t>
            </a:r>
            <a:r>
              <a:rPr kumimoji="1" lang="zh-CN" altLang="en-US" sz="2000">
                <a:solidFill>
                  <a:schemeClr val="tx1"/>
                </a:solidFill>
              </a:rPr>
              <a:t>顺序循环变化</a:t>
            </a:r>
            <a:r>
              <a:rPr kumimoji="1" lang="en-US" altLang="zh-CN" sz="2000">
                <a:solidFill>
                  <a:schemeClr val="tx1"/>
                </a:solidFill>
              </a:rPr>
              <a:t>——</a:t>
            </a:r>
            <a:r>
              <a:rPr kumimoji="1" lang="zh-CN" altLang="en-US" sz="2000">
                <a:solidFill>
                  <a:schemeClr val="tx1"/>
                </a:solidFill>
              </a:rPr>
              <a:t>自右向左，每一位状态循环中连续</a:t>
            </a:r>
            <a:r>
              <a:rPr kumimoji="1" lang="en-US" altLang="zh-CN" sz="2000">
                <a:solidFill>
                  <a:schemeClr val="tx1"/>
                </a:solidFill>
              </a:rPr>
              <a:t>0</a:t>
            </a:r>
            <a:r>
              <a:rPr kumimoji="1" lang="zh-CN" altLang="en-US" sz="2000">
                <a:solidFill>
                  <a:schemeClr val="tx1"/>
                </a:solidFill>
              </a:rPr>
              <a:t>、</a:t>
            </a:r>
            <a:r>
              <a:rPr kumimoji="1" lang="en-US" altLang="zh-CN" sz="2000">
                <a:solidFill>
                  <a:schemeClr val="tx1"/>
                </a:solidFill>
              </a:rPr>
              <a:t>1</a:t>
            </a:r>
            <a:r>
              <a:rPr kumimoji="1" lang="zh-CN" altLang="en-US" sz="2000">
                <a:solidFill>
                  <a:schemeClr val="tx1"/>
                </a:solidFill>
              </a:rPr>
              <a:t>的数目增加一倍。由于</a:t>
            </a:r>
            <a:r>
              <a:rPr kumimoji="1" lang="en-US" altLang="zh-CN" sz="2000">
                <a:solidFill>
                  <a:schemeClr val="tx1"/>
                </a:solidFill>
              </a:rPr>
              <a:t>4</a:t>
            </a:r>
            <a:r>
              <a:rPr kumimoji="1" lang="zh-CN" altLang="en-US" sz="2000">
                <a:solidFill>
                  <a:schemeClr val="tx1"/>
                </a:solidFill>
              </a:rPr>
              <a:t>位格雷码只有</a:t>
            </a:r>
            <a:r>
              <a:rPr kumimoji="1" lang="en-US" altLang="zh-CN" sz="2000">
                <a:solidFill>
                  <a:schemeClr val="tx1"/>
                </a:solidFill>
              </a:rPr>
              <a:t>16</a:t>
            </a:r>
            <a:r>
              <a:rPr kumimoji="1" lang="zh-CN" altLang="en-US" sz="2000">
                <a:solidFill>
                  <a:schemeClr val="tx1"/>
                </a:solidFill>
              </a:rPr>
              <a:t>个状态，所以最左边一位的状态只有半个循环，即</a:t>
            </a:r>
            <a:r>
              <a:rPr kumimoji="1" lang="en-US" altLang="zh-CN" sz="2000">
                <a:solidFill>
                  <a:srgbClr val="CC0066"/>
                </a:solidFill>
              </a:rPr>
              <a:t>0000000011111111</a:t>
            </a:r>
            <a:r>
              <a:rPr kumimoji="1" lang="zh-CN" altLang="en-US" sz="2000">
                <a:solidFill>
                  <a:schemeClr val="tx1"/>
                </a:solidFill>
              </a:rPr>
              <a:t>。</a:t>
            </a:r>
            <a:endParaRPr kumimoji="1" lang="en-US" altLang="zh-CN" sz="2000">
              <a:solidFill>
                <a:schemeClr val="tx1"/>
              </a:solidFill>
            </a:endParaRPr>
          </a:p>
          <a:p>
            <a:pPr marL="717550" lvl="1" indent="-266700" algn="l">
              <a:lnSpc>
                <a:spcPct val="110000"/>
              </a:lnSpc>
              <a:buClr>
                <a:srgbClr val="006666"/>
              </a:buClr>
              <a:buFont typeface="Wingdings" pitchFamily="2" charset="2"/>
              <a:buChar char="w"/>
            </a:pPr>
            <a:r>
              <a:rPr kumimoji="1" lang="zh-CN" altLang="en-US" sz="2000">
                <a:solidFill>
                  <a:srgbClr val="CC3300"/>
                </a:solidFill>
              </a:rPr>
              <a:t>格雷码</a:t>
            </a:r>
            <a:r>
              <a:rPr kumimoji="1" lang="en-US" altLang="zh-CN" sz="2000">
                <a:solidFill>
                  <a:srgbClr val="CC3300"/>
                </a:solidFill>
              </a:rPr>
              <a:t>1</a:t>
            </a:r>
            <a:r>
              <a:rPr kumimoji="1" lang="zh-CN" altLang="en-US" sz="2000">
                <a:solidFill>
                  <a:srgbClr val="CC3300"/>
                </a:solidFill>
              </a:rPr>
              <a:t>的反射性</a:t>
            </a:r>
            <a:r>
              <a:rPr kumimoji="1" lang="zh-CN" altLang="en-US" sz="2000">
                <a:solidFill>
                  <a:schemeClr val="tx1"/>
                </a:solidFill>
              </a:rPr>
              <a:t>：对该组的中线而言，对中线对称的十进制数的最高位代码一一相反，其余各位的代码相同。这种具有反射性的格雷码称为</a:t>
            </a:r>
            <a:r>
              <a:rPr kumimoji="1" lang="zh-CN" altLang="en-US" sz="2000">
                <a:solidFill>
                  <a:srgbClr val="FF0000"/>
                </a:solidFill>
              </a:rPr>
              <a:t>反射码</a:t>
            </a:r>
            <a:r>
              <a:rPr kumimoji="1" lang="zh-CN" altLang="en-US" sz="2000">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wipe(left)">
                                      <p:cBhvr>
                                        <p:cTn id="22" dur="500"/>
                                        <p:tgtEl>
                                          <p:spTgt spid="133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23">
                                            <p:txEl>
                                              <p:pRg st="4" end="4"/>
                                            </p:txEl>
                                          </p:spTgt>
                                        </p:tgtEl>
                                        <p:attrNameLst>
                                          <p:attrName>style.visibility</p:attrName>
                                        </p:attrNameLst>
                                      </p:cBhvr>
                                      <p:to>
                                        <p:strVal val="visible"/>
                                      </p:to>
                                    </p:set>
                                    <p:animEffect transition="in" filter="wipe(left)">
                                      <p:cBhvr>
                                        <p:cTn id="27" dur="500"/>
                                        <p:tgtEl>
                                          <p:spTgt spid="133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5"/>
          <p:cNvSpPr>
            <a:spLocks noGrp="1" noChangeArrowheads="1"/>
          </p:cNvSpPr>
          <p:nvPr>
            <p:ph type="sldNum" sz="quarter" idx="10"/>
          </p:nvPr>
        </p:nvSpPr>
        <p:spPr>
          <a:noFill/>
        </p:spPr>
        <p:txBody>
          <a:bodyPr/>
          <a:lstStyle/>
          <a:p>
            <a:fld id="{7E4A0C63-4326-4BFD-9996-35DB0BC6B9A5}" type="slidenum">
              <a:rPr lang="ko-KR" altLang="en-US" smtClean="0"/>
              <a:pPr/>
              <a:t>6</a:t>
            </a:fld>
            <a:endParaRPr lang="en-US" altLang="ko-KR" smtClean="0"/>
          </a:p>
        </p:txBody>
      </p:sp>
      <p:sp>
        <p:nvSpPr>
          <p:cNvPr id="1028"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E16D56EC-D2EC-4516-9611-A4CD04DB4187}" type="slidenum">
              <a:rPr lang="ko-KR" altLang="en-US" sz="1600">
                <a:solidFill>
                  <a:schemeClr val="accent2"/>
                </a:solidFill>
                <a:latin typeface="Verdana" pitchFamily="34" charset="0"/>
                <a:ea typeface="Gulim" pitchFamily="34" charset="-127"/>
              </a:rPr>
              <a:pPr algn="r">
                <a:lnSpc>
                  <a:spcPct val="100000"/>
                </a:lnSpc>
              </a:pPr>
              <a:t>6</a:t>
            </a:fld>
            <a:endParaRPr lang="en-US" altLang="ko-KR" sz="1600">
              <a:solidFill>
                <a:schemeClr val="accent2"/>
              </a:solidFill>
              <a:latin typeface="Verdana" pitchFamily="34" charset="0"/>
              <a:ea typeface="Gulim" pitchFamily="34" charset="-127"/>
            </a:endParaRPr>
          </a:p>
        </p:txBody>
      </p:sp>
      <p:sp>
        <p:nvSpPr>
          <p:cNvPr id="1029" name="Rectangle 2"/>
          <p:cNvSpPr>
            <a:spLocks noGrp="1" noChangeArrowheads="1"/>
          </p:cNvSpPr>
          <p:nvPr>
            <p:ph type="title" idx="4294967295"/>
          </p:nvPr>
        </p:nvSpPr>
        <p:spPr>
          <a:xfrm>
            <a:off x="1763713" y="298450"/>
            <a:ext cx="6408737" cy="609600"/>
          </a:xfrm>
        </p:spPr>
        <p:txBody>
          <a:bodyPr/>
          <a:lstStyle/>
          <a:p>
            <a:r>
              <a:rPr lang="zh-CN" altLang="en-US" smtClean="0">
                <a:solidFill>
                  <a:srgbClr val="FFCC00"/>
                </a:solidFill>
                <a:latin typeface="Arial" charset="0"/>
                <a:ea typeface="黑体" pitchFamily="49" charset="-122"/>
              </a:rPr>
              <a:t>模拟信号</a:t>
            </a:r>
          </a:p>
        </p:txBody>
      </p:sp>
      <p:sp>
        <p:nvSpPr>
          <p:cNvPr id="1030" name="Rectangle 8"/>
          <p:cNvSpPr>
            <a:spLocks noChangeArrowheads="1"/>
          </p:cNvSpPr>
          <p:nvPr/>
        </p:nvSpPr>
        <p:spPr bwMode="black">
          <a:xfrm>
            <a:off x="0" y="3014663"/>
            <a:ext cx="9144000" cy="0"/>
          </a:xfrm>
          <a:prstGeom prst="rect">
            <a:avLst/>
          </a:prstGeom>
          <a:noFill/>
          <a:ln w="9525" algn="ctr">
            <a:noFill/>
            <a:miter lim="800000"/>
            <a:headEnd/>
            <a:tailEnd/>
          </a:ln>
        </p:spPr>
        <p:txBody>
          <a:bodyPr wrap="none" anchor="ctr">
            <a:spAutoFit/>
          </a:bodyPr>
          <a:lstStyle/>
          <a:p>
            <a:endParaRPr lang="zh-CN" altLang="en-US"/>
          </a:p>
        </p:txBody>
      </p:sp>
      <p:grpSp>
        <p:nvGrpSpPr>
          <p:cNvPr id="1031" name="Group 8"/>
          <p:cNvGrpSpPr>
            <a:grpSpLocks/>
          </p:cNvGrpSpPr>
          <p:nvPr/>
        </p:nvGrpSpPr>
        <p:grpSpPr bwMode="auto">
          <a:xfrm>
            <a:off x="388938" y="1071563"/>
            <a:ext cx="6237287" cy="2690812"/>
            <a:chOff x="675" y="12044"/>
            <a:chExt cx="7590" cy="1995"/>
          </a:xfrm>
        </p:grpSpPr>
        <p:grpSp>
          <p:nvGrpSpPr>
            <p:cNvPr id="1038" name="Group 9"/>
            <p:cNvGrpSpPr>
              <a:grpSpLocks/>
            </p:cNvGrpSpPr>
            <p:nvPr/>
          </p:nvGrpSpPr>
          <p:grpSpPr bwMode="auto">
            <a:xfrm>
              <a:off x="675" y="12044"/>
              <a:ext cx="7590" cy="1995"/>
              <a:chOff x="675" y="12041"/>
              <a:chExt cx="7590" cy="1995"/>
            </a:xfrm>
          </p:grpSpPr>
          <p:graphicFrame>
            <p:nvGraphicFramePr>
              <p:cNvPr id="1026" name="Object 2"/>
              <p:cNvGraphicFramePr>
                <a:graphicFrameLocks noChangeAspect="1"/>
              </p:cNvGraphicFramePr>
              <p:nvPr/>
            </p:nvGraphicFramePr>
            <p:xfrm>
              <a:off x="931" y="12068"/>
              <a:ext cx="3301" cy="1968"/>
            </p:xfrm>
            <a:graphic>
              <a:graphicData uri="http://schemas.openxmlformats.org/presentationml/2006/ole">
                <p:oleObj spid="_x0000_s1026" name="Visio" r:id="rId4" imgW="2746800" imgH="1486800" progId="Visio.Drawing.6">
                  <p:embed/>
                </p:oleObj>
              </a:graphicData>
            </a:graphic>
          </p:graphicFrame>
          <p:sp>
            <p:nvSpPr>
              <p:cNvPr id="1042" name="Text Box 14"/>
              <p:cNvSpPr txBox="1">
                <a:spLocks noChangeArrowheads="1"/>
              </p:cNvSpPr>
              <p:nvPr/>
            </p:nvSpPr>
            <p:spPr bwMode="auto">
              <a:xfrm>
                <a:off x="3762" y="12123"/>
                <a:ext cx="540" cy="468"/>
              </a:xfrm>
              <a:prstGeom prst="rect">
                <a:avLst/>
              </a:prstGeom>
              <a:solidFill>
                <a:srgbClr val="FFFFFF"/>
              </a:solidFill>
              <a:ln w="9525">
                <a:solidFill>
                  <a:srgbClr val="FFFFFF"/>
                </a:solidFill>
                <a:miter lim="800000"/>
                <a:headEnd/>
                <a:tailEnd/>
              </a:ln>
            </p:spPr>
            <p:txBody>
              <a:bodyPr/>
              <a:lstStyle/>
              <a:p>
                <a:pPr algn="r">
                  <a:lnSpc>
                    <a:spcPct val="100000"/>
                  </a:lnSpc>
                </a:pPr>
                <a:r>
                  <a:rPr lang="en-US" altLang="zh-CN" sz="1100" b="0" i="1">
                    <a:solidFill>
                      <a:schemeClr val="tx1"/>
                    </a:solidFill>
                  </a:rPr>
                  <a:t>u</a:t>
                </a:r>
                <a:endParaRPr lang="en-US" altLang="zh-CN" sz="1100" b="0">
                  <a:solidFill>
                    <a:schemeClr val="tx1"/>
                  </a:solidFill>
                </a:endParaRPr>
              </a:p>
            </p:txBody>
          </p:sp>
          <p:sp>
            <p:nvSpPr>
              <p:cNvPr id="1043" name="Text Box 15"/>
              <p:cNvSpPr txBox="1">
                <a:spLocks noChangeArrowheads="1"/>
              </p:cNvSpPr>
              <p:nvPr/>
            </p:nvSpPr>
            <p:spPr bwMode="auto">
              <a:xfrm>
                <a:off x="7384" y="12041"/>
                <a:ext cx="540" cy="468"/>
              </a:xfrm>
              <a:prstGeom prst="rect">
                <a:avLst/>
              </a:prstGeom>
              <a:solidFill>
                <a:srgbClr val="FFFFFF"/>
              </a:solidFill>
              <a:ln w="9525">
                <a:solidFill>
                  <a:srgbClr val="FFFFFF"/>
                </a:solidFill>
                <a:miter lim="800000"/>
                <a:headEnd/>
                <a:tailEnd/>
              </a:ln>
            </p:spPr>
            <p:txBody>
              <a:bodyPr/>
              <a:lstStyle/>
              <a:p>
                <a:pPr algn="r">
                  <a:lnSpc>
                    <a:spcPct val="100000"/>
                  </a:lnSpc>
                </a:pPr>
                <a:r>
                  <a:rPr lang="en-US" altLang="zh-CN" sz="1100" b="0" i="1">
                    <a:solidFill>
                      <a:schemeClr val="tx1"/>
                    </a:solidFill>
                  </a:rPr>
                  <a:t>u</a:t>
                </a:r>
                <a:endParaRPr lang="en-US" altLang="zh-CN" sz="1100" b="0">
                  <a:solidFill>
                    <a:schemeClr val="tx1"/>
                  </a:solidFill>
                </a:endParaRPr>
              </a:p>
            </p:txBody>
          </p:sp>
          <p:sp>
            <p:nvSpPr>
              <p:cNvPr id="1044" name="Text Box 16"/>
              <p:cNvSpPr txBox="1">
                <a:spLocks noChangeArrowheads="1"/>
              </p:cNvSpPr>
              <p:nvPr/>
            </p:nvSpPr>
            <p:spPr bwMode="auto">
              <a:xfrm>
                <a:off x="675" y="12120"/>
                <a:ext cx="540" cy="624"/>
              </a:xfrm>
              <a:prstGeom prst="rect">
                <a:avLst/>
              </a:prstGeom>
              <a:solidFill>
                <a:srgbClr val="FFFFFF"/>
              </a:solidFill>
              <a:ln w="9525">
                <a:solidFill>
                  <a:srgbClr val="FFFFFF"/>
                </a:solidFill>
                <a:miter lim="800000"/>
                <a:headEnd/>
                <a:tailEnd/>
              </a:ln>
            </p:spPr>
            <p:txBody>
              <a:bodyPr/>
              <a:lstStyle/>
              <a:p>
                <a:pPr algn="r">
                  <a:lnSpc>
                    <a:spcPct val="100000"/>
                  </a:lnSpc>
                </a:pPr>
                <a:r>
                  <a:rPr lang="en-US" altLang="zh-CN" sz="1100" b="0" i="1">
                    <a:solidFill>
                      <a:schemeClr val="tx1"/>
                    </a:solidFill>
                  </a:rPr>
                  <a:t>u</a:t>
                </a:r>
                <a:endParaRPr lang="en-US" altLang="zh-CN" sz="1100" b="0">
                  <a:solidFill>
                    <a:schemeClr val="tx1"/>
                  </a:solidFill>
                </a:endParaRPr>
              </a:p>
            </p:txBody>
          </p:sp>
          <p:sp>
            <p:nvSpPr>
              <p:cNvPr id="1045" name="Rectangle 17"/>
              <p:cNvSpPr>
                <a:spLocks noChangeArrowheads="1"/>
              </p:cNvSpPr>
              <p:nvPr/>
            </p:nvSpPr>
            <p:spPr bwMode="auto">
              <a:xfrm>
                <a:off x="1314" y="12224"/>
                <a:ext cx="360" cy="312"/>
              </a:xfrm>
              <a:prstGeom prst="rect">
                <a:avLst/>
              </a:prstGeom>
              <a:solidFill>
                <a:srgbClr val="FFFFFF"/>
              </a:solidFill>
              <a:ln w="9525">
                <a:solidFill>
                  <a:srgbClr val="FFFFFF"/>
                </a:solidFill>
                <a:miter lim="800000"/>
                <a:headEnd/>
                <a:tailEnd/>
              </a:ln>
            </p:spPr>
            <p:txBody>
              <a:bodyPr/>
              <a:lstStyle/>
              <a:p>
                <a:endParaRPr lang="zh-CN" altLang="en-US"/>
              </a:p>
            </p:txBody>
          </p:sp>
          <p:sp>
            <p:nvSpPr>
              <p:cNvPr id="1046" name="Rectangle 18"/>
              <p:cNvSpPr>
                <a:spLocks noChangeArrowheads="1"/>
              </p:cNvSpPr>
              <p:nvPr/>
            </p:nvSpPr>
            <p:spPr bwMode="auto">
              <a:xfrm>
                <a:off x="7905" y="12123"/>
                <a:ext cx="360" cy="312"/>
              </a:xfrm>
              <a:prstGeom prst="rect">
                <a:avLst/>
              </a:prstGeom>
              <a:solidFill>
                <a:srgbClr val="FFFFFF"/>
              </a:solidFill>
              <a:ln w="9525">
                <a:solidFill>
                  <a:srgbClr val="FFFFFF"/>
                </a:solidFill>
                <a:miter lim="800000"/>
                <a:headEnd/>
                <a:tailEnd/>
              </a:ln>
            </p:spPr>
            <p:txBody>
              <a:bodyPr/>
              <a:lstStyle/>
              <a:p>
                <a:endParaRPr lang="zh-CN" altLang="en-US"/>
              </a:p>
            </p:txBody>
          </p:sp>
        </p:grpSp>
        <p:sp>
          <p:nvSpPr>
            <p:cNvPr id="1039" name="Line 20"/>
            <p:cNvSpPr>
              <a:spLocks noChangeShapeType="1"/>
            </p:cNvSpPr>
            <p:nvPr/>
          </p:nvSpPr>
          <p:spPr bwMode="auto">
            <a:xfrm>
              <a:off x="1268" y="13035"/>
              <a:ext cx="2520" cy="0"/>
            </a:xfrm>
            <a:prstGeom prst="line">
              <a:avLst/>
            </a:prstGeom>
            <a:noFill/>
            <a:ln w="9525">
              <a:solidFill>
                <a:srgbClr val="000000"/>
              </a:solidFill>
              <a:prstDash val="sysDot"/>
              <a:round/>
              <a:headEnd/>
              <a:tailEnd/>
            </a:ln>
          </p:spPr>
          <p:txBody>
            <a:bodyPr/>
            <a:lstStyle/>
            <a:p>
              <a:endParaRPr lang="zh-CN" altLang="en-US"/>
            </a:p>
          </p:txBody>
        </p:sp>
        <p:sp>
          <p:nvSpPr>
            <p:cNvPr id="1040" name="Text Box 21"/>
            <p:cNvSpPr txBox="1">
              <a:spLocks noChangeArrowheads="1"/>
            </p:cNvSpPr>
            <p:nvPr/>
          </p:nvSpPr>
          <p:spPr bwMode="auto">
            <a:xfrm>
              <a:off x="705" y="12788"/>
              <a:ext cx="540" cy="468"/>
            </a:xfrm>
            <a:prstGeom prst="rect">
              <a:avLst/>
            </a:prstGeom>
            <a:solidFill>
              <a:srgbClr val="FFFFFF"/>
            </a:solidFill>
            <a:ln w="9525">
              <a:solidFill>
                <a:srgbClr val="FFFFFF"/>
              </a:solidFill>
              <a:miter lim="800000"/>
              <a:headEnd/>
              <a:tailEnd/>
            </a:ln>
          </p:spPr>
          <p:txBody>
            <a:bodyPr/>
            <a:lstStyle/>
            <a:p>
              <a:pPr algn="just">
                <a:lnSpc>
                  <a:spcPct val="100000"/>
                </a:lnSpc>
              </a:pPr>
              <a:r>
                <a:rPr lang="en-US" altLang="zh-CN" sz="1100" b="0" i="1">
                  <a:solidFill>
                    <a:schemeClr val="tx1"/>
                  </a:solidFill>
                </a:rPr>
                <a:t>U</a:t>
              </a:r>
              <a:r>
                <a:rPr lang="en-US" altLang="zh-CN" sz="1100" b="0" baseline="-25000">
                  <a:solidFill>
                    <a:schemeClr val="tx1"/>
                  </a:solidFill>
                </a:rPr>
                <a:t>o</a:t>
              </a:r>
              <a:endParaRPr lang="en-US" altLang="zh-CN" sz="1100" b="0">
                <a:solidFill>
                  <a:schemeClr val="tx1"/>
                </a:solidFill>
              </a:endParaRPr>
            </a:p>
          </p:txBody>
        </p:sp>
        <p:sp>
          <p:nvSpPr>
            <p:cNvPr id="1041" name="Text Box 22"/>
            <p:cNvSpPr txBox="1">
              <a:spLocks noChangeArrowheads="1"/>
            </p:cNvSpPr>
            <p:nvPr/>
          </p:nvSpPr>
          <p:spPr bwMode="auto">
            <a:xfrm>
              <a:off x="1854" y="12536"/>
              <a:ext cx="540" cy="468"/>
            </a:xfrm>
            <a:prstGeom prst="rect">
              <a:avLst/>
            </a:prstGeom>
            <a:solidFill>
              <a:srgbClr val="FFFFFF"/>
            </a:solidFill>
            <a:ln w="9525">
              <a:solidFill>
                <a:srgbClr val="FFFFFF"/>
              </a:solidFill>
              <a:miter lim="800000"/>
              <a:headEnd/>
              <a:tailEnd/>
            </a:ln>
          </p:spPr>
          <p:txBody>
            <a:bodyPr/>
            <a:lstStyle/>
            <a:p>
              <a:pPr algn="just">
                <a:lnSpc>
                  <a:spcPct val="100000"/>
                </a:lnSpc>
              </a:pPr>
              <a:r>
                <a:rPr lang="en-US" altLang="zh-CN" sz="1100" b="0" i="1">
                  <a:solidFill>
                    <a:schemeClr val="tx1"/>
                  </a:solidFill>
                </a:rPr>
                <a:t>u</a:t>
              </a:r>
              <a:r>
                <a:rPr lang="en-US" altLang="zh-CN" sz="1100" b="0" baseline="-25000">
                  <a:solidFill>
                    <a:schemeClr val="tx1"/>
                  </a:solidFill>
                </a:rPr>
                <a:t>1</a:t>
              </a:r>
              <a:endParaRPr lang="en-US" altLang="zh-CN" sz="1100" b="0">
                <a:solidFill>
                  <a:schemeClr val="tx1"/>
                </a:solidFill>
              </a:endParaRPr>
            </a:p>
          </p:txBody>
        </p:sp>
      </p:grpSp>
      <p:sp>
        <p:nvSpPr>
          <p:cNvPr id="1032" name="Rectangle 8"/>
          <p:cNvSpPr>
            <a:spLocks noChangeArrowheads="1"/>
          </p:cNvSpPr>
          <p:nvPr/>
        </p:nvSpPr>
        <p:spPr bwMode="black">
          <a:xfrm>
            <a:off x="1565275" y="3573463"/>
            <a:ext cx="1114425" cy="368300"/>
          </a:xfrm>
          <a:prstGeom prst="rect">
            <a:avLst/>
          </a:prstGeom>
          <a:noFill/>
          <a:ln w="9525" algn="ctr">
            <a:noFill/>
            <a:miter lim="800000"/>
            <a:headEnd/>
            <a:tailEnd/>
          </a:ln>
        </p:spPr>
        <p:txBody>
          <a:bodyPr wrap="none" anchor="ctr">
            <a:spAutoFit/>
          </a:bodyPr>
          <a:lstStyle/>
          <a:p>
            <a:pPr algn="l" eaLnBrk="0" hangingPunct="0">
              <a:lnSpc>
                <a:spcPct val="100000"/>
              </a:lnSpc>
            </a:pPr>
            <a:r>
              <a:rPr lang="zh-CN" altLang="en-US" sz="1800">
                <a:latin typeface="楷体_GB2312" pitchFamily="49" charset="-122"/>
                <a:ea typeface="楷体_GB2312" pitchFamily="49" charset="-122"/>
              </a:rPr>
              <a:t>正弦信号</a:t>
            </a:r>
          </a:p>
        </p:txBody>
      </p:sp>
      <p:pic>
        <p:nvPicPr>
          <p:cNvPr id="1033" name="Picture 6"/>
          <p:cNvPicPr>
            <a:picLocks noChangeAspect="1" noChangeArrowheads="1"/>
          </p:cNvPicPr>
          <p:nvPr/>
        </p:nvPicPr>
        <p:blipFill>
          <a:blip r:embed="rId5"/>
          <a:srcRect/>
          <a:stretch>
            <a:fillRect/>
          </a:stretch>
        </p:blipFill>
        <p:spPr bwMode="black">
          <a:xfrm>
            <a:off x="6259513" y="981075"/>
            <a:ext cx="2343150" cy="2466975"/>
          </a:xfrm>
          <a:prstGeom prst="rect">
            <a:avLst/>
          </a:prstGeom>
          <a:noFill/>
          <a:ln w="9525" algn="ctr">
            <a:noFill/>
            <a:miter lim="800000"/>
            <a:headEnd/>
            <a:tailEnd/>
          </a:ln>
        </p:spPr>
      </p:pic>
      <p:pic>
        <p:nvPicPr>
          <p:cNvPr id="1034" name="Picture 7"/>
          <p:cNvPicPr>
            <a:picLocks noChangeAspect="1" noChangeArrowheads="1"/>
          </p:cNvPicPr>
          <p:nvPr/>
        </p:nvPicPr>
        <p:blipFill>
          <a:blip r:embed="rId6"/>
          <a:srcRect/>
          <a:stretch>
            <a:fillRect/>
          </a:stretch>
        </p:blipFill>
        <p:spPr bwMode="black">
          <a:xfrm>
            <a:off x="3449638" y="1216025"/>
            <a:ext cx="2562225" cy="2390775"/>
          </a:xfrm>
          <a:prstGeom prst="rect">
            <a:avLst/>
          </a:prstGeom>
          <a:noFill/>
          <a:ln w="9525" algn="ctr">
            <a:noFill/>
            <a:miter lim="800000"/>
            <a:headEnd/>
            <a:tailEnd/>
          </a:ln>
        </p:spPr>
      </p:pic>
      <p:sp>
        <p:nvSpPr>
          <p:cNvPr id="1035" name="Rectangle 8"/>
          <p:cNvSpPr>
            <a:spLocks noChangeArrowheads="1"/>
          </p:cNvSpPr>
          <p:nvPr/>
        </p:nvSpPr>
        <p:spPr bwMode="black">
          <a:xfrm>
            <a:off x="4248150" y="3536950"/>
            <a:ext cx="1346200" cy="369888"/>
          </a:xfrm>
          <a:prstGeom prst="rect">
            <a:avLst/>
          </a:prstGeom>
          <a:noFill/>
          <a:ln w="9525" algn="ctr">
            <a:noFill/>
            <a:miter lim="800000"/>
            <a:headEnd/>
            <a:tailEnd/>
          </a:ln>
        </p:spPr>
        <p:txBody>
          <a:bodyPr wrap="none" anchor="ctr">
            <a:spAutoFit/>
          </a:bodyPr>
          <a:lstStyle/>
          <a:p>
            <a:pPr algn="l" eaLnBrk="0" hangingPunct="0">
              <a:lnSpc>
                <a:spcPct val="100000"/>
              </a:lnSpc>
            </a:pPr>
            <a:r>
              <a:rPr lang="zh-CN" altLang="en-US" sz="1800">
                <a:latin typeface="楷体_GB2312" pitchFamily="49" charset="-122"/>
                <a:ea typeface="楷体_GB2312" pitchFamily="49" charset="-122"/>
              </a:rPr>
              <a:t>非正弦信号</a:t>
            </a:r>
          </a:p>
        </p:txBody>
      </p:sp>
      <p:sp>
        <p:nvSpPr>
          <p:cNvPr id="1036" name="Rectangle 8"/>
          <p:cNvSpPr>
            <a:spLocks noChangeArrowheads="1"/>
          </p:cNvSpPr>
          <p:nvPr/>
        </p:nvSpPr>
        <p:spPr bwMode="black">
          <a:xfrm>
            <a:off x="6986588" y="3500438"/>
            <a:ext cx="1114425" cy="369887"/>
          </a:xfrm>
          <a:prstGeom prst="rect">
            <a:avLst/>
          </a:prstGeom>
          <a:noFill/>
          <a:ln w="9525" algn="ctr">
            <a:noFill/>
            <a:miter lim="800000"/>
            <a:headEnd/>
            <a:tailEnd/>
          </a:ln>
        </p:spPr>
        <p:txBody>
          <a:bodyPr wrap="none" anchor="ctr">
            <a:spAutoFit/>
          </a:bodyPr>
          <a:lstStyle/>
          <a:p>
            <a:pPr algn="l" eaLnBrk="0" hangingPunct="0">
              <a:lnSpc>
                <a:spcPct val="100000"/>
              </a:lnSpc>
            </a:pPr>
            <a:r>
              <a:rPr lang="zh-CN" altLang="en-US" sz="1800">
                <a:latin typeface="楷体_GB2312" pitchFamily="49" charset="-122"/>
                <a:ea typeface="楷体_GB2312" pitchFamily="49" charset="-122"/>
              </a:rPr>
              <a:t>抽样信号</a:t>
            </a:r>
          </a:p>
        </p:txBody>
      </p:sp>
      <p:sp>
        <p:nvSpPr>
          <p:cNvPr id="32" name="Rectangle 6"/>
          <p:cNvSpPr>
            <a:spLocks noChangeArrowheads="1"/>
          </p:cNvSpPr>
          <p:nvPr/>
        </p:nvSpPr>
        <p:spPr bwMode="auto">
          <a:xfrm>
            <a:off x="250825" y="3933825"/>
            <a:ext cx="8721725" cy="2824163"/>
          </a:xfrm>
          <a:prstGeom prst="rect">
            <a:avLst/>
          </a:prstGeom>
          <a:noFill/>
          <a:ln w="9525">
            <a:noFill/>
            <a:miter lim="800000"/>
            <a:headEnd/>
            <a:tailEnd/>
          </a:ln>
        </p:spPr>
        <p:txBody>
          <a:bodyPr/>
          <a:lstStyle/>
          <a:p>
            <a:pPr marL="742950" lvl="1" indent="-285750" algn="l" eaLnBrk="0" hangingPunct="0">
              <a:lnSpc>
                <a:spcPct val="110000"/>
              </a:lnSpc>
              <a:buClr>
                <a:srgbClr val="006666"/>
              </a:buClr>
              <a:buSzPct val="110000"/>
              <a:buFont typeface="Wingdings" pitchFamily="2" charset="2"/>
              <a:buChar char="w"/>
            </a:pPr>
            <a:r>
              <a:rPr lang="zh-CN" altLang="en-US" sz="2000">
                <a:solidFill>
                  <a:schemeClr val="tx1"/>
                </a:solidFill>
              </a:rPr>
              <a:t>常见模拟信号为“正弦交流信号”（周期性的），用下式表示：</a:t>
            </a:r>
            <a:endParaRPr lang="en-US" altLang="zh-CN" sz="2000">
              <a:solidFill>
                <a:schemeClr val="tx1"/>
              </a:solidFill>
            </a:endParaRPr>
          </a:p>
          <a:p>
            <a:pPr marL="742950" lvl="1" indent="-285750" algn="l" eaLnBrk="0" hangingPunct="0">
              <a:lnSpc>
                <a:spcPct val="110000"/>
              </a:lnSpc>
              <a:buClr>
                <a:srgbClr val="006666"/>
              </a:buClr>
              <a:buSzPct val="110000"/>
            </a:pPr>
            <a:r>
              <a:rPr lang="en-US" altLang="zh-CN" sz="2000" i="1">
                <a:solidFill>
                  <a:schemeClr val="tx1"/>
                </a:solidFill>
              </a:rPr>
              <a:t>     u</a:t>
            </a:r>
            <a:r>
              <a:rPr lang="en-US" altLang="zh-CN" sz="2000">
                <a:solidFill>
                  <a:schemeClr val="tx1"/>
                </a:solidFill>
              </a:rPr>
              <a:t>(</a:t>
            </a:r>
            <a:r>
              <a:rPr lang="en-US" altLang="zh-CN" sz="2000" i="1">
                <a:solidFill>
                  <a:schemeClr val="tx1"/>
                </a:solidFill>
              </a:rPr>
              <a:t>t</a:t>
            </a:r>
            <a:r>
              <a:rPr lang="en-US" altLang="zh-CN" sz="2000">
                <a:solidFill>
                  <a:schemeClr val="tx1"/>
                </a:solidFill>
              </a:rPr>
              <a:t>)</a:t>
            </a:r>
            <a:r>
              <a:rPr lang="zh-CN" altLang="en-US" sz="2000">
                <a:solidFill>
                  <a:schemeClr val="tx1"/>
                </a:solidFill>
              </a:rPr>
              <a:t>＝</a:t>
            </a:r>
            <a:r>
              <a:rPr lang="en-US" altLang="zh-CN" sz="2000" i="1">
                <a:solidFill>
                  <a:schemeClr val="tx1"/>
                </a:solidFill>
              </a:rPr>
              <a:t>U</a:t>
            </a:r>
            <a:r>
              <a:rPr lang="en-US" altLang="zh-CN" sz="2000" baseline="-25000">
                <a:solidFill>
                  <a:schemeClr val="tx1"/>
                </a:solidFill>
              </a:rPr>
              <a:t>m</a:t>
            </a:r>
            <a:r>
              <a:rPr lang="en-US" altLang="zh-CN" sz="2000">
                <a:solidFill>
                  <a:schemeClr val="tx1"/>
                </a:solidFill>
              </a:rPr>
              <a:t>sin(</a:t>
            </a:r>
            <a:r>
              <a:rPr lang="en-US" altLang="zh-CN" sz="2000" i="1">
                <a:solidFill>
                  <a:schemeClr val="tx1"/>
                </a:solidFill>
              </a:rPr>
              <a:t>ωt</a:t>
            </a:r>
            <a:r>
              <a:rPr lang="zh-CN" altLang="en-US" sz="2000">
                <a:solidFill>
                  <a:schemeClr val="tx1"/>
                </a:solidFill>
              </a:rPr>
              <a:t>＋</a:t>
            </a:r>
            <a:r>
              <a:rPr lang="en-US" altLang="zh-CN" sz="2000" i="1">
                <a:solidFill>
                  <a:schemeClr val="tx1"/>
                </a:solidFill>
              </a:rPr>
              <a:t>ψ</a:t>
            </a:r>
            <a:r>
              <a:rPr lang="en-US" altLang="zh-CN" sz="2000">
                <a:solidFill>
                  <a:schemeClr val="tx1"/>
                </a:solidFill>
              </a:rPr>
              <a:t>)</a:t>
            </a:r>
          </a:p>
          <a:p>
            <a:pPr marL="742950" lvl="1" indent="-285750" algn="l" eaLnBrk="0" hangingPunct="0">
              <a:lnSpc>
                <a:spcPct val="110000"/>
              </a:lnSpc>
              <a:buClr>
                <a:srgbClr val="006666"/>
              </a:buClr>
              <a:buSzPct val="110000"/>
              <a:buFont typeface="Wingdings" pitchFamily="2" charset="2"/>
              <a:buChar char="w"/>
            </a:pPr>
            <a:r>
              <a:rPr lang="zh-CN" altLang="en-US" sz="2000">
                <a:solidFill>
                  <a:schemeClr val="tx1"/>
                </a:solidFill>
              </a:rPr>
              <a:t>非正弦的周期信号</a:t>
            </a:r>
            <a:r>
              <a:rPr lang="zh-CN" altLang="zh-CN" sz="2000">
                <a:solidFill>
                  <a:schemeClr val="tx1"/>
                </a:solidFill>
                <a:latin typeface="Arial" charset="0"/>
              </a:rPr>
              <a:t>可分解成多个正弦波</a:t>
            </a:r>
            <a:r>
              <a:rPr lang="zh-CN" altLang="en-US" sz="2000">
                <a:solidFill>
                  <a:schemeClr val="tx1"/>
                </a:solidFill>
                <a:latin typeface="Arial" charset="0"/>
              </a:rPr>
              <a:t>，</a:t>
            </a:r>
            <a:r>
              <a:rPr lang="zh-CN" altLang="en-US" sz="2000">
                <a:solidFill>
                  <a:schemeClr val="tx1"/>
                </a:solidFill>
              </a:rPr>
              <a:t>用傅立叶级数展开式表示：</a:t>
            </a:r>
            <a:endParaRPr lang="en-US" altLang="zh-CN" sz="2000">
              <a:solidFill>
                <a:schemeClr val="tx1"/>
              </a:solidFill>
            </a:endParaRPr>
          </a:p>
          <a:p>
            <a:pPr marL="742950" lvl="1" indent="-285750" algn="l" eaLnBrk="0" hangingPunct="0">
              <a:lnSpc>
                <a:spcPct val="110000"/>
              </a:lnSpc>
              <a:buClr>
                <a:srgbClr val="006666"/>
              </a:buClr>
              <a:buSzPct val="110000"/>
            </a:pPr>
            <a:r>
              <a:rPr lang="en-US" altLang="zh-CN" sz="2000">
                <a:solidFill>
                  <a:schemeClr val="tx1"/>
                </a:solidFill>
              </a:rPr>
              <a:t>  </a:t>
            </a:r>
            <a:r>
              <a:rPr lang="zh-CN" altLang="en-US" sz="2000">
                <a:solidFill>
                  <a:schemeClr val="tx1"/>
                </a:solidFill>
              </a:rPr>
              <a:t>   </a:t>
            </a:r>
            <a:r>
              <a:rPr lang="en-US" altLang="zh-CN" sz="2000" i="1">
                <a:solidFill>
                  <a:schemeClr val="tx1"/>
                </a:solidFill>
              </a:rPr>
              <a:t>u</a:t>
            </a:r>
            <a:r>
              <a:rPr lang="en-US" altLang="zh-CN" sz="2000">
                <a:solidFill>
                  <a:schemeClr val="tx1"/>
                </a:solidFill>
              </a:rPr>
              <a:t>(</a:t>
            </a:r>
            <a:r>
              <a:rPr lang="en-US" altLang="zh-CN" sz="2000" i="1">
                <a:solidFill>
                  <a:schemeClr val="tx1"/>
                </a:solidFill>
              </a:rPr>
              <a:t>t</a:t>
            </a:r>
            <a:r>
              <a:rPr lang="en-US" altLang="zh-CN" sz="2000">
                <a:solidFill>
                  <a:schemeClr val="tx1"/>
                </a:solidFill>
              </a:rPr>
              <a:t>)</a:t>
            </a:r>
            <a:r>
              <a:rPr lang="zh-CN" altLang="en-US" sz="2000">
                <a:solidFill>
                  <a:schemeClr val="tx1"/>
                </a:solidFill>
              </a:rPr>
              <a:t>＝</a:t>
            </a:r>
            <a:r>
              <a:rPr lang="en-US" altLang="zh-CN" sz="2000" i="1">
                <a:solidFill>
                  <a:schemeClr val="tx1"/>
                </a:solidFill>
              </a:rPr>
              <a:t>U</a:t>
            </a:r>
            <a:r>
              <a:rPr lang="en-US" altLang="zh-CN" sz="2000" baseline="-25000">
                <a:solidFill>
                  <a:schemeClr val="tx1"/>
                </a:solidFill>
              </a:rPr>
              <a:t>0</a:t>
            </a:r>
            <a:r>
              <a:rPr lang="zh-CN" altLang="en-US" sz="2000">
                <a:solidFill>
                  <a:schemeClr val="tx1"/>
                </a:solidFill>
              </a:rPr>
              <a:t>＋</a:t>
            </a:r>
            <a:r>
              <a:rPr lang="en-US" altLang="zh-CN" sz="2000" i="1">
                <a:solidFill>
                  <a:schemeClr val="tx1"/>
                </a:solidFill>
              </a:rPr>
              <a:t>U</a:t>
            </a:r>
            <a:r>
              <a:rPr lang="en-US" altLang="zh-CN" sz="2000" baseline="-25000">
                <a:solidFill>
                  <a:schemeClr val="tx1"/>
                </a:solidFill>
              </a:rPr>
              <a:t>m1</a:t>
            </a:r>
            <a:r>
              <a:rPr lang="en-US" altLang="zh-CN" sz="2000">
                <a:solidFill>
                  <a:schemeClr val="tx1"/>
                </a:solidFill>
              </a:rPr>
              <a:t>sin(</a:t>
            </a:r>
            <a:r>
              <a:rPr lang="en-US" altLang="zh-CN" sz="2000" i="1">
                <a:solidFill>
                  <a:schemeClr val="tx1"/>
                </a:solidFill>
              </a:rPr>
              <a:t>ω</a:t>
            </a:r>
            <a:r>
              <a:rPr lang="en-US" altLang="zh-CN" sz="2000" baseline="-25000">
                <a:solidFill>
                  <a:schemeClr val="tx1"/>
                </a:solidFill>
              </a:rPr>
              <a:t>1</a:t>
            </a:r>
            <a:r>
              <a:rPr lang="en-US" altLang="zh-CN" sz="2000" i="1">
                <a:solidFill>
                  <a:schemeClr val="tx1"/>
                </a:solidFill>
              </a:rPr>
              <a:t>t</a:t>
            </a:r>
            <a:r>
              <a:rPr lang="zh-CN" altLang="en-US" sz="2000">
                <a:solidFill>
                  <a:schemeClr val="tx1"/>
                </a:solidFill>
              </a:rPr>
              <a:t>＋</a:t>
            </a:r>
            <a:r>
              <a:rPr lang="en-US" altLang="zh-CN" sz="2000" i="1">
                <a:solidFill>
                  <a:schemeClr val="tx1"/>
                </a:solidFill>
              </a:rPr>
              <a:t>ψ</a:t>
            </a:r>
            <a:r>
              <a:rPr lang="en-US" altLang="zh-CN" sz="2000" baseline="-25000">
                <a:solidFill>
                  <a:schemeClr val="tx1"/>
                </a:solidFill>
              </a:rPr>
              <a:t>1</a:t>
            </a:r>
            <a:r>
              <a:rPr lang="en-US" altLang="zh-CN" sz="2000">
                <a:solidFill>
                  <a:schemeClr val="tx1"/>
                </a:solidFill>
              </a:rPr>
              <a:t>) </a:t>
            </a:r>
            <a:r>
              <a:rPr lang="zh-CN" altLang="en-US" sz="2000">
                <a:solidFill>
                  <a:schemeClr val="tx1"/>
                </a:solidFill>
              </a:rPr>
              <a:t>＋</a:t>
            </a:r>
            <a:r>
              <a:rPr lang="en-US" altLang="zh-CN" sz="2000" i="1">
                <a:solidFill>
                  <a:schemeClr val="tx1"/>
                </a:solidFill>
              </a:rPr>
              <a:t>U</a:t>
            </a:r>
            <a:r>
              <a:rPr lang="en-US" altLang="zh-CN" sz="2000" baseline="-25000">
                <a:solidFill>
                  <a:schemeClr val="tx1"/>
                </a:solidFill>
              </a:rPr>
              <a:t>m2</a:t>
            </a:r>
            <a:r>
              <a:rPr lang="en-US" altLang="zh-CN" sz="2000">
                <a:solidFill>
                  <a:schemeClr val="tx1"/>
                </a:solidFill>
              </a:rPr>
              <a:t>sin(</a:t>
            </a:r>
            <a:r>
              <a:rPr lang="en-US" altLang="zh-CN" sz="2000" i="1">
                <a:solidFill>
                  <a:schemeClr val="tx1"/>
                </a:solidFill>
              </a:rPr>
              <a:t>ω</a:t>
            </a:r>
            <a:r>
              <a:rPr lang="en-US" altLang="zh-CN" sz="2000" baseline="-25000">
                <a:solidFill>
                  <a:schemeClr val="tx1"/>
                </a:solidFill>
              </a:rPr>
              <a:t>2</a:t>
            </a:r>
            <a:r>
              <a:rPr lang="en-US" altLang="zh-CN" sz="2000" i="1">
                <a:solidFill>
                  <a:schemeClr val="tx1"/>
                </a:solidFill>
              </a:rPr>
              <a:t>t</a:t>
            </a:r>
            <a:r>
              <a:rPr lang="zh-CN" altLang="en-US" sz="2000">
                <a:solidFill>
                  <a:schemeClr val="tx1"/>
                </a:solidFill>
              </a:rPr>
              <a:t>＋</a:t>
            </a:r>
            <a:r>
              <a:rPr lang="en-US" altLang="zh-CN" sz="2000" i="1">
                <a:solidFill>
                  <a:schemeClr val="tx1"/>
                </a:solidFill>
              </a:rPr>
              <a:t>ψ</a:t>
            </a:r>
            <a:r>
              <a:rPr lang="en-US" altLang="zh-CN" sz="2000" baseline="-25000">
                <a:solidFill>
                  <a:schemeClr val="tx1"/>
                </a:solidFill>
              </a:rPr>
              <a:t>2</a:t>
            </a:r>
            <a:r>
              <a:rPr lang="en-US" altLang="zh-CN" sz="2000">
                <a:solidFill>
                  <a:schemeClr val="tx1"/>
                </a:solidFill>
              </a:rPr>
              <a:t>) </a:t>
            </a:r>
            <a:r>
              <a:rPr lang="zh-CN" altLang="en-US" sz="2000">
                <a:solidFill>
                  <a:schemeClr val="tx1"/>
                </a:solidFill>
              </a:rPr>
              <a:t>＋</a:t>
            </a:r>
            <a:r>
              <a:rPr lang="en-US" altLang="zh-CN" sz="2000">
                <a:solidFill>
                  <a:schemeClr val="tx1"/>
                </a:solidFill>
              </a:rPr>
              <a:t>…</a:t>
            </a:r>
          </a:p>
          <a:p>
            <a:pPr marL="742950" lvl="1" indent="-285750" algn="l" eaLnBrk="0" hangingPunct="0">
              <a:lnSpc>
                <a:spcPct val="110000"/>
              </a:lnSpc>
              <a:buClr>
                <a:srgbClr val="006666"/>
              </a:buClr>
              <a:buSzPct val="110000"/>
              <a:buFont typeface="Wingdings" pitchFamily="2" charset="2"/>
              <a:buChar char="w"/>
            </a:pPr>
            <a:r>
              <a:rPr lang="zh-CN" altLang="zh-CN" sz="2000">
                <a:solidFill>
                  <a:schemeClr val="tx1"/>
                </a:solidFill>
              </a:rPr>
              <a:t>时间上离散的模拟信号是一种抽样信号，它是对模拟信号每隔时间</a:t>
            </a:r>
            <a:r>
              <a:rPr lang="en-US" altLang="zh-CN" sz="2000">
                <a:solidFill>
                  <a:schemeClr val="tx1"/>
                </a:solidFill>
              </a:rPr>
              <a:t>T</a:t>
            </a:r>
            <a:r>
              <a:rPr lang="zh-CN" altLang="zh-CN" sz="2000">
                <a:solidFill>
                  <a:schemeClr val="tx1"/>
                </a:solidFill>
              </a:rPr>
              <a:t>抽样一次所得到的信号，其幅度取值是连续的，所以仍是模拟信号</a:t>
            </a:r>
            <a:r>
              <a:rPr lang="zh-CN" altLang="en-US" sz="2000">
                <a:solidFill>
                  <a:schemeClr val="tx1"/>
                </a:solidFill>
              </a:rPr>
              <a:t>。</a:t>
            </a:r>
            <a:r>
              <a:rPr lang="zh-CN" altLang="zh-CN" sz="2000">
                <a:solidFill>
                  <a:schemeClr val="tx1"/>
                </a:solidFill>
              </a:rPr>
              <a:t>称之为</a:t>
            </a:r>
            <a:r>
              <a:rPr lang="zh-CN" altLang="zh-CN" sz="2000">
                <a:solidFill>
                  <a:srgbClr val="FF0000"/>
                </a:solidFill>
              </a:rPr>
              <a:t>脉冲幅度调制</a:t>
            </a:r>
            <a:r>
              <a:rPr lang="zh-CN" altLang="en-US" sz="2000">
                <a:solidFill>
                  <a:schemeClr val="tx1"/>
                </a:solidFill>
              </a:rPr>
              <a:t>（</a:t>
            </a:r>
            <a:r>
              <a:rPr lang="en-US" altLang="zh-CN" sz="2000">
                <a:solidFill>
                  <a:schemeClr val="tx1"/>
                </a:solidFill>
              </a:rPr>
              <a:t>PAM</a:t>
            </a:r>
            <a:r>
              <a:rPr lang="zh-CN" altLang="zh-CN" sz="2000">
                <a:solidFill>
                  <a:schemeClr val="tx1"/>
                </a:solidFill>
              </a:rPr>
              <a:t>，简称脉幅调制</a:t>
            </a:r>
            <a:r>
              <a:rPr lang="zh-CN" altLang="en-US" sz="2000">
                <a:solidFill>
                  <a:schemeClr val="tx1"/>
                </a:solidFill>
              </a:rPr>
              <a:t>）</a:t>
            </a:r>
            <a:r>
              <a:rPr lang="zh-CN" altLang="zh-CN" sz="2000">
                <a:solidFill>
                  <a:schemeClr val="tx1"/>
                </a:solidFill>
              </a:rPr>
              <a:t>信号。</a:t>
            </a:r>
            <a:endParaRPr lang="en-US" altLang="zh-CN" sz="20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5"/>
          <p:cNvSpPr>
            <a:spLocks noGrp="1" noChangeArrowheads="1"/>
          </p:cNvSpPr>
          <p:nvPr>
            <p:ph type="sldNum" sz="quarter" idx="10"/>
          </p:nvPr>
        </p:nvSpPr>
        <p:spPr>
          <a:noFill/>
        </p:spPr>
        <p:txBody>
          <a:bodyPr/>
          <a:lstStyle/>
          <a:p>
            <a:fld id="{DD866728-3466-4243-9D8D-FC9C4E59383C}" type="slidenum">
              <a:rPr lang="ko-KR" altLang="en-US" smtClean="0"/>
              <a:pPr/>
              <a:t>60</a:t>
            </a:fld>
            <a:endParaRPr lang="en-US" altLang="ko-KR" smtClean="0"/>
          </a:p>
        </p:txBody>
      </p:sp>
      <p:sp>
        <p:nvSpPr>
          <p:cNvPr id="63491" name="Rectangle 2"/>
          <p:cNvSpPr>
            <a:spLocks noGrp="1" noChangeArrowheads="1"/>
          </p:cNvSpPr>
          <p:nvPr>
            <p:ph type="title"/>
          </p:nvPr>
        </p:nvSpPr>
        <p:spPr/>
        <p:txBody>
          <a:bodyPr/>
          <a:lstStyle/>
          <a:p>
            <a:r>
              <a:rPr lang="zh-CN" altLang="en-US" smtClean="0">
                <a:solidFill>
                  <a:srgbClr val="FFCC00"/>
                </a:solidFill>
                <a:latin typeface="Arial" charset="0"/>
                <a:ea typeface="黑体" pitchFamily="49" charset="-122"/>
              </a:rPr>
              <a:t>几种格雷码</a:t>
            </a:r>
          </a:p>
        </p:txBody>
      </p:sp>
      <p:grpSp>
        <p:nvGrpSpPr>
          <p:cNvPr id="63492" name="Group 817"/>
          <p:cNvGrpSpPr>
            <a:grpSpLocks/>
          </p:cNvGrpSpPr>
          <p:nvPr/>
        </p:nvGrpSpPr>
        <p:grpSpPr bwMode="auto">
          <a:xfrm>
            <a:off x="792163" y="1384300"/>
            <a:ext cx="7740650" cy="3089275"/>
            <a:chOff x="1873" y="2160"/>
            <a:chExt cx="3887" cy="1946"/>
          </a:xfrm>
        </p:grpSpPr>
        <p:grpSp>
          <p:nvGrpSpPr>
            <p:cNvPr id="63496" name="Group 619"/>
            <p:cNvGrpSpPr>
              <a:grpSpLocks/>
            </p:cNvGrpSpPr>
            <p:nvPr/>
          </p:nvGrpSpPr>
          <p:grpSpPr bwMode="auto">
            <a:xfrm>
              <a:off x="1873" y="2160"/>
              <a:ext cx="631" cy="246"/>
              <a:chOff x="0" y="1230"/>
              <a:chExt cx="630" cy="748"/>
            </a:xfrm>
          </p:grpSpPr>
          <p:sp>
            <p:nvSpPr>
              <p:cNvPr id="63692" name="Rectangle 620"/>
              <p:cNvSpPr>
                <a:spLocks noChangeArrowheads="1"/>
              </p:cNvSpPr>
              <p:nvPr/>
            </p:nvSpPr>
            <p:spPr bwMode="auto">
              <a:xfrm>
                <a:off x="0" y="1230"/>
                <a:ext cx="630" cy="748"/>
              </a:xfrm>
              <a:prstGeom prst="rect">
                <a:avLst/>
              </a:prstGeom>
              <a:noFill/>
              <a:ln w="19050">
                <a:solidFill>
                  <a:schemeClr val="hlink"/>
                </a:solidFill>
                <a:miter lim="800000"/>
                <a:headEnd/>
                <a:tailEnd/>
              </a:ln>
            </p:spPr>
            <p:txBody>
              <a:bodyPr anchor="ctr"/>
              <a:lstStyle/>
              <a:p>
                <a:pPr algn="ctr">
                  <a:lnSpc>
                    <a:spcPct val="100000"/>
                  </a:lnSpc>
                </a:pPr>
                <a:r>
                  <a:rPr kumimoji="1" lang="zh-CN" altLang="en-US" sz="2000">
                    <a:solidFill>
                      <a:schemeClr val="tx1"/>
                    </a:solidFill>
                    <a:latin typeface="Arial" charset="0"/>
                    <a:ea typeface="楷体_GB2312" pitchFamily="49" charset="-122"/>
                  </a:rPr>
                  <a:t>十进制数</a:t>
                </a:r>
              </a:p>
            </p:txBody>
          </p:sp>
          <p:sp>
            <p:nvSpPr>
              <p:cNvPr id="63693" name="Rectangle 621"/>
              <p:cNvSpPr>
                <a:spLocks noChangeArrowheads="1"/>
              </p:cNvSpPr>
              <p:nvPr/>
            </p:nvSpPr>
            <p:spPr bwMode="auto">
              <a:xfrm>
                <a:off x="0" y="1230"/>
                <a:ext cx="630" cy="748"/>
              </a:xfrm>
              <a:prstGeom prst="rect">
                <a:avLst/>
              </a:prstGeom>
              <a:noFill/>
              <a:ln w="19050">
                <a:solidFill>
                  <a:schemeClr val="hlink"/>
                </a:solidFill>
                <a:miter lim="800000"/>
                <a:headEnd/>
                <a:tailEnd/>
              </a:ln>
            </p:spPr>
            <p:txBody>
              <a:bodyPr/>
              <a:lstStyle/>
              <a:p>
                <a:endParaRPr lang="zh-CN" altLang="en-US"/>
              </a:p>
            </p:txBody>
          </p:sp>
        </p:grpSp>
        <p:grpSp>
          <p:nvGrpSpPr>
            <p:cNvPr id="63497" name="Group 622"/>
            <p:cNvGrpSpPr>
              <a:grpSpLocks/>
            </p:cNvGrpSpPr>
            <p:nvPr/>
          </p:nvGrpSpPr>
          <p:grpSpPr bwMode="auto">
            <a:xfrm>
              <a:off x="2504" y="2160"/>
              <a:ext cx="619" cy="246"/>
              <a:chOff x="630" y="1230"/>
              <a:chExt cx="618" cy="748"/>
            </a:xfrm>
          </p:grpSpPr>
          <p:sp>
            <p:nvSpPr>
              <p:cNvPr id="63690" name="Rectangle 623"/>
              <p:cNvSpPr>
                <a:spLocks noChangeArrowheads="1"/>
              </p:cNvSpPr>
              <p:nvPr/>
            </p:nvSpPr>
            <p:spPr bwMode="auto">
              <a:xfrm>
                <a:off x="630" y="1230"/>
                <a:ext cx="618" cy="74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ea typeface="楷体_GB2312" pitchFamily="49" charset="-122"/>
                  </a:rPr>
                  <a:t>8421</a:t>
                </a:r>
                <a:r>
                  <a:rPr kumimoji="1" lang="zh-CN" altLang="en-US" sz="2000">
                    <a:solidFill>
                      <a:schemeClr val="tx1"/>
                    </a:solidFill>
                    <a:latin typeface="Arial" charset="0"/>
                    <a:ea typeface="楷体_GB2312" pitchFamily="49" charset="-122"/>
                  </a:rPr>
                  <a:t>码</a:t>
                </a:r>
              </a:p>
            </p:txBody>
          </p:sp>
          <p:sp>
            <p:nvSpPr>
              <p:cNvPr id="63691" name="Rectangle 624"/>
              <p:cNvSpPr>
                <a:spLocks noChangeArrowheads="1"/>
              </p:cNvSpPr>
              <p:nvPr/>
            </p:nvSpPr>
            <p:spPr bwMode="auto">
              <a:xfrm>
                <a:off x="630" y="1230"/>
                <a:ext cx="618" cy="748"/>
              </a:xfrm>
              <a:prstGeom prst="rect">
                <a:avLst/>
              </a:prstGeom>
              <a:noFill/>
              <a:ln w="19050">
                <a:solidFill>
                  <a:schemeClr val="hlink"/>
                </a:solidFill>
                <a:miter lim="800000"/>
                <a:headEnd/>
                <a:tailEnd/>
              </a:ln>
            </p:spPr>
            <p:txBody>
              <a:bodyPr/>
              <a:lstStyle/>
              <a:p>
                <a:endParaRPr lang="zh-CN" altLang="en-US"/>
              </a:p>
            </p:txBody>
          </p:sp>
        </p:grpSp>
        <p:grpSp>
          <p:nvGrpSpPr>
            <p:cNvPr id="63498" name="Group 625"/>
            <p:cNvGrpSpPr>
              <a:grpSpLocks/>
            </p:cNvGrpSpPr>
            <p:nvPr/>
          </p:nvGrpSpPr>
          <p:grpSpPr bwMode="auto">
            <a:xfrm>
              <a:off x="3123" y="2160"/>
              <a:ext cx="658" cy="246"/>
              <a:chOff x="1248" y="1230"/>
              <a:chExt cx="657" cy="748"/>
            </a:xfrm>
          </p:grpSpPr>
          <p:sp>
            <p:nvSpPr>
              <p:cNvPr id="63688" name="Rectangle 626"/>
              <p:cNvSpPr>
                <a:spLocks noChangeArrowheads="1"/>
              </p:cNvSpPr>
              <p:nvPr/>
            </p:nvSpPr>
            <p:spPr bwMode="auto">
              <a:xfrm>
                <a:off x="1248" y="1230"/>
                <a:ext cx="657" cy="748"/>
              </a:xfrm>
              <a:prstGeom prst="rect">
                <a:avLst/>
              </a:prstGeom>
              <a:noFill/>
              <a:ln w="19050">
                <a:solidFill>
                  <a:schemeClr val="hlink"/>
                </a:solidFill>
                <a:miter lim="800000"/>
                <a:headEnd/>
                <a:tailEnd/>
              </a:ln>
            </p:spPr>
            <p:txBody>
              <a:bodyPr anchor="ctr"/>
              <a:lstStyle/>
              <a:p>
                <a:pPr algn="ctr">
                  <a:lnSpc>
                    <a:spcPct val="100000"/>
                  </a:lnSpc>
                </a:pPr>
                <a:r>
                  <a:rPr kumimoji="1" lang="zh-CN" altLang="en-US" sz="2000">
                    <a:solidFill>
                      <a:schemeClr val="tx1"/>
                    </a:solidFill>
                    <a:latin typeface="Arial" charset="0"/>
                    <a:ea typeface="楷体_GB2312" pitchFamily="49" charset="-122"/>
                  </a:rPr>
                  <a:t>格雷码</a:t>
                </a:r>
                <a:r>
                  <a:rPr kumimoji="1" lang="en-US" altLang="zh-CN" sz="2000">
                    <a:solidFill>
                      <a:schemeClr val="tx1"/>
                    </a:solidFill>
                    <a:latin typeface="Arial" charset="0"/>
                    <a:ea typeface="楷体_GB2312" pitchFamily="49" charset="-122"/>
                  </a:rPr>
                  <a:t>1</a:t>
                </a:r>
              </a:p>
            </p:txBody>
          </p:sp>
          <p:sp>
            <p:nvSpPr>
              <p:cNvPr id="63689" name="Rectangle 627"/>
              <p:cNvSpPr>
                <a:spLocks noChangeArrowheads="1"/>
              </p:cNvSpPr>
              <p:nvPr/>
            </p:nvSpPr>
            <p:spPr bwMode="auto">
              <a:xfrm>
                <a:off x="1248" y="1230"/>
                <a:ext cx="657" cy="748"/>
              </a:xfrm>
              <a:prstGeom prst="rect">
                <a:avLst/>
              </a:prstGeom>
              <a:noFill/>
              <a:ln w="19050">
                <a:solidFill>
                  <a:schemeClr val="hlink"/>
                </a:solidFill>
                <a:miter lim="800000"/>
                <a:headEnd/>
                <a:tailEnd/>
              </a:ln>
            </p:spPr>
            <p:txBody>
              <a:bodyPr/>
              <a:lstStyle/>
              <a:p>
                <a:endParaRPr lang="zh-CN" altLang="en-US"/>
              </a:p>
            </p:txBody>
          </p:sp>
        </p:grpSp>
        <p:grpSp>
          <p:nvGrpSpPr>
            <p:cNvPr id="63499" name="Group 628"/>
            <p:cNvGrpSpPr>
              <a:grpSpLocks/>
            </p:cNvGrpSpPr>
            <p:nvPr/>
          </p:nvGrpSpPr>
          <p:grpSpPr bwMode="auto">
            <a:xfrm>
              <a:off x="3781" y="2160"/>
              <a:ext cx="660" cy="246"/>
              <a:chOff x="1905" y="1230"/>
              <a:chExt cx="658" cy="748"/>
            </a:xfrm>
          </p:grpSpPr>
          <p:sp>
            <p:nvSpPr>
              <p:cNvPr id="63686" name="Rectangle 629"/>
              <p:cNvSpPr>
                <a:spLocks noChangeArrowheads="1"/>
              </p:cNvSpPr>
              <p:nvPr/>
            </p:nvSpPr>
            <p:spPr bwMode="auto">
              <a:xfrm>
                <a:off x="1905" y="1230"/>
                <a:ext cx="658" cy="748"/>
              </a:xfrm>
              <a:prstGeom prst="rect">
                <a:avLst/>
              </a:prstGeom>
              <a:noFill/>
              <a:ln w="19050">
                <a:solidFill>
                  <a:schemeClr val="hlink"/>
                </a:solidFill>
                <a:miter lim="800000"/>
                <a:headEnd/>
                <a:tailEnd/>
              </a:ln>
            </p:spPr>
            <p:txBody>
              <a:bodyPr anchor="ctr"/>
              <a:lstStyle/>
              <a:p>
                <a:pPr algn="ctr">
                  <a:lnSpc>
                    <a:spcPct val="100000"/>
                  </a:lnSpc>
                </a:pPr>
                <a:r>
                  <a:rPr kumimoji="1" lang="zh-CN" altLang="en-US" sz="2000">
                    <a:solidFill>
                      <a:schemeClr val="tx1"/>
                    </a:solidFill>
                    <a:latin typeface="Arial" charset="0"/>
                    <a:ea typeface="楷体_GB2312" pitchFamily="49" charset="-122"/>
                  </a:rPr>
                  <a:t>格雷码</a:t>
                </a:r>
                <a:r>
                  <a:rPr kumimoji="1" lang="en-US" altLang="zh-CN" sz="2000">
                    <a:solidFill>
                      <a:schemeClr val="tx1"/>
                    </a:solidFill>
                    <a:latin typeface="Arial" charset="0"/>
                    <a:ea typeface="楷体_GB2312" pitchFamily="49" charset="-122"/>
                  </a:rPr>
                  <a:t>2</a:t>
                </a:r>
              </a:p>
            </p:txBody>
          </p:sp>
          <p:sp>
            <p:nvSpPr>
              <p:cNvPr id="63687" name="Rectangle 630"/>
              <p:cNvSpPr>
                <a:spLocks noChangeArrowheads="1"/>
              </p:cNvSpPr>
              <p:nvPr/>
            </p:nvSpPr>
            <p:spPr bwMode="auto">
              <a:xfrm>
                <a:off x="1905" y="1230"/>
                <a:ext cx="658" cy="748"/>
              </a:xfrm>
              <a:prstGeom prst="rect">
                <a:avLst/>
              </a:prstGeom>
              <a:noFill/>
              <a:ln w="19050">
                <a:solidFill>
                  <a:schemeClr val="hlink"/>
                </a:solidFill>
                <a:miter lim="800000"/>
                <a:headEnd/>
                <a:tailEnd/>
              </a:ln>
            </p:spPr>
            <p:txBody>
              <a:bodyPr/>
              <a:lstStyle/>
              <a:p>
                <a:endParaRPr lang="zh-CN" altLang="en-US"/>
              </a:p>
            </p:txBody>
          </p:sp>
        </p:grpSp>
        <p:grpSp>
          <p:nvGrpSpPr>
            <p:cNvPr id="63500" name="Group 631"/>
            <p:cNvGrpSpPr>
              <a:grpSpLocks/>
            </p:cNvGrpSpPr>
            <p:nvPr/>
          </p:nvGrpSpPr>
          <p:grpSpPr bwMode="auto">
            <a:xfrm>
              <a:off x="4441" y="2160"/>
              <a:ext cx="659" cy="246"/>
              <a:chOff x="2563" y="1230"/>
              <a:chExt cx="658" cy="748"/>
            </a:xfrm>
          </p:grpSpPr>
          <p:sp>
            <p:nvSpPr>
              <p:cNvPr id="63684" name="Rectangle 632"/>
              <p:cNvSpPr>
                <a:spLocks noChangeArrowheads="1"/>
              </p:cNvSpPr>
              <p:nvPr/>
            </p:nvSpPr>
            <p:spPr bwMode="auto">
              <a:xfrm>
                <a:off x="2563" y="1230"/>
                <a:ext cx="658" cy="748"/>
              </a:xfrm>
              <a:prstGeom prst="rect">
                <a:avLst/>
              </a:prstGeom>
              <a:noFill/>
              <a:ln w="19050">
                <a:solidFill>
                  <a:schemeClr val="hlink"/>
                </a:solidFill>
                <a:miter lim="800000"/>
                <a:headEnd/>
                <a:tailEnd/>
              </a:ln>
            </p:spPr>
            <p:txBody>
              <a:bodyPr anchor="ctr"/>
              <a:lstStyle/>
              <a:p>
                <a:pPr algn="ctr">
                  <a:lnSpc>
                    <a:spcPct val="100000"/>
                  </a:lnSpc>
                </a:pPr>
                <a:r>
                  <a:rPr kumimoji="1" lang="zh-CN" altLang="en-US" sz="2000">
                    <a:solidFill>
                      <a:srgbClr val="CC0066"/>
                    </a:solidFill>
                    <a:latin typeface="Arial" charset="0"/>
                    <a:ea typeface="楷体_GB2312" pitchFamily="49" charset="-122"/>
                  </a:rPr>
                  <a:t>格雷码</a:t>
                </a:r>
                <a:r>
                  <a:rPr kumimoji="1" lang="en-US" altLang="zh-CN" sz="2000">
                    <a:solidFill>
                      <a:srgbClr val="CC0066"/>
                    </a:solidFill>
                    <a:latin typeface="Arial" charset="0"/>
                    <a:ea typeface="楷体_GB2312" pitchFamily="49" charset="-122"/>
                  </a:rPr>
                  <a:t>3</a:t>
                </a:r>
              </a:p>
            </p:txBody>
          </p:sp>
          <p:sp>
            <p:nvSpPr>
              <p:cNvPr id="63685" name="Rectangle 633"/>
              <p:cNvSpPr>
                <a:spLocks noChangeArrowheads="1"/>
              </p:cNvSpPr>
              <p:nvPr/>
            </p:nvSpPr>
            <p:spPr bwMode="auto">
              <a:xfrm>
                <a:off x="2563" y="1230"/>
                <a:ext cx="658" cy="748"/>
              </a:xfrm>
              <a:prstGeom prst="rect">
                <a:avLst/>
              </a:prstGeom>
              <a:noFill/>
              <a:ln w="19050">
                <a:solidFill>
                  <a:schemeClr val="hlink"/>
                </a:solidFill>
                <a:miter lim="800000"/>
                <a:headEnd/>
                <a:tailEnd/>
              </a:ln>
            </p:spPr>
            <p:txBody>
              <a:bodyPr/>
              <a:lstStyle/>
              <a:p>
                <a:endParaRPr lang="zh-CN" altLang="en-US"/>
              </a:p>
            </p:txBody>
          </p:sp>
        </p:grpSp>
        <p:grpSp>
          <p:nvGrpSpPr>
            <p:cNvPr id="63501" name="Group 634"/>
            <p:cNvGrpSpPr>
              <a:grpSpLocks/>
            </p:cNvGrpSpPr>
            <p:nvPr/>
          </p:nvGrpSpPr>
          <p:grpSpPr bwMode="auto">
            <a:xfrm>
              <a:off x="5100" y="2160"/>
              <a:ext cx="660" cy="246"/>
              <a:chOff x="3221" y="1230"/>
              <a:chExt cx="659" cy="748"/>
            </a:xfrm>
          </p:grpSpPr>
          <p:sp>
            <p:nvSpPr>
              <p:cNvPr id="63682" name="Rectangle 635"/>
              <p:cNvSpPr>
                <a:spLocks noChangeArrowheads="1"/>
              </p:cNvSpPr>
              <p:nvPr/>
            </p:nvSpPr>
            <p:spPr bwMode="auto">
              <a:xfrm>
                <a:off x="3221" y="1230"/>
                <a:ext cx="659" cy="748"/>
              </a:xfrm>
              <a:prstGeom prst="rect">
                <a:avLst/>
              </a:prstGeom>
              <a:noFill/>
              <a:ln w="19050">
                <a:solidFill>
                  <a:schemeClr val="hlink"/>
                </a:solidFill>
                <a:miter lim="800000"/>
                <a:headEnd/>
                <a:tailEnd/>
              </a:ln>
            </p:spPr>
            <p:txBody>
              <a:bodyPr anchor="ctr"/>
              <a:lstStyle/>
              <a:p>
                <a:pPr algn="ctr">
                  <a:lnSpc>
                    <a:spcPct val="100000"/>
                  </a:lnSpc>
                </a:pPr>
                <a:r>
                  <a:rPr kumimoji="1" lang="zh-CN" altLang="en-US" sz="2000">
                    <a:solidFill>
                      <a:schemeClr val="tx1"/>
                    </a:solidFill>
                    <a:latin typeface="Arial" charset="0"/>
                    <a:ea typeface="楷体_GB2312" pitchFamily="49" charset="-122"/>
                  </a:rPr>
                  <a:t>格雷码</a:t>
                </a:r>
                <a:r>
                  <a:rPr kumimoji="1" lang="en-US" altLang="zh-CN" sz="2000">
                    <a:solidFill>
                      <a:schemeClr val="tx1"/>
                    </a:solidFill>
                    <a:latin typeface="Arial" charset="0"/>
                    <a:ea typeface="楷体_GB2312" pitchFamily="49" charset="-122"/>
                  </a:rPr>
                  <a:t>4</a:t>
                </a:r>
              </a:p>
            </p:txBody>
          </p:sp>
          <p:sp>
            <p:nvSpPr>
              <p:cNvPr id="63683" name="Rectangle 636"/>
              <p:cNvSpPr>
                <a:spLocks noChangeArrowheads="1"/>
              </p:cNvSpPr>
              <p:nvPr/>
            </p:nvSpPr>
            <p:spPr bwMode="auto">
              <a:xfrm>
                <a:off x="3221" y="1230"/>
                <a:ext cx="659" cy="748"/>
              </a:xfrm>
              <a:prstGeom prst="rect">
                <a:avLst/>
              </a:prstGeom>
              <a:noFill/>
              <a:ln w="19050">
                <a:solidFill>
                  <a:schemeClr val="hlink"/>
                </a:solidFill>
                <a:miter lim="800000"/>
                <a:headEnd/>
                <a:tailEnd/>
              </a:ln>
            </p:spPr>
            <p:txBody>
              <a:bodyPr/>
              <a:lstStyle/>
              <a:p>
                <a:endParaRPr lang="zh-CN" altLang="en-US"/>
              </a:p>
            </p:txBody>
          </p:sp>
        </p:grpSp>
        <p:grpSp>
          <p:nvGrpSpPr>
            <p:cNvPr id="63502" name="Group 637"/>
            <p:cNvGrpSpPr>
              <a:grpSpLocks/>
            </p:cNvGrpSpPr>
            <p:nvPr/>
          </p:nvGrpSpPr>
          <p:grpSpPr bwMode="auto">
            <a:xfrm>
              <a:off x="1873" y="2406"/>
              <a:ext cx="631" cy="169"/>
              <a:chOff x="0" y="1978"/>
              <a:chExt cx="630" cy="518"/>
            </a:xfrm>
          </p:grpSpPr>
          <p:sp>
            <p:nvSpPr>
              <p:cNvPr id="63680" name="Rectangle 638"/>
              <p:cNvSpPr>
                <a:spLocks noChangeArrowheads="1"/>
              </p:cNvSpPr>
              <p:nvPr/>
            </p:nvSpPr>
            <p:spPr bwMode="auto">
              <a:xfrm>
                <a:off x="0" y="1978"/>
                <a:ext cx="630"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rPr>
                  <a:t>0</a:t>
                </a:r>
              </a:p>
            </p:txBody>
          </p:sp>
          <p:sp>
            <p:nvSpPr>
              <p:cNvPr id="63681" name="Rectangle 639"/>
              <p:cNvSpPr>
                <a:spLocks noChangeArrowheads="1"/>
              </p:cNvSpPr>
              <p:nvPr/>
            </p:nvSpPr>
            <p:spPr bwMode="auto">
              <a:xfrm>
                <a:off x="0" y="1978"/>
                <a:ext cx="630" cy="518"/>
              </a:xfrm>
              <a:prstGeom prst="rect">
                <a:avLst/>
              </a:prstGeom>
              <a:noFill/>
              <a:ln w="19050">
                <a:solidFill>
                  <a:schemeClr val="hlink"/>
                </a:solidFill>
                <a:miter lim="800000"/>
                <a:headEnd/>
                <a:tailEnd/>
              </a:ln>
            </p:spPr>
            <p:txBody>
              <a:bodyPr/>
              <a:lstStyle/>
              <a:p>
                <a:endParaRPr lang="zh-CN" altLang="en-US"/>
              </a:p>
            </p:txBody>
          </p:sp>
        </p:grpSp>
        <p:grpSp>
          <p:nvGrpSpPr>
            <p:cNvPr id="63503" name="Group 640"/>
            <p:cNvGrpSpPr>
              <a:grpSpLocks/>
            </p:cNvGrpSpPr>
            <p:nvPr/>
          </p:nvGrpSpPr>
          <p:grpSpPr bwMode="auto">
            <a:xfrm>
              <a:off x="2504" y="2406"/>
              <a:ext cx="619" cy="169"/>
              <a:chOff x="630" y="1978"/>
              <a:chExt cx="618" cy="518"/>
            </a:xfrm>
          </p:grpSpPr>
          <p:sp>
            <p:nvSpPr>
              <p:cNvPr id="63678" name="Rectangle 641"/>
              <p:cNvSpPr>
                <a:spLocks noChangeArrowheads="1"/>
              </p:cNvSpPr>
              <p:nvPr/>
            </p:nvSpPr>
            <p:spPr bwMode="auto">
              <a:xfrm>
                <a:off x="630" y="1978"/>
                <a:ext cx="61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0000</a:t>
                </a:r>
              </a:p>
            </p:txBody>
          </p:sp>
          <p:sp>
            <p:nvSpPr>
              <p:cNvPr id="63679" name="Rectangle 642"/>
              <p:cNvSpPr>
                <a:spLocks noChangeArrowheads="1"/>
              </p:cNvSpPr>
              <p:nvPr/>
            </p:nvSpPr>
            <p:spPr bwMode="auto">
              <a:xfrm>
                <a:off x="630" y="1978"/>
                <a:ext cx="618" cy="518"/>
              </a:xfrm>
              <a:prstGeom prst="rect">
                <a:avLst/>
              </a:prstGeom>
              <a:noFill/>
              <a:ln w="19050">
                <a:solidFill>
                  <a:schemeClr val="hlink"/>
                </a:solidFill>
                <a:miter lim="800000"/>
                <a:headEnd/>
                <a:tailEnd/>
              </a:ln>
            </p:spPr>
            <p:txBody>
              <a:bodyPr/>
              <a:lstStyle/>
              <a:p>
                <a:endParaRPr lang="zh-CN" altLang="en-US"/>
              </a:p>
            </p:txBody>
          </p:sp>
        </p:grpSp>
        <p:grpSp>
          <p:nvGrpSpPr>
            <p:cNvPr id="63504" name="Group 643"/>
            <p:cNvGrpSpPr>
              <a:grpSpLocks/>
            </p:cNvGrpSpPr>
            <p:nvPr/>
          </p:nvGrpSpPr>
          <p:grpSpPr bwMode="auto">
            <a:xfrm>
              <a:off x="3123" y="2406"/>
              <a:ext cx="658" cy="169"/>
              <a:chOff x="1248" y="1978"/>
              <a:chExt cx="657" cy="518"/>
            </a:xfrm>
          </p:grpSpPr>
          <p:sp>
            <p:nvSpPr>
              <p:cNvPr id="63676" name="Rectangle 644"/>
              <p:cNvSpPr>
                <a:spLocks noChangeArrowheads="1"/>
              </p:cNvSpPr>
              <p:nvPr/>
            </p:nvSpPr>
            <p:spPr bwMode="auto">
              <a:xfrm>
                <a:off x="1248" y="1978"/>
                <a:ext cx="657"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0000</a:t>
                </a:r>
              </a:p>
            </p:txBody>
          </p:sp>
          <p:sp>
            <p:nvSpPr>
              <p:cNvPr id="63677" name="Rectangle 645"/>
              <p:cNvSpPr>
                <a:spLocks noChangeArrowheads="1"/>
              </p:cNvSpPr>
              <p:nvPr/>
            </p:nvSpPr>
            <p:spPr bwMode="auto">
              <a:xfrm>
                <a:off x="1248" y="1978"/>
                <a:ext cx="657" cy="518"/>
              </a:xfrm>
              <a:prstGeom prst="rect">
                <a:avLst/>
              </a:prstGeom>
              <a:noFill/>
              <a:ln w="19050">
                <a:solidFill>
                  <a:schemeClr val="hlink"/>
                </a:solidFill>
                <a:miter lim="800000"/>
                <a:headEnd/>
                <a:tailEnd/>
              </a:ln>
            </p:spPr>
            <p:txBody>
              <a:bodyPr/>
              <a:lstStyle/>
              <a:p>
                <a:endParaRPr lang="zh-CN" altLang="en-US"/>
              </a:p>
            </p:txBody>
          </p:sp>
        </p:grpSp>
        <p:grpSp>
          <p:nvGrpSpPr>
            <p:cNvPr id="63505" name="Group 646"/>
            <p:cNvGrpSpPr>
              <a:grpSpLocks/>
            </p:cNvGrpSpPr>
            <p:nvPr/>
          </p:nvGrpSpPr>
          <p:grpSpPr bwMode="auto">
            <a:xfrm>
              <a:off x="3781" y="2406"/>
              <a:ext cx="660" cy="169"/>
              <a:chOff x="1905" y="1978"/>
              <a:chExt cx="658" cy="518"/>
            </a:xfrm>
          </p:grpSpPr>
          <p:sp>
            <p:nvSpPr>
              <p:cNvPr id="63674" name="Rectangle 647"/>
              <p:cNvSpPr>
                <a:spLocks noChangeArrowheads="1"/>
              </p:cNvSpPr>
              <p:nvPr/>
            </p:nvSpPr>
            <p:spPr bwMode="auto">
              <a:xfrm>
                <a:off x="1905" y="1978"/>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0000</a:t>
                </a:r>
              </a:p>
            </p:txBody>
          </p:sp>
          <p:sp>
            <p:nvSpPr>
              <p:cNvPr id="63675" name="Rectangle 648"/>
              <p:cNvSpPr>
                <a:spLocks noChangeArrowheads="1"/>
              </p:cNvSpPr>
              <p:nvPr/>
            </p:nvSpPr>
            <p:spPr bwMode="auto">
              <a:xfrm>
                <a:off x="1905" y="1978"/>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06" name="Group 649"/>
            <p:cNvGrpSpPr>
              <a:grpSpLocks/>
            </p:cNvGrpSpPr>
            <p:nvPr/>
          </p:nvGrpSpPr>
          <p:grpSpPr bwMode="auto">
            <a:xfrm>
              <a:off x="4441" y="2406"/>
              <a:ext cx="659" cy="169"/>
              <a:chOff x="2563" y="1978"/>
              <a:chExt cx="658" cy="518"/>
            </a:xfrm>
          </p:grpSpPr>
          <p:sp>
            <p:nvSpPr>
              <p:cNvPr id="63672" name="Rectangle 650"/>
              <p:cNvSpPr>
                <a:spLocks noChangeArrowheads="1"/>
              </p:cNvSpPr>
              <p:nvPr/>
            </p:nvSpPr>
            <p:spPr bwMode="auto">
              <a:xfrm>
                <a:off x="2563" y="1978"/>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0000</a:t>
                </a:r>
              </a:p>
            </p:txBody>
          </p:sp>
          <p:sp>
            <p:nvSpPr>
              <p:cNvPr id="63673" name="Rectangle 651"/>
              <p:cNvSpPr>
                <a:spLocks noChangeArrowheads="1"/>
              </p:cNvSpPr>
              <p:nvPr/>
            </p:nvSpPr>
            <p:spPr bwMode="auto">
              <a:xfrm>
                <a:off x="2563" y="1978"/>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07" name="Group 652"/>
            <p:cNvGrpSpPr>
              <a:grpSpLocks/>
            </p:cNvGrpSpPr>
            <p:nvPr/>
          </p:nvGrpSpPr>
          <p:grpSpPr bwMode="auto">
            <a:xfrm>
              <a:off x="5100" y="2406"/>
              <a:ext cx="660" cy="169"/>
              <a:chOff x="3221" y="1978"/>
              <a:chExt cx="659" cy="518"/>
            </a:xfrm>
          </p:grpSpPr>
          <p:sp>
            <p:nvSpPr>
              <p:cNvPr id="63670" name="Rectangle 653"/>
              <p:cNvSpPr>
                <a:spLocks noChangeArrowheads="1"/>
              </p:cNvSpPr>
              <p:nvPr/>
            </p:nvSpPr>
            <p:spPr bwMode="auto">
              <a:xfrm>
                <a:off x="3221" y="1978"/>
                <a:ext cx="659"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0010</a:t>
                </a:r>
              </a:p>
            </p:txBody>
          </p:sp>
          <p:sp>
            <p:nvSpPr>
              <p:cNvPr id="63671" name="Rectangle 654"/>
              <p:cNvSpPr>
                <a:spLocks noChangeArrowheads="1"/>
              </p:cNvSpPr>
              <p:nvPr/>
            </p:nvSpPr>
            <p:spPr bwMode="auto">
              <a:xfrm>
                <a:off x="3221" y="1978"/>
                <a:ext cx="659" cy="518"/>
              </a:xfrm>
              <a:prstGeom prst="rect">
                <a:avLst/>
              </a:prstGeom>
              <a:noFill/>
              <a:ln w="19050">
                <a:solidFill>
                  <a:schemeClr val="hlink"/>
                </a:solidFill>
                <a:miter lim="800000"/>
                <a:headEnd/>
                <a:tailEnd/>
              </a:ln>
            </p:spPr>
            <p:txBody>
              <a:bodyPr/>
              <a:lstStyle/>
              <a:p>
                <a:endParaRPr lang="zh-CN" altLang="en-US"/>
              </a:p>
            </p:txBody>
          </p:sp>
        </p:grpSp>
        <p:grpSp>
          <p:nvGrpSpPr>
            <p:cNvPr id="63508" name="Group 655"/>
            <p:cNvGrpSpPr>
              <a:grpSpLocks/>
            </p:cNvGrpSpPr>
            <p:nvPr/>
          </p:nvGrpSpPr>
          <p:grpSpPr bwMode="auto">
            <a:xfrm>
              <a:off x="1873" y="2575"/>
              <a:ext cx="631" cy="171"/>
              <a:chOff x="0" y="2496"/>
              <a:chExt cx="630" cy="518"/>
            </a:xfrm>
          </p:grpSpPr>
          <p:sp>
            <p:nvSpPr>
              <p:cNvPr id="63668" name="Rectangle 656"/>
              <p:cNvSpPr>
                <a:spLocks noChangeArrowheads="1"/>
              </p:cNvSpPr>
              <p:nvPr/>
            </p:nvSpPr>
            <p:spPr bwMode="auto">
              <a:xfrm>
                <a:off x="0" y="2496"/>
                <a:ext cx="630"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rPr>
                  <a:t>1</a:t>
                </a:r>
              </a:p>
            </p:txBody>
          </p:sp>
          <p:sp>
            <p:nvSpPr>
              <p:cNvPr id="63669" name="Rectangle 657"/>
              <p:cNvSpPr>
                <a:spLocks noChangeArrowheads="1"/>
              </p:cNvSpPr>
              <p:nvPr/>
            </p:nvSpPr>
            <p:spPr bwMode="auto">
              <a:xfrm>
                <a:off x="0" y="2496"/>
                <a:ext cx="630" cy="518"/>
              </a:xfrm>
              <a:prstGeom prst="rect">
                <a:avLst/>
              </a:prstGeom>
              <a:noFill/>
              <a:ln w="19050">
                <a:solidFill>
                  <a:schemeClr val="hlink"/>
                </a:solidFill>
                <a:miter lim="800000"/>
                <a:headEnd/>
                <a:tailEnd/>
              </a:ln>
            </p:spPr>
            <p:txBody>
              <a:bodyPr/>
              <a:lstStyle/>
              <a:p>
                <a:endParaRPr lang="zh-CN" altLang="en-US"/>
              </a:p>
            </p:txBody>
          </p:sp>
        </p:grpSp>
        <p:grpSp>
          <p:nvGrpSpPr>
            <p:cNvPr id="63509" name="Group 658"/>
            <p:cNvGrpSpPr>
              <a:grpSpLocks/>
            </p:cNvGrpSpPr>
            <p:nvPr/>
          </p:nvGrpSpPr>
          <p:grpSpPr bwMode="auto">
            <a:xfrm>
              <a:off x="2504" y="2575"/>
              <a:ext cx="619" cy="171"/>
              <a:chOff x="630" y="2496"/>
              <a:chExt cx="618" cy="518"/>
            </a:xfrm>
          </p:grpSpPr>
          <p:sp>
            <p:nvSpPr>
              <p:cNvPr id="63666" name="Rectangle 659"/>
              <p:cNvSpPr>
                <a:spLocks noChangeArrowheads="1"/>
              </p:cNvSpPr>
              <p:nvPr/>
            </p:nvSpPr>
            <p:spPr bwMode="auto">
              <a:xfrm>
                <a:off x="630" y="2496"/>
                <a:ext cx="61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0001</a:t>
                </a:r>
              </a:p>
            </p:txBody>
          </p:sp>
          <p:sp>
            <p:nvSpPr>
              <p:cNvPr id="63667" name="Rectangle 660"/>
              <p:cNvSpPr>
                <a:spLocks noChangeArrowheads="1"/>
              </p:cNvSpPr>
              <p:nvPr/>
            </p:nvSpPr>
            <p:spPr bwMode="auto">
              <a:xfrm>
                <a:off x="630" y="2496"/>
                <a:ext cx="618" cy="518"/>
              </a:xfrm>
              <a:prstGeom prst="rect">
                <a:avLst/>
              </a:prstGeom>
              <a:noFill/>
              <a:ln w="19050">
                <a:solidFill>
                  <a:schemeClr val="hlink"/>
                </a:solidFill>
                <a:miter lim="800000"/>
                <a:headEnd/>
                <a:tailEnd/>
              </a:ln>
            </p:spPr>
            <p:txBody>
              <a:bodyPr/>
              <a:lstStyle/>
              <a:p>
                <a:endParaRPr lang="zh-CN" altLang="en-US"/>
              </a:p>
            </p:txBody>
          </p:sp>
        </p:grpSp>
        <p:grpSp>
          <p:nvGrpSpPr>
            <p:cNvPr id="63510" name="Group 661"/>
            <p:cNvGrpSpPr>
              <a:grpSpLocks/>
            </p:cNvGrpSpPr>
            <p:nvPr/>
          </p:nvGrpSpPr>
          <p:grpSpPr bwMode="auto">
            <a:xfrm>
              <a:off x="3123" y="2575"/>
              <a:ext cx="658" cy="171"/>
              <a:chOff x="1248" y="2496"/>
              <a:chExt cx="657" cy="518"/>
            </a:xfrm>
          </p:grpSpPr>
          <p:sp>
            <p:nvSpPr>
              <p:cNvPr id="63664" name="Rectangle 662"/>
              <p:cNvSpPr>
                <a:spLocks noChangeArrowheads="1"/>
              </p:cNvSpPr>
              <p:nvPr/>
            </p:nvSpPr>
            <p:spPr bwMode="auto">
              <a:xfrm>
                <a:off x="1248" y="2496"/>
                <a:ext cx="657"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0001</a:t>
                </a:r>
              </a:p>
            </p:txBody>
          </p:sp>
          <p:sp>
            <p:nvSpPr>
              <p:cNvPr id="63665" name="Rectangle 663"/>
              <p:cNvSpPr>
                <a:spLocks noChangeArrowheads="1"/>
              </p:cNvSpPr>
              <p:nvPr/>
            </p:nvSpPr>
            <p:spPr bwMode="auto">
              <a:xfrm>
                <a:off x="1248" y="2496"/>
                <a:ext cx="657" cy="518"/>
              </a:xfrm>
              <a:prstGeom prst="rect">
                <a:avLst/>
              </a:prstGeom>
              <a:noFill/>
              <a:ln w="19050">
                <a:solidFill>
                  <a:schemeClr val="hlink"/>
                </a:solidFill>
                <a:miter lim="800000"/>
                <a:headEnd/>
                <a:tailEnd/>
              </a:ln>
            </p:spPr>
            <p:txBody>
              <a:bodyPr/>
              <a:lstStyle/>
              <a:p>
                <a:endParaRPr lang="zh-CN" altLang="en-US"/>
              </a:p>
            </p:txBody>
          </p:sp>
        </p:grpSp>
        <p:grpSp>
          <p:nvGrpSpPr>
            <p:cNvPr id="63511" name="Group 664"/>
            <p:cNvGrpSpPr>
              <a:grpSpLocks/>
            </p:cNvGrpSpPr>
            <p:nvPr/>
          </p:nvGrpSpPr>
          <p:grpSpPr bwMode="auto">
            <a:xfrm>
              <a:off x="3781" y="2575"/>
              <a:ext cx="660" cy="171"/>
              <a:chOff x="1905" y="2496"/>
              <a:chExt cx="658" cy="518"/>
            </a:xfrm>
          </p:grpSpPr>
          <p:sp>
            <p:nvSpPr>
              <p:cNvPr id="63662" name="Rectangle 665"/>
              <p:cNvSpPr>
                <a:spLocks noChangeArrowheads="1"/>
              </p:cNvSpPr>
              <p:nvPr/>
            </p:nvSpPr>
            <p:spPr bwMode="auto">
              <a:xfrm>
                <a:off x="1905" y="2496"/>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0001</a:t>
                </a:r>
              </a:p>
            </p:txBody>
          </p:sp>
          <p:sp>
            <p:nvSpPr>
              <p:cNvPr id="63663" name="Rectangle 666"/>
              <p:cNvSpPr>
                <a:spLocks noChangeArrowheads="1"/>
              </p:cNvSpPr>
              <p:nvPr/>
            </p:nvSpPr>
            <p:spPr bwMode="auto">
              <a:xfrm>
                <a:off x="1905" y="2496"/>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12" name="Group 667"/>
            <p:cNvGrpSpPr>
              <a:grpSpLocks/>
            </p:cNvGrpSpPr>
            <p:nvPr/>
          </p:nvGrpSpPr>
          <p:grpSpPr bwMode="auto">
            <a:xfrm>
              <a:off x="4441" y="2575"/>
              <a:ext cx="659" cy="171"/>
              <a:chOff x="2563" y="2496"/>
              <a:chExt cx="658" cy="518"/>
            </a:xfrm>
          </p:grpSpPr>
          <p:sp>
            <p:nvSpPr>
              <p:cNvPr id="63660" name="Rectangle 668"/>
              <p:cNvSpPr>
                <a:spLocks noChangeArrowheads="1"/>
              </p:cNvSpPr>
              <p:nvPr/>
            </p:nvSpPr>
            <p:spPr bwMode="auto">
              <a:xfrm>
                <a:off x="2563" y="2496"/>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0001</a:t>
                </a:r>
              </a:p>
            </p:txBody>
          </p:sp>
          <p:sp>
            <p:nvSpPr>
              <p:cNvPr id="63661" name="Rectangle 669"/>
              <p:cNvSpPr>
                <a:spLocks noChangeArrowheads="1"/>
              </p:cNvSpPr>
              <p:nvPr/>
            </p:nvSpPr>
            <p:spPr bwMode="auto">
              <a:xfrm>
                <a:off x="2563" y="2496"/>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13" name="Group 670"/>
            <p:cNvGrpSpPr>
              <a:grpSpLocks/>
            </p:cNvGrpSpPr>
            <p:nvPr/>
          </p:nvGrpSpPr>
          <p:grpSpPr bwMode="auto">
            <a:xfrm>
              <a:off x="5100" y="2575"/>
              <a:ext cx="660" cy="171"/>
              <a:chOff x="3221" y="2496"/>
              <a:chExt cx="659" cy="518"/>
            </a:xfrm>
          </p:grpSpPr>
          <p:sp>
            <p:nvSpPr>
              <p:cNvPr id="63658" name="Rectangle 671"/>
              <p:cNvSpPr>
                <a:spLocks noChangeArrowheads="1"/>
              </p:cNvSpPr>
              <p:nvPr/>
            </p:nvSpPr>
            <p:spPr bwMode="auto">
              <a:xfrm>
                <a:off x="3221" y="2496"/>
                <a:ext cx="659"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0110</a:t>
                </a:r>
              </a:p>
            </p:txBody>
          </p:sp>
          <p:sp>
            <p:nvSpPr>
              <p:cNvPr id="63659" name="Rectangle 672"/>
              <p:cNvSpPr>
                <a:spLocks noChangeArrowheads="1"/>
              </p:cNvSpPr>
              <p:nvPr/>
            </p:nvSpPr>
            <p:spPr bwMode="auto">
              <a:xfrm>
                <a:off x="3221" y="2496"/>
                <a:ext cx="659" cy="518"/>
              </a:xfrm>
              <a:prstGeom prst="rect">
                <a:avLst/>
              </a:prstGeom>
              <a:noFill/>
              <a:ln w="19050">
                <a:solidFill>
                  <a:schemeClr val="hlink"/>
                </a:solidFill>
                <a:miter lim="800000"/>
                <a:headEnd/>
                <a:tailEnd/>
              </a:ln>
            </p:spPr>
            <p:txBody>
              <a:bodyPr/>
              <a:lstStyle/>
              <a:p>
                <a:endParaRPr lang="zh-CN" altLang="en-US"/>
              </a:p>
            </p:txBody>
          </p:sp>
        </p:grpSp>
        <p:grpSp>
          <p:nvGrpSpPr>
            <p:cNvPr id="63514" name="Group 673"/>
            <p:cNvGrpSpPr>
              <a:grpSpLocks/>
            </p:cNvGrpSpPr>
            <p:nvPr/>
          </p:nvGrpSpPr>
          <p:grpSpPr bwMode="auto">
            <a:xfrm>
              <a:off x="1873" y="2746"/>
              <a:ext cx="631" cy="169"/>
              <a:chOff x="0" y="3014"/>
              <a:chExt cx="630" cy="518"/>
            </a:xfrm>
          </p:grpSpPr>
          <p:sp>
            <p:nvSpPr>
              <p:cNvPr id="63656" name="Rectangle 674"/>
              <p:cNvSpPr>
                <a:spLocks noChangeArrowheads="1"/>
              </p:cNvSpPr>
              <p:nvPr/>
            </p:nvSpPr>
            <p:spPr bwMode="auto">
              <a:xfrm>
                <a:off x="0" y="3014"/>
                <a:ext cx="630"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rPr>
                  <a:t>2</a:t>
                </a:r>
              </a:p>
            </p:txBody>
          </p:sp>
          <p:sp>
            <p:nvSpPr>
              <p:cNvPr id="63657" name="Rectangle 675"/>
              <p:cNvSpPr>
                <a:spLocks noChangeArrowheads="1"/>
              </p:cNvSpPr>
              <p:nvPr/>
            </p:nvSpPr>
            <p:spPr bwMode="auto">
              <a:xfrm>
                <a:off x="0" y="3014"/>
                <a:ext cx="630" cy="518"/>
              </a:xfrm>
              <a:prstGeom prst="rect">
                <a:avLst/>
              </a:prstGeom>
              <a:noFill/>
              <a:ln w="19050">
                <a:solidFill>
                  <a:schemeClr val="hlink"/>
                </a:solidFill>
                <a:miter lim="800000"/>
                <a:headEnd/>
                <a:tailEnd/>
              </a:ln>
            </p:spPr>
            <p:txBody>
              <a:bodyPr/>
              <a:lstStyle/>
              <a:p>
                <a:endParaRPr lang="zh-CN" altLang="en-US"/>
              </a:p>
            </p:txBody>
          </p:sp>
        </p:grpSp>
        <p:grpSp>
          <p:nvGrpSpPr>
            <p:cNvPr id="63515" name="Group 676"/>
            <p:cNvGrpSpPr>
              <a:grpSpLocks/>
            </p:cNvGrpSpPr>
            <p:nvPr/>
          </p:nvGrpSpPr>
          <p:grpSpPr bwMode="auto">
            <a:xfrm>
              <a:off x="2504" y="2746"/>
              <a:ext cx="619" cy="169"/>
              <a:chOff x="630" y="3014"/>
              <a:chExt cx="618" cy="518"/>
            </a:xfrm>
          </p:grpSpPr>
          <p:sp>
            <p:nvSpPr>
              <p:cNvPr id="63654" name="Rectangle 677"/>
              <p:cNvSpPr>
                <a:spLocks noChangeArrowheads="1"/>
              </p:cNvSpPr>
              <p:nvPr/>
            </p:nvSpPr>
            <p:spPr bwMode="auto">
              <a:xfrm>
                <a:off x="630" y="3014"/>
                <a:ext cx="61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0010</a:t>
                </a:r>
              </a:p>
            </p:txBody>
          </p:sp>
          <p:sp>
            <p:nvSpPr>
              <p:cNvPr id="63655" name="Rectangle 678"/>
              <p:cNvSpPr>
                <a:spLocks noChangeArrowheads="1"/>
              </p:cNvSpPr>
              <p:nvPr/>
            </p:nvSpPr>
            <p:spPr bwMode="auto">
              <a:xfrm>
                <a:off x="630" y="3014"/>
                <a:ext cx="618" cy="518"/>
              </a:xfrm>
              <a:prstGeom prst="rect">
                <a:avLst/>
              </a:prstGeom>
              <a:noFill/>
              <a:ln w="19050">
                <a:solidFill>
                  <a:schemeClr val="hlink"/>
                </a:solidFill>
                <a:miter lim="800000"/>
                <a:headEnd/>
                <a:tailEnd/>
              </a:ln>
            </p:spPr>
            <p:txBody>
              <a:bodyPr/>
              <a:lstStyle/>
              <a:p>
                <a:endParaRPr lang="zh-CN" altLang="en-US"/>
              </a:p>
            </p:txBody>
          </p:sp>
        </p:grpSp>
        <p:grpSp>
          <p:nvGrpSpPr>
            <p:cNvPr id="63516" name="Group 679"/>
            <p:cNvGrpSpPr>
              <a:grpSpLocks/>
            </p:cNvGrpSpPr>
            <p:nvPr/>
          </p:nvGrpSpPr>
          <p:grpSpPr bwMode="auto">
            <a:xfrm>
              <a:off x="3123" y="2746"/>
              <a:ext cx="658" cy="169"/>
              <a:chOff x="1248" y="3014"/>
              <a:chExt cx="657" cy="518"/>
            </a:xfrm>
          </p:grpSpPr>
          <p:sp>
            <p:nvSpPr>
              <p:cNvPr id="63652" name="Rectangle 680"/>
              <p:cNvSpPr>
                <a:spLocks noChangeArrowheads="1"/>
              </p:cNvSpPr>
              <p:nvPr/>
            </p:nvSpPr>
            <p:spPr bwMode="auto">
              <a:xfrm>
                <a:off x="1248" y="3014"/>
                <a:ext cx="657"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0011</a:t>
                </a:r>
              </a:p>
            </p:txBody>
          </p:sp>
          <p:sp>
            <p:nvSpPr>
              <p:cNvPr id="63653" name="Rectangle 681"/>
              <p:cNvSpPr>
                <a:spLocks noChangeArrowheads="1"/>
              </p:cNvSpPr>
              <p:nvPr/>
            </p:nvSpPr>
            <p:spPr bwMode="auto">
              <a:xfrm>
                <a:off x="1248" y="3014"/>
                <a:ext cx="657" cy="518"/>
              </a:xfrm>
              <a:prstGeom prst="rect">
                <a:avLst/>
              </a:prstGeom>
              <a:noFill/>
              <a:ln w="19050">
                <a:solidFill>
                  <a:schemeClr val="hlink"/>
                </a:solidFill>
                <a:miter lim="800000"/>
                <a:headEnd/>
                <a:tailEnd/>
              </a:ln>
            </p:spPr>
            <p:txBody>
              <a:bodyPr/>
              <a:lstStyle/>
              <a:p>
                <a:endParaRPr lang="zh-CN" altLang="en-US"/>
              </a:p>
            </p:txBody>
          </p:sp>
        </p:grpSp>
        <p:grpSp>
          <p:nvGrpSpPr>
            <p:cNvPr id="63517" name="Group 682"/>
            <p:cNvGrpSpPr>
              <a:grpSpLocks/>
            </p:cNvGrpSpPr>
            <p:nvPr/>
          </p:nvGrpSpPr>
          <p:grpSpPr bwMode="auto">
            <a:xfrm>
              <a:off x="3781" y="2746"/>
              <a:ext cx="660" cy="169"/>
              <a:chOff x="1905" y="3014"/>
              <a:chExt cx="658" cy="518"/>
            </a:xfrm>
          </p:grpSpPr>
          <p:sp>
            <p:nvSpPr>
              <p:cNvPr id="63650" name="Rectangle 683"/>
              <p:cNvSpPr>
                <a:spLocks noChangeArrowheads="1"/>
              </p:cNvSpPr>
              <p:nvPr/>
            </p:nvSpPr>
            <p:spPr bwMode="auto">
              <a:xfrm>
                <a:off x="1905" y="3014"/>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0011</a:t>
                </a:r>
              </a:p>
            </p:txBody>
          </p:sp>
          <p:sp>
            <p:nvSpPr>
              <p:cNvPr id="63651" name="Rectangle 684"/>
              <p:cNvSpPr>
                <a:spLocks noChangeArrowheads="1"/>
              </p:cNvSpPr>
              <p:nvPr/>
            </p:nvSpPr>
            <p:spPr bwMode="auto">
              <a:xfrm>
                <a:off x="1905" y="3014"/>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18" name="Group 685"/>
            <p:cNvGrpSpPr>
              <a:grpSpLocks/>
            </p:cNvGrpSpPr>
            <p:nvPr/>
          </p:nvGrpSpPr>
          <p:grpSpPr bwMode="auto">
            <a:xfrm>
              <a:off x="4441" y="2746"/>
              <a:ext cx="659" cy="169"/>
              <a:chOff x="2563" y="3014"/>
              <a:chExt cx="658" cy="518"/>
            </a:xfrm>
          </p:grpSpPr>
          <p:sp>
            <p:nvSpPr>
              <p:cNvPr id="63648" name="Rectangle 686"/>
              <p:cNvSpPr>
                <a:spLocks noChangeArrowheads="1"/>
              </p:cNvSpPr>
              <p:nvPr/>
            </p:nvSpPr>
            <p:spPr bwMode="auto">
              <a:xfrm>
                <a:off x="2563" y="3014"/>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0011</a:t>
                </a:r>
              </a:p>
            </p:txBody>
          </p:sp>
          <p:sp>
            <p:nvSpPr>
              <p:cNvPr id="63649" name="Rectangle 687"/>
              <p:cNvSpPr>
                <a:spLocks noChangeArrowheads="1"/>
              </p:cNvSpPr>
              <p:nvPr/>
            </p:nvSpPr>
            <p:spPr bwMode="auto">
              <a:xfrm>
                <a:off x="2563" y="3014"/>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19" name="Group 688"/>
            <p:cNvGrpSpPr>
              <a:grpSpLocks/>
            </p:cNvGrpSpPr>
            <p:nvPr/>
          </p:nvGrpSpPr>
          <p:grpSpPr bwMode="auto">
            <a:xfrm>
              <a:off x="5100" y="2746"/>
              <a:ext cx="660" cy="169"/>
              <a:chOff x="3221" y="3014"/>
              <a:chExt cx="659" cy="518"/>
            </a:xfrm>
          </p:grpSpPr>
          <p:sp>
            <p:nvSpPr>
              <p:cNvPr id="63646" name="Rectangle 689"/>
              <p:cNvSpPr>
                <a:spLocks noChangeArrowheads="1"/>
              </p:cNvSpPr>
              <p:nvPr/>
            </p:nvSpPr>
            <p:spPr bwMode="auto">
              <a:xfrm>
                <a:off x="3221" y="3014"/>
                <a:ext cx="659"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0111</a:t>
                </a:r>
              </a:p>
            </p:txBody>
          </p:sp>
          <p:sp>
            <p:nvSpPr>
              <p:cNvPr id="63647" name="Rectangle 690"/>
              <p:cNvSpPr>
                <a:spLocks noChangeArrowheads="1"/>
              </p:cNvSpPr>
              <p:nvPr/>
            </p:nvSpPr>
            <p:spPr bwMode="auto">
              <a:xfrm>
                <a:off x="3221" y="3014"/>
                <a:ext cx="659" cy="518"/>
              </a:xfrm>
              <a:prstGeom prst="rect">
                <a:avLst/>
              </a:prstGeom>
              <a:noFill/>
              <a:ln w="19050">
                <a:solidFill>
                  <a:schemeClr val="hlink"/>
                </a:solidFill>
                <a:miter lim="800000"/>
                <a:headEnd/>
                <a:tailEnd/>
              </a:ln>
            </p:spPr>
            <p:txBody>
              <a:bodyPr/>
              <a:lstStyle/>
              <a:p>
                <a:endParaRPr lang="zh-CN" altLang="en-US"/>
              </a:p>
            </p:txBody>
          </p:sp>
        </p:grpSp>
        <p:grpSp>
          <p:nvGrpSpPr>
            <p:cNvPr id="63520" name="Group 691"/>
            <p:cNvGrpSpPr>
              <a:grpSpLocks/>
            </p:cNvGrpSpPr>
            <p:nvPr/>
          </p:nvGrpSpPr>
          <p:grpSpPr bwMode="auto">
            <a:xfrm>
              <a:off x="1873" y="2915"/>
              <a:ext cx="631" cy="171"/>
              <a:chOff x="0" y="3532"/>
              <a:chExt cx="630" cy="518"/>
            </a:xfrm>
          </p:grpSpPr>
          <p:sp>
            <p:nvSpPr>
              <p:cNvPr id="63644" name="Rectangle 692"/>
              <p:cNvSpPr>
                <a:spLocks noChangeArrowheads="1"/>
              </p:cNvSpPr>
              <p:nvPr/>
            </p:nvSpPr>
            <p:spPr bwMode="auto">
              <a:xfrm>
                <a:off x="0" y="3532"/>
                <a:ext cx="630"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rPr>
                  <a:t>3</a:t>
                </a:r>
              </a:p>
            </p:txBody>
          </p:sp>
          <p:sp>
            <p:nvSpPr>
              <p:cNvPr id="63645" name="Rectangle 693"/>
              <p:cNvSpPr>
                <a:spLocks noChangeArrowheads="1"/>
              </p:cNvSpPr>
              <p:nvPr/>
            </p:nvSpPr>
            <p:spPr bwMode="auto">
              <a:xfrm>
                <a:off x="0" y="3532"/>
                <a:ext cx="630" cy="518"/>
              </a:xfrm>
              <a:prstGeom prst="rect">
                <a:avLst/>
              </a:prstGeom>
              <a:noFill/>
              <a:ln w="19050">
                <a:solidFill>
                  <a:schemeClr val="hlink"/>
                </a:solidFill>
                <a:miter lim="800000"/>
                <a:headEnd/>
                <a:tailEnd/>
              </a:ln>
            </p:spPr>
            <p:txBody>
              <a:bodyPr/>
              <a:lstStyle/>
              <a:p>
                <a:endParaRPr lang="zh-CN" altLang="en-US"/>
              </a:p>
            </p:txBody>
          </p:sp>
        </p:grpSp>
        <p:grpSp>
          <p:nvGrpSpPr>
            <p:cNvPr id="63521" name="Group 694"/>
            <p:cNvGrpSpPr>
              <a:grpSpLocks/>
            </p:cNvGrpSpPr>
            <p:nvPr/>
          </p:nvGrpSpPr>
          <p:grpSpPr bwMode="auto">
            <a:xfrm>
              <a:off x="2504" y="2915"/>
              <a:ext cx="619" cy="171"/>
              <a:chOff x="630" y="3532"/>
              <a:chExt cx="618" cy="518"/>
            </a:xfrm>
          </p:grpSpPr>
          <p:sp>
            <p:nvSpPr>
              <p:cNvPr id="63642" name="Rectangle 695"/>
              <p:cNvSpPr>
                <a:spLocks noChangeArrowheads="1"/>
              </p:cNvSpPr>
              <p:nvPr/>
            </p:nvSpPr>
            <p:spPr bwMode="auto">
              <a:xfrm>
                <a:off x="630" y="3532"/>
                <a:ext cx="61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0066"/>
                    </a:solidFill>
                    <a:latin typeface="Arial" charset="0"/>
                  </a:rPr>
                  <a:t>0011</a:t>
                </a:r>
              </a:p>
            </p:txBody>
          </p:sp>
          <p:sp>
            <p:nvSpPr>
              <p:cNvPr id="63643" name="Rectangle 696"/>
              <p:cNvSpPr>
                <a:spLocks noChangeArrowheads="1"/>
              </p:cNvSpPr>
              <p:nvPr/>
            </p:nvSpPr>
            <p:spPr bwMode="auto">
              <a:xfrm>
                <a:off x="630" y="3532"/>
                <a:ext cx="618" cy="518"/>
              </a:xfrm>
              <a:prstGeom prst="rect">
                <a:avLst/>
              </a:prstGeom>
              <a:noFill/>
              <a:ln w="19050">
                <a:solidFill>
                  <a:schemeClr val="hlink"/>
                </a:solidFill>
                <a:miter lim="800000"/>
                <a:headEnd/>
                <a:tailEnd/>
              </a:ln>
            </p:spPr>
            <p:txBody>
              <a:bodyPr/>
              <a:lstStyle/>
              <a:p>
                <a:endParaRPr lang="zh-CN" altLang="en-US"/>
              </a:p>
            </p:txBody>
          </p:sp>
        </p:grpSp>
        <p:grpSp>
          <p:nvGrpSpPr>
            <p:cNvPr id="63522" name="Group 697"/>
            <p:cNvGrpSpPr>
              <a:grpSpLocks/>
            </p:cNvGrpSpPr>
            <p:nvPr/>
          </p:nvGrpSpPr>
          <p:grpSpPr bwMode="auto">
            <a:xfrm>
              <a:off x="3123" y="2915"/>
              <a:ext cx="658" cy="171"/>
              <a:chOff x="1248" y="3532"/>
              <a:chExt cx="657" cy="518"/>
            </a:xfrm>
          </p:grpSpPr>
          <p:sp>
            <p:nvSpPr>
              <p:cNvPr id="63640" name="Rectangle 698"/>
              <p:cNvSpPr>
                <a:spLocks noChangeArrowheads="1"/>
              </p:cNvSpPr>
              <p:nvPr/>
            </p:nvSpPr>
            <p:spPr bwMode="auto">
              <a:xfrm>
                <a:off x="1248" y="3532"/>
                <a:ext cx="657"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0010</a:t>
                </a:r>
              </a:p>
            </p:txBody>
          </p:sp>
          <p:sp>
            <p:nvSpPr>
              <p:cNvPr id="63641" name="Rectangle 699"/>
              <p:cNvSpPr>
                <a:spLocks noChangeArrowheads="1"/>
              </p:cNvSpPr>
              <p:nvPr/>
            </p:nvSpPr>
            <p:spPr bwMode="auto">
              <a:xfrm>
                <a:off x="1248" y="3532"/>
                <a:ext cx="657" cy="518"/>
              </a:xfrm>
              <a:prstGeom prst="rect">
                <a:avLst/>
              </a:prstGeom>
              <a:noFill/>
              <a:ln w="19050">
                <a:solidFill>
                  <a:schemeClr val="hlink"/>
                </a:solidFill>
                <a:miter lim="800000"/>
                <a:headEnd/>
                <a:tailEnd/>
              </a:ln>
            </p:spPr>
            <p:txBody>
              <a:bodyPr/>
              <a:lstStyle/>
              <a:p>
                <a:endParaRPr lang="zh-CN" altLang="en-US"/>
              </a:p>
            </p:txBody>
          </p:sp>
        </p:grpSp>
        <p:grpSp>
          <p:nvGrpSpPr>
            <p:cNvPr id="63523" name="Group 700"/>
            <p:cNvGrpSpPr>
              <a:grpSpLocks/>
            </p:cNvGrpSpPr>
            <p:nvPr/>
          </p:nvGrpSpPr>
          <p:grpSpPr bwMode="auto">
            <a:xfrm>
              <a:off x="3781" y="2915"/>
              <a:ext cx="660" cy="171"/>
              <a:chOff x="1905" y="3532"/>
              <a:chExt cx="658" cy="518"/>
            </a:xfrm>
          </p:grpSpPr>
          <p:sp>
            <p:nvSpPr>
              <p:cNvPr id="63638" name="Rectangle 701"/>
              <p:cNvSpPr>
                <a:spLocks noChangeArrowheads="1"/>
              </p:cNvSpPr>
              <p:nvPr/>
            </p:nvSpPr>
            <p:spPr bwMode="auto">
              <a:xfrm>
                <a:off x="1905" y="3532"/>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0010</a:t>
                </a:r>
              </a:p>
            </p:txBody>
          </p:sp>
          <p:sp>
            <p:nvSpPr>
              <p:cNvPr id="63639" name="Rectangle 702"/>
              <p:cNvSpPr>
                <a:spLocks noChangeArrowheads="1"/>
              </p:cNvSpPr>
              <p:nvPr/>
            </p:nvSpPr>
            <p:spPr bwMode="auto">
              <a:xfrm>
                <a:off x="1905" y="3532"/>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24" name="Group 703"/>
            <p:cNvGrpSpPr>
              <a:grpSpLocks/>
            </p:cNvGrpSpPr>
            <p:nvPr/>
          </p:nvGrpSpPr>
          <p:grpSpPr bwMode="auto">
            <a:xfrm>
              <a:off x="4441" y="2915"/>
              <a:ext cx="659" cy="171"/>
              <a:chOff x="2563" y="3532"/>
              <a:chExt cx="658" cy="518"/>
            </a:xfrm>
          </p:grpSpPr>
          <p:sp>
            <p:nvSpPr>
              <p:cNvPr id="63636" name="Rectangle 704"/>
              <p:cNvSpPr>
                <a:spLocks noChangeArrowheads="1"/>
              </p:cNvSpPr>
              <p:nvPr/>
            </p:nvSpPr>
            <p:spPr bwMode="auto">
              <a:xfrm>
                <a:off x="2563" y="3532"/>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0066"/>
                    </a:solidFill>
                    <a:latin typeface="Arial" charset="0"/>
                  </a:rPr>
                  <a:t>0010</a:t>
                </a:r>
              </a:p>
            </p:txBody>
          </p:sp>
          <p:sp>
            <p:nvSpPr>
              <p:cNvPr id="63637" name="Rectangle 705"/>
              <p:cNvSpPr>
                <a:spLocks noChangeArrowheads="1"/>
              </p:cNvSpPr>
              <p:nvPr/>
            </p:nvSpPr>
            <p:spPr bwMode="auto">
              <a:xfrm>
                <a:off x="2563" y="3532"/>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25" name="Group 706"/>
            <p:cNvGrpSpPr>
              <a:grpSpLocks/>
            </p:cNvGrpSpPr>
            <p:nvPr/>
          </p:nvGrpSpPr>
          <p:grpSpPr bwMode="auto">
            <a:xfrm>
              <a:off x="5100" y="2915"/>
              <a:ext cx="660" cy="171"/>
              <a:chOff x="3221" y="3532"/>
              <a:chExt cx="659" cy="518"/>
            </a:xfrm>
          </p:grpSpPr>
          <p:sp>
            <p:nvSpPr>
              <p:cNvPr id="63634" name="Rectangle 707"/>
              <p:cNvSpPr>
                <a:spLocks noChangeArrowheads="1"/>
              </p:cNvSpPr>
              <p:nvPr/>
            </p:nvSpPr>
            <p:spPr bwMode="auto">
              <a:xfrm>
                <a:off x="3221" y="3532"/>
                <a:ext cx="659"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0101</a:t>
                </a:r>
              </a:p>
            </p:txBody>
          </p:sp>
          <p:sp>
            <p:nvSpPr>
              <p:cNvPr id="63635" name="Rectangle 708"/>
              <p:cNvSpPr>
                <a:spLocks noChangeArrowheads="1"/>
              </p:cNvSpPr>
              <p:nvPr/>
            </p:nvSpPr>
            <p:spPr bwMode="auto">
              <a:xfrm>
                <a:off x="3221" y="3532"/>
                <a:ext cx="659" cy="518"/>
              </a:xfrm>
              <a:prstGeom prst="rect">
                <a:avLst/>
              </a:prstGeom>
              <a:noFill/>
              <a:ln w="19050">
                <a:solidFill>
                  <a:schemeClr val="hlink"/>
                </a:solidFill>
                <a:miter lim="800000"/>
                <a:headEnd/>
                <a:tailEnd/>
              </a:ln>
            </p:spPr>
            <p:txBody>
              <a:bodyPr/>
              <a:lstStyle/>
              <a:p>
                <a:endParaRPr lang="zh-CN" altLang="en-US"/>
              </a:p>
            </p:txBody>
          </p:sp>
        </p:grpSp>
        <p:grpSp>
          <p:nvGrpSpPr>
            <p:cNvPr id="63526" name="Group 709"/>
            <p:cNvGrpSpPr>
              <a:grpSpLocks/>
            </p:cNvGrpSpPr>
            <p:nvPr/>
          </p:nvGrpSpPr>
          <p:grpSpPr bwMode="auto">
            <a:xfrm>
              <a:off x="1873" y="3086"/>
              <a:ext cx="631" cy="169"/>
              <a:chOff x="0" y="4050"/>
              <a:chExt cx="630" cy="518"/>
            </a:xfrm>
          </p:grpSpPr>
          <p:sp>
            <p:nvSpPr>
              <p:cNvPr id="63632" name="Rectangle 710"/>
              <p:cNvSpPr>
                <a:spLocks noChangeArrowheads="1"/>
              </p:cNvSpPr>
              <p:nvPr/>
            </p:nvSpPr>
            <p:spPr bwMode="auto">
              <a:xfrm>
                <a:off x="0" y="4050"/>
                <a:ext cx="630"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rPr>
                  <a:t>4</a:t>
                </a:r>
              </a:p>
            </p:txBody>
          </p:sp>
          <p:sp>
            <p:nvSpPr>
              <p:cNvPr id="63633" name="Rectangle 711"/>
              <p:cNvSpPr>
                <a:spLocks noChangeArrowheads="1"/>
              </p:cNvSpPr>
              <p:nvPr/>
            </p:nvSpPr>
            <p:spPr bwMode="auto">
              <a:xfrm>
                <a:off x="0" y="4050"/>
                <a:ext cx="630" cy="518"/>
              </a:xfrm>
              <a:prstGeom prst="rect">
                <a:avLst/>
              </a:prstGeom>
              <a:noFill/>
              <a:ln w="19050">
                <a:solidFill>
                  <a:schemeClr val="hlink"/>
                </a:solidFill>
                <a:miter lim="800000"/>
                <a:headEnd/>
                <a:tailEnd/>
              </a:ln>
            </p:spPr>
            <p:txBody>
              <a:bodyPr/>
              <a:lstStyle/>
              <a:p>
                <a:endParaRPr lang="zh-CN" altLang="en-US"/>
              </a:p>
            </p:txBody>
          </p:sp>
        </p:grpSp>
        <p:grpSp>
          <p:nvGrpSpPr>
            <p:cNvPr id="63527" name="Group 712"/>
            <p:cNvGrpSpPr>
              <a:grpSpLocks/>
            </p:cNvGrpSpPr>
            <p:nvPr/>
          </p:nvGrpSpPr>
          <p:grpSpPr bwMode="auto">
            <a:xfrm>
              <a:off x="2504" y="3086"/>
              <a:ext cx="619" cy="169"/>
              <a:chOff x="630" y="4050"/>
              <a:chExt cx="618" cy="518"/>
            </a:xfrm>
          </p:grpSpPr>
          <p:sp>
            <p:nvSpPr>
              <p:cNvPr id="63630" name="Rectangle 713"/>
              <p:cNvSpPr>
                <a:spLocks noChangeArrowheads="1"/>
              </p:cNvSpPr>
              <p:nvPr/>
            </p:nvSpPr>
            <p:spPr bwMode="auto">
              <a:xfrm>
                <a:off x="630" y="4050"/>
                <a:ext cx="61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0066"/>
                    </a:solidFill>
                    <a:latin typeface="Arial" charset="0"/>
                  </a:rPr>
                  <a:t>0100</a:t>
                </a:r>
              </a:p>
            </p:txBody>
          </p:sp>
          <p:sp>
            <p:nvSpPr>
              <p:cNvPr id="63631" name="Rectangle 714"/>
              <p:cNvSpPr>
                <a:spLocks noChangeArrowheads="1"/>
              </p:cNvSpPr>
              <p:nvPr/>
            </p:nvSpPr>
            <p:spPr bwMode="auto">
              <a:xfrm>
                <a:off x="630" y="4050"/>
                <a:ext cx="618" cy="518"/>
              </a:xfrm>
              <a:prstGeom prst="rect">
                <a:avLst/>
              </a:prstGeom>
              <a:noFill/>
              <a:ln w="19050">
                <a:solidFill>
                  <a:schemeClr val="hlink"/>
                </a:solidFill>
                <a:miter lim="800000"/>
                <a:headEnd/>
                <a:tailEnd/>
              </a:ln>
            </p:spPr>
            <p:txBody>
              <a:bodyPr/>
              <a:lstStyle/>
              <a:p>
                <a:endParaRPr lang="zh-CN" altLang="en-US"/>
              </a:p>
            </p:txBody>
          </p:sp>
        </p:grpSp>
        <p:grpSp>
          <p:nvGrpSpPr>
            <p:cNvPr id="63528" name="Group 715"/>
            <p:cNvGrpSpPr>
              <a:grpSpLocks/>
            </p:cNvGrpSpPr>
            <p:nvPr/>
          </p:nvGrpSpPr>
          <p:grpSpPr bwMode="auto">
            <a:xfrm>
              <a:off x="3123" y="3086"/>
              <a:ext cx="658" cy="169"/>
              <a:chOff x="1248" y="4050"/>
              <a:chExt cx="657" cy="518"/>
            </a:xfrm>
          </p:grpSpPr>
          <p:sp>
            <p:nvSpPr>
              <p:cNvPr id="63628" name="Rectangle 716"/>
              <p:cNvSpPr>
                <a:spLocks noChangeArrowheads="1"/>
              </p:cNvSpPr>
              <p:nvPr/>
            </p:nvSpPr>
            <p:spPr bwMode="auto">
              <a:xfrm>
                <a:off x="1248" y="4050"/>
                <a:ext cx="657"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0110</a:t>
                </a:r>
              </a:p>
            </p:txBody>
          </p:sp>
          <p:sp>
            <p:nvSpPr>
              <p:cNvPr id="63629" name="Rectangle 717"/>
              <p:cNvSpPr>
                <a:spLocks noChangeArrowheads="1"/>
              </p:cNvSpPr>
              <p:nvPr/>
            </p:nvSpPr>
            <p:spPr bwMode="auto">
              <a:xfrm>
                <a:off x="1248" y="4050"/>
                <a:ext cx="657" cy="518"/>
              </a:xfrm>
              <a:prstGeom prst="rect">
                <a:avLst/>
              </a:prstGeom>
              <a:noFill/>
              <a:ln w="19050">
                <a:solidFill>
                  <a:schemeClr val="hlink"/>
                </a:solidFill>
                <a:miter lim="800000"/>
                <a:headEnd/>
                <a:tailEnd/>
              </a:ln>
            </p:spPr>
            <p:txBody>
              <a:bodyPr/>
              <a:lstStyle/>
              <a:p>
                <a:endParaRPr lang="zh-CN" altLang="en-US"/>
              </a:p>
            </p:txBody>
          </p:sp>
        </p:grpSp>
        <p:grpSp>
          <p:nvGrpSpPr>
            <p:cNvPr id="63529" name="Group 718"/>
            <p:cNvGrpSpPr>
              <a:grpSpLocks/>
            </p:cNvGrpSpPr>
            <p:nvPr/>
          </p:nvGrpSpPr>
          <p:grpSpPr bwMode="auto">
            <a:xfrm>
              <a:off x="3781" y="3086"/>
              <a:ext cx="660" cy="169"/>
              <a:chOff x="1905" y="4050"/>
              <a:chExt cx="658" cy="518"/>
            </a:xfrm>
          </p:grpSpPr>
          <p:sp>
            <p:nvSpPr>
              <p:cNvPr id="63626" name="Rectangle 719"/>
              <p:cNvSpPr>
                <a:spLocks noChangeArrowheads="1"/>
              </p:cNvSpPr>
              <p:nvPr/>
            </p:nvSpPr>
            <p:spPr bwMode="auto">
              <a:xfrm>
                <a:off x="1905" y="4050"/>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0110</a:t>
                </a:r>
              </a:p>
            </p:txBody>
          </p:sp>
          <p:sp>
            <p:nvSpPr>
              <p:cNvPr id="63627" name="Rectangle 720"/>
              <p:cNvSpPr>
                <a:spLocks noChangeArrowheads="1"/>
              </p:cNvSpPr>
              <p:nvPr/>
            </p:nvSpPr>
            <p:spPr bwMode="auto">
              <a:xfrm>
                <a:off x="1905" y="4050"/>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30" name="Group 721"/>
            <p:cNvGrpSpPr>
              <a:grpSpLocks/>
            </p:cNvGrpSpPr>
            <p:nvPr/>
          </p:nvGrpSpPr>
          <p:grpSpPr bwMode="auto">
            <a:xfrm>
              <a:off x="4441" y="3086"/>
              <a:ext cx="659" cy="169"/>
              <a:chOff x="2563" y="4050"/>
              <a:chExt cx="658" cy="518"/>
            </a:xfrm>
          </p:grpSpPr>
          <p:sp>
            <p:nvSpPr>
              <p:cNvPr id="63624" name="Rectangle 722"/>
              <p:cNvSpPr>
                <a:spLocks noChangeArrowheads="1"/>
              </p:cNvSpPr>
              <p:nvPr/>
            </p:nvSpPr>
            <p:spPr bwMode="auto">
              <a:xfrm>
                <a:off x="2563" y="4050"/>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0066"/>
                    </a:solidFill>
                    <a:latin typeface="Arial" charset="0"/>
                  </a:rPr>
                  <a:t>0110</a:t>
                </a:r>
              </a:p>
            </p:txBody>
          </p:sp>
          <p:sp>
            <p:nvSpPr>
              <p:cNvPr id="63625" name="Rectangle 723"/>
              <p:cNvSpPr>
                <a:spLocks noChangeArrowheads="1"/>
              </p:cNvSpPr>
              <p:nvPr/>
            </p:nvSpPr>
            <p:spPr bwMode="auto">
              <a:xfrm>
                <a:off x="2563" y="4050"/>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31" name="Group 724"/>
            <p:cNvGrpSpPr>
              <a:grpSpLocks/>
            </p:cNvGrpSpPr>
            <p:nvPr/>
          </p:nvGrpSpPr>
          <p:grpSpPr bwMode="auto">
            <a:xfrm>
              <a:off x="5100" y="3086"/>
              <a:ext cx="660" cy="169"/>
              <a:chOff x="3221" y="4050"/>
              <a:chExt cx="659" cy="518"/>
            </a:xfrm>
          </p:grpSpPr>
          <p:sp>
            <p:nvSpPr>
              <p:cNvPr id="63622" name="Rectangle 725"/>
              <p:cNvSpPr>
                <a:spLocks noChangeArrowheads="1"/>
              </p:cNvSpPr>
              <p:nvPr/>
            </p:nvSpPr>
            <p:spPr bwMode="auto">
              <a:xfrm>
                <a:off x="3221" y="4050"/>
                <a:ext cx="659"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0100</a:t>
                </a:r>
              </a:p>
            </p:txBody>
          </p:sp>
          <p:sp>
            <p:nvSpPr>
              <p:cNvPr id="63623" name="Rectangle 726"/>
              <p:cNvSpPr>
                <a:spLocks noChangeArrowheads="1"/>
              </p:cNvSpPr>
              <p:nvPr/>
            </p:nvSpPr>
            <p:spPr bwMode="auto">
              <a:xfrm>
                <a:off x="3221" y="4050"/>
                <a:ext cx="659" cy="518"/>
              </a:xfrm>
              <a:prstGeom prst="rect">
                <a:avLst/>
              </a:prstGeom>
              <a:noFill/>
              <a:ln w="19050">
                <a:solidFill>
                  <a:schemeClr val="hlink"/>
                </a:solidFill>
                <a:miter lim="800000"/>
                <a:headEnd/>
                <a:tailEnd/>
              </a:ln>
            </p:spPr>
            <p:txBody>
              <a:bodyPr/>
              <a:lstStyle/>
              <a:p>
                <a:endParaRPr lang="zh-CN" altLang="en-US"/>
              </a:p>
            </p:txBody>
          </p:sp>
        </p:grpSp>
        <p:grpSp>
          <p:nvGrpSpPr>
            <p:cNvPr id="63532" name="Group 727"/>
            <p:cNvGrpSpPr>
              <a:grpSpLocks/>
            </p:cNvGrpSpPr>
            <p:nvPr/>
          </p:nvGrpSpPr>
          <p:grpSpPr bwMode="auto">
            <a:xfrm>
              <a:off x="1873" y="3255"/>
              <a:ext cx="631" cy="171"/>
              <a:chOff x="0" y="4568"/>
              <a:chExt cx="630" cy="518"/>
            </a:xfrm>
          </p:grpSpPr>
          <p:sp>
            <p:nvSpPr>
              <p:cNvPr id="63620" name="Rectangle 728"/>
              <p:cNvSpPr>
                <a:spLocks noChangeArrowheads="1"/>
              </p:cNvSpPr>
              <p:nvPr/>
            </p:nvSpPr>
            <p:spPr bwMode="auto">
              <a:xfrm>
                <a:off x="0" y="4568"/>
                <a:ext cx="630"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rPr>
                  <a:t>5</a:t>
                </a:r>
              </a:p>
            </p:txBody>
          </p:sp>
          <p:sp>
            <p:nvSpPr>
              <p:cNvPr id="63621" name="Rectangle 729"/>
              <p:cNvSpPr>
                <a:spLocks noChangeArrowheads="1"/>
              </p:cNvSpPr>
              <p:nvPr/>
            </p:nvSpPr>
            <p:spPr bwMode="auto">
              <a:xfrm>
                <a:off x="0" y="4568"/>
                <a:ext cx="630" cy="518"/>
              </a:xfrm>
              <a:prstGeom prst="rect">
                <a:avLst/>
              </a:prstGeom>
              <a:noFill/>
              <a:ln w="19050">
                <a:solidFill>
                  <a:schemeClr val="hlink"/>
                </a:solidFill>
                <a:miter lim="800000"/>
                <a:headEnd/>
                <a:tailEnd/>
              </a:ln>
            </p:spPr>
            <p:txBody>
              <a:bodyPr/>
              <a:lstStyle/>
              <a:p>
                <a:endParaRPr lang="zh-CN" altLang="en-US"/>
              </a:p>
            </p:txBody>
          </p:sp>
        </p:grpSp>
        <p:grpSp>
          <p:nvGrpSpPr>
            <p:cNvPr id="63533" name="Group 730"/>
            <p:cNvGrpSpPr>
              <a:grpSpLocks/>
            </p:cNvGrpSpPr>
            <p:nvPr/>
          </p:nvGrpSpPr>
          <p:grpSpPr bwMode="auto">
            <a:xfrm>
              <a:off x="2504" y="3255"/>
              <a:ext cx="619" cy="171"/>
              <a:chOff x="630" y="4568"/>
              <a:chExt cx="618" cy="518"/>
            </a:xfrm>
          </p:grpSpPr>
          <p:sp>
            <p:nvSpPr>
              <p:cNvPr id="63618" name="Rectangle 731"/>
              <p:cNvSpPr>
                <a:spLocks noChangeArrowheads="1"/>
              </p:cNvSpPr>
              <p:nvPr/>
            </p:nvSpPr>
            <p:spPr bwMode="auto">
              <a:xfrm>
                <a:off x="630" y="4568"/>
                <a:ext cx="61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0101</a:t>
                </a:r>
              </a:p>
            </p:txBody>
          </p:sp>
          <p:sp>
            <p:nvSpPr>
              <p:cNvPr id="63619" name="Rectangle 732"/>
              <p:cNvSpPr>
                <a:spLocks noChangeArrowheads="1"/>
              </p:cNvSpPr>
              <p:nvPr/>
            </p:nvSpPr>
            <p:spPr bwMode="auto">
              <a:xfrm>
                <a:off x="630" y="4568"/>
                <a:ext cx="618" cy="518"/>
              </a:xfrm>
              <a:prstGeom prst="rect">
                <a:avLst/>
              </a:prstGeom>
              <a:noFill/>
              <a:ln w="19050">
                <a:solidFill>
                  <a:schemeClr val="hlink"/>
                </a:solidFill>
                <a:miter lim="800000"/>
                <a:headEnd/>
                <a:tailEnd/>
              </a:ln>
            </p:spPr>
            <p:txBody>
              <a:bodyPr/>
              <a:lstStyle/>
              <a:p>
                <a:endParaRPr lang="zh-CN" altLang="en-US"/>
              </a:p>
            </p:txBody>
          </p:sp>
        </p:grpSp>
        <p:grpSp>
          <p:nvGrpSpPr>
            <p:cNvPr id="63534" name="Group 733"/>
            <p:cNvGrpSpPr>
              <a:grpSpLocks/>
            </p:cNvGrpSpPr>
            <p:nvPr/>
          </p:nvGrpSpPr>
          <p:grpSpPr bwMode="auto">
            <a:xfrm>
              <a:off x="3123" y="3255"/>
              <a:ext cx="658" cy="171"/>
              <a:chOff x="1248" y="4568"/>
              <a:chExt cx="657" cy="518"/>
            </a:xfrm>
          </p:grpSpPr>
          <p:sp>
            <p:nvSpPr>
              <p:cNvPr id="63616" name="Rectangle 734"/>
              <p:cNvSpPr>
                <a:spLocks noChangeArrowheads="1"/>
              </p:cNvSpPr>
              <p:nvPr/>
            </p:nvSpPr>
            <p:spPr bwMode="auto">
              <a:xfrm>
                <a:off x="1248" y="4568"/>
                <a:ext cx="657"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1110</a:t>
                </a:r>
              </a:p>
            </p:txBody>
          </p:sp>
          <p:sp>
            <p:nvSpPr>
              <p:cNvPr id="63617" name="Rectangle 735"/>
              <p:cNvSpPr>
                <a:spLocks noChangeArrowheads="1"/>
              </p:cNvSpPr>
              <p:nvPr/>
            </p:nvSpPr>
            <p:spPr bwMode="auto">
              <a:xfrm>
                <a:off x="1248" y="4568"/>
                <a:ext cx="657" cy="518"/>
              </a:xfrm>
              <a:prstGeom prst="rect">
                <a:avLst/>
              </a:prstGeom>
              <a:noFill/>
              <a:ln w="19050">
                <a:solidFill>
                  <a:schemeClr val="hlink"/>
                </a:solidFill>
                <a:miter lim="800000"/>
                <a:headEnd/>
                <a:tailEnd/>
              </a:ln>
            </p:spPr>
            <p:txBody>
              <a:bodyPr/>
              <a:lstStyle/>
              <a:p>
                <a:endParaRPr lang="zh-CN" altLang="en-US"/>
              </a:p>
            </p:txBody>
          </p:sp>
        </p:grpSp>
        <p:grpSp>
          <p:nvGrpSpPr>
            <p:cNvPr id="63535" name="Group 736"/>
            <p:cNvGrpSpPr>
              <a:grpSpLocks/>
            </p:cNvGrpSpPr>
            <p:nvPr/>
          </p:nvGrpSpPr>
          <p:grpSpPr bwMode="auto">
            <a:xfrm>
              <a:off x="3781" y="3255"/>
              <a:ext cx="660" cy="171"/>
              <a:chOff x="1905" y="4568"/>
              <a:chExt cx="658" cy="518"/>
            </a:xfrm>
          </p:grpSpPr>
          <p:sp>
            <p:nvSpPr>
              <p:cNvPr id="63614" name="Rectangle 737"/>
              <p:cNvSpPr>
                <a:spLocks noChangeArrowheads="1"/>
              </p:cNvSpPr>
              <p:nvPr/>
            </p:nvSpPr>
            <p:spPr bwMode="auto">
              <a:xfrm>
                <a:off x="1905" y="4568"/>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0111</a:t>
                </a:r>
              </a:p>
            </p:txBody>
          </p:sp>
          <p:sp>
            <p:nvSpPr>
              <p:cNvPr id="63615" name="Rectangle 738"/>
              <p:cNvSpPr>
                <a:spLocks noChangeArrowheads="1"/>
              </p:cNvSpPr>
              <p:nvPr/>
            </p:nvSpPr>
            <p:spPr bwMode="auto">
              <a:xfrm>
                <a:off x="1905" y="4568"/>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36" name="Group 739"/>
            <p:cNvGrpSpPr>
              <a:grpSpLocks/>
            </p:cNvGrpSpPr>
            <p:nvPr/>
          </p:nvGrpSpPr>
          <p:grpSpPr bwMode="auto">
            <a:xfrm>
              <a:off x="4441" y="3255"/>
              <a:ext cx="659" cy="171"/>
              <a:chOff x="2563" y="4568"/>
              <a:chExt cx="658" cy="518"/>
            </a:xfrm>
          </p:grpSpPr>
          <p:sp>
            <p:nvSpPr>
              <p:cNvPr id="63612" name="Rectangle 740"/>
              <p:cNvSpPr>
                <a:spLocks noChangeArrowheads="1"/>
              </p:cNvSpPr>
              <p:nvPr/>
            </p:nvSpPr>
            <p:spPr bwMode="auto">
              <a:xfrm>
                <a:off x="2563" y="4568"/>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0111</a:t>
                </a:r>
              </a:p>
            </p:txBody>
          </p:sp>
          <p:sp>
            <p:nvSpPr>
              <p:cNvPr id="63613" name="Rectangle 741"/>
              <p:cNvSpPr>
                <a:spLocks noChangeArrowheads="1"/>
              </p:cNvSpPr>
              <p:nvPr/>
            </p:nvSpPr>
            <p:spPr bwMode="auto">
              <a:xfrm>
                <a:off x="2563" y="4568"/>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37" name="Group 742"/>
            <p:cNvGrpSpPr>
              <a:grpSpLocks/>
            </p:cNvGrpSpPr>
            <p:nvPr/>
          </p:nvGrpSpPr>
          <p:grpSpPr bwMode="auto">
            <a:xfrm>
              <a:off x="5100" y="3255"/>
              <a:ext cx="660" cy="171"/>
              <a:chOff x="3221" y="4568"/>
              <a:chExt cx="659" cy="518"/>
            </a:xfrm>
          </p:grpSpPr>
          <p:sp>
            <p:nvSpPr>
              <p:cNvPr id="63610" name="Rectangle 743"/>
              <p:cNvSpPr>
                <a:spLocks noChangeArrowheads="1"/>
              </p:cNvSpPr>
              <p:nvPr/>
            </p:nvSpPr>
            <p:spPr bwMode="auto">
              <a:xfrm>
                <a:off x="3221" y="4568"/>
                <a:ext cx="659"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1100</a:t>
                </a:r>
              </a:p>
            </p:txBody>
          </p:sp>
          <p:sp>
            <p:nvSpPr>
              <p:cNvPr id="63611" name="Rectangle 744"/>
              <p:cNvSpPr>
                <a:spLocks noChangeArrowheads="1"/>
              </p:cNvSpPr>
              <p:nvPr/>
            </p:nvSpPr>
            <p:spPr bwMode="auto">
              <a:xfrm>
                <a:off x="3221" y="4568"/>
                <a:ext cx="659" cy="518"/>
              </a:xfrm>
              <a:prstGeom prst="rect">
                <a:avLst/>
              </a:prstGeom>
              <a:noFill/>
              <a:ln w="19050">
                <a:solidFill>
                  <a:schemeClr val="hlink"/>
                </a:solidFill>
                <a:miter lim="800000"/>
                <a:headEnd/>
                <a:tailEnd/>
              </a:ln>
            </p:spPr>
            <p:txBody>
              <a:bodyPr/>
              <a:lstStyle/>
              <a:p>
                <a:endParaRPr lang="zh-CN" altLang="en-US"/>
              </a:p>
            </p:txBody>
          </p:sp>
        </p:grpSp>
        <p:grpSp>
          <p:nvGrpSpPr>
            <p:cNvPr id="63538" name="Group 745"/>
            <p:cNvGrpSpPr>
              <a:grpSpLocks/>
            </p:cNvGrpSpPr>
            <p:nvPr/>
          </p:nvGrpSpPr>
          <p:grpSpPr bwMode="auto">
            <a:xfrm>
              <a:off x="1873" y="3426"/>
              <a:ext cx="631" cy="170"/>
              <a:chOff x="0" y="5086"/>
              <a:chExt cx="630" cy="518"/>
            </a:xfrm>
          </p:grpSpPr>
          <p:sp>
            <p:nvSpPr>
              <p:cNvPr id="63608" name="Rectangle 746"/>
              <p:cNvSpPr>
                <a:spLocks noChangeArrowheads="1"/>
              </p:cNvSpPr>
              <p:nvPr/>
            </p:nvSpPr>
            <p:spPr bwMode="auto">
              <a:xfrm>
                <a:off x="0" y="5086"/>
                <a:ext cx="630"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rPr>
                  <a:t>6</a:t>
                </a:r>
              </a:p>
            </p:txBody>
          </p:sp>
          <p:sp>
            <p:nvSpPr>
              <p:cNvPr id="63609" name="Rectangle 747"/>
              <p:cNvSpPr>
                <a:spLocks noChangeArrowheads="1"/>
              </p:cNvSpPr>
              <p:nvPr/>
            </p:nvSpPr>
            <p:spPr bwMode="auto">
              <a:xfrm>
                <a:off x="0" y="5086"/>
                <a:ext cx="630" cy="518"/>
              </a:xfrm>
              <a:prstGeom prst="rect">
                <a:avLst/>
              </a:prstGeom>
              <a:noFill/>
              <a:ln w="19050">
                <a:solidFill>
                  <a:schemeClr val="hlink"/>
                </a:solidFill>
                <a:miter lim="800000"/>
                <a:headEnd/>
                <a:tailEnd/>
              </a:ln>
            </p:spPr>
            <p:txBody>
              <a:bodyPr/>
              <a:lstStyle/>
              <a:p>
                <a:endParaRPr lang="zh-CN" altLang="en-US"/>
              </a:p>
            </p:txBody>
          </p:sp>
        </p:grpSp>
        <p:grpSp>
          <p:nvGrpSpPr>
            <p:cNvPr id="63539" name="Group 748"/>
            <p:cNvGrpSpPr>
              <a:grpSpLocks/>
            </p:cNvGrpSpPr>
            <p:nvPr/>
          </p:nvGrpSpPr>
          <p:grpSpPr bwMode="auto">
            <a:xfrm>
              <a:off x="2504" y="3426"/>
              <a:ext cx="619" cy="170"/>
              <a:chOff x="630" y="5086"/>
              <a:chExt cx="618" cy="518"/>
            </a:xfrm>
          </p:grpSpPr>
          <p:sp>
            <p:nvSpPr>
              <p:cNvPr id="63606" name="Rectangle 749"/>
              <p:cNvSpPr>
                <a:spLocks noChangeArrowheads="1"/>
              </p:cNvSpPr>
              <p:nvPr/>
            </p:nvSpPr>
            <p:spPr bwMode="auto">
              <a:xfrm>
                <a:off x="630" y="5086"/>
                <a:ext cx="61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0110</a:t>
                </a:r>
              </a:p>
            </p:txBody>
          </p:sp>
          <p:sp>
            <p:nvSpPr>
              <p:cNvPr id="63607" name="Rectangle 750"/>
              <p:cNvSpPr>
                <a:spLocks noChangeArrowheads="1"/>
              </p:cNvSpPr>
              <p:nvPr/>
            </p:nvSpPr>
            <p:spPr bwMode="auto">
              <a:xfrm>
                <a:off x="630" y="5086"/>
                <a:ext cx="618" cy="518"/>
              </a:xfrm>
              <a:prstGeom prst="rect">
                <a:avLst/>
              </a:prstGeom>
              <a:noFill/>
              <a:ln w="19050">
                <a:solidFill>
                  <a:schemeClr val="hlink"/>
                </a:solidFill>
                <a:miter lim="800000"/>
                <a:headEnd/>
                <a:tailEnd/>
              </a:ln>
            </p:spPr>
            <p:txBody>
              <a:bodyPr/>
              <a:lstStyle/>
              <a:p>
                <a:endParaRPr lang="zh-CN" altLang="en-US"/>
              </a:p>
            </p:txBody>
          </p:sp>
        </p:grpSp>
        <p:grpSp>
          <p:nvGrpSpPr>
            <p:cNvPr id="63540" name="Group 751"/>
            <p:cNvGrpSpPr>
              <a:grpSpLocks/>
            </p:cNvGrpSpPr>
            <p:nvPr/>
          </p:nvGrpSpPr>
          <p:grpSpPr bwMode="auto">
            <a:xfrm>
              <a:off x="3123" y="3426"/>
              <a:ext cx="658" cy="170"/>
              <a:chOff x="1248" y="5086"/>
              <a:chExt cx="657" cy="518"/>
            </a:xfrm>
          </p:grpSpPr>
          <p:sp>
            <p:nvSpPr>
              <p:cNvPr id="63604" name="Rectangle 752"/>
              <p:cNvSpPr>
                <a:spLocks noChangeArrowheads="1"/>
              </p:cNvSpPr>
              <p:nvPr/>
            </p:nvSpPr>
            <p:spPr bwMode="auto">
              <a:xfrm>
                <a:off x="1248" y="5086"/>
                <a:ext cx="657"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1010</a:t>
                </a:r>
              </a:p>
            </p:txBody>
          </p:sp>
          <p:sp>
            <p:nvSpPr>
              <p:cNvPr id="63605" name="Rectangle 753"/>
              <p:cNvSpPr>
                <a:spLocks noChangeArrowheads="1"/>
              </p:cNvSpPr>
              <p:nvPr/>
            </p:nvSpPr>
            <p:spPr bwMode="auto">
              <a:xfrm>
                <a:off x="1248" y="5086"/>
                <a:ext cx="657" cy="518"/>
              </a:xfrm>
              <a:prstGeom prst="rect">
                <a:avLst/>
              </a:prstGeom>
              <a:noFill/>
              <a:ln w="19050">
                <a:solidFill>
                  <a:schemeClr val="hlink"/>
                </a:solidFill>
                <a:miter lim="800000"/>
                <a:headEnd/>
                <a:tailEnd/>
              </a:ln>
            </p:spPr>
            <p:txBody>
              <a:bodyPr/>
              <a:lstStyle/>
              <a:p>
                <a:endParaRPr lang="zh-CN" altLang="en-US"/>
              </a:p>
            </p:txBody>
          </p:sp>
        </p:grpSp>
        <p:grpSp>
          <p:nvGrpSpPr>
            <p:cNvPr id="63541" name="Group 754"/>
            <p:cNvGrpSpPr>
              <a:grpSpLocks/>
            </p:cNvGrpSpPr>
            <p:nvPr/>
          </p:nvGrpSpPr>
          <p:grpSpPr bwMode="auto">
            <a:xfrm>
              <a:off x="3781" y="3426"/>
              <a:ext cx="660" cy="170"/>
              <a:chOff x="1905" y="5086"/>
              <a:chExt cx="658" cy="518"/>
            </a:xfrm>
          </p:grpSpPr>
          <p:sp>
            <p:nvSpPr>
              <p:cNvPr id="63602" name="Rectangle 755"/>
              <p:cNvSpPr>
                <a:spLocks noChangeArrowheads="1"/>
              </p:cNvSpPr>
              <p:nvPr/>
            </p:nvSpPr>
            <p:spPr bwMode="auto">
              <a:xfrm>
                <a:off x="1905" y="5086"/>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0101</a:t>
                </a:r>
              </a:p>
            </p:txBody>
          </p:sp>
          <p:sp>
            <p:nvSpPr>
              <p:cNvPr id="63603" name="Rectangle 756"/>
              <p:cNvSpPr>
                <a:spLocks noChangeArrowheads="1"/>
              </p:cNvSpPr>
              <p:nvPr/>
            </p:nvSpPr>
            <p:spPr bwMode="auto">
              <a:xfrm>
                <a:off x="1905" y="5086"/>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42" name="Group 757"/>
            <p:cNvGrpSpPr>
              <a:grpSpLocks/>
            </p:cNvGrpSpPr>
            <p:nvPr/>
          </p:nvGrpSpPr>
          <p:grpSpPr bwMode="auto">
            <a:xfrm>
              <a:off x="4441" y="3426"/>
              <a:ext cx="659" cy="170"/>
              <a:chOff x="2563" y="5086"/>
              <a:chExt cx="658" cy="518"/>
            </a:xfrm>
          </p:grpSpPr>
          <p:sp>
            <p:nvSpPr>
              <p:cNvPr id="63600" name="Rectangle 758"/>
              <p:cNvSpPr>
                <a:spLocks noChangeArrowheads="1"/>
              </p:cNvSpPr>
              <p:nvPr/>
            </p:nvSpPr>
            <p:spPr bwMode="auto">
              <a:xfrm>
                <a:off x="2563" y="5086"/>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0101</a:t>
                </a:r>
              </a:p>
            </p:txBody>
          </p:sp>
          <p:sp>
            <p:nvSpPr>
              <p:cNvPr id="63601" name="Rectangle 759"/>
              <p:cNvSpPr>
                <a:spLocks noChangeArrowheads="1"/>
              </p:cNvSpPr>
              <p:nvPr/>
            </p:nvSpPr>
            <p:spPr bwMode="auto">
              <a:xfrm>
                <a:off x="2563" y="5086"/>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43" name="Group 760"/>
            <p:cNvGrpSpPr>
              <a:grpSpLocks/>
            </p:cNvGrpSpPr>
            <p:nvPr/>
          </p:nvGrpSpPr>
          <p:grpSpPr bwMode="auto">
            <a:xfrm>
              <a:off x="5100" y="3426"/>
              <a:ext cx="660" cy="170"/>
              <a:chOff x="3221" y="5086"/>
              <a:chExt cx="659" cy="518"/>
            </a:xfrm>
          </p:grpSpPr>
          <p:sp>
            <p:nvSpPr>
              <p:cNvPr id="63598" name="Rectangle 761"/>
              <p:cNvSpPr>
                <a:spLocks noChangeArrowheads="1"/>
              </p:cNvSpPr>
              <p:nvPr/>
            </p:nvSpPr>
            <p:spPr bwMode="auto">
              <a:xfrm>
                <a:off x="3221" y="5086"/>
                <a:ext cx="659"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1101</a:t>
                </a:r>
              </a:p>
            </p:txBody>
          </p:sp>
          <p:sp>
            <p:nvSpPr>
              <p:cNvPr id="63599" name="Rectangle 762"/>
              <p:cNvSpPr>
                <a:spLocks noChangeArrowheads="1"/>
              </p:cNvSpPr>
              <p:nvPr/>
            </p:nvSpPr>
            <p:spPr bwMode="auto">
              <a:xfrm>
                <a:off x="3221" y="5086"/>
                <a:ext cx="659" cy="518"/>
              </a:xfrm>
              <a:prstGeom prst="rect">
                <a:avLst/>
              </a:prstGeom>
              <a:noFill/>
              <a:ln w="19050">
                <a:solidFill>
                  <a:schemeClr val="hlink"/>
                </a:solidFill>
                <a:miter lim="800000"/>
                <a:headEnd/>
                <a:tailEnd/>
              </a:ln>
            </p:spPr>
            <p:txBody>
              <a:bodyPr/>
              <a:lstStyle/>
              <a:p>
                <a:endParaRPr lang="zh-CN" altLang="en-US"/>
              </a:p>
            </p:txBody>
          </p:sp>
        </p:grpSp>
        <p:grpSp>
          <p:nvGrpSpPr>
            <p:cNvPr id="63544" name="Group 763"/>
            <p:cNvGrpSpPr>
              <a:grpSpLocks/>
            </p:cNvGrpSpPr>
            <p:nvPr/>
          </p:nvGrpSpPr>
          <p:grpSpPr bwMode="auto">
            <a:xfrm>
              <a:off x="1873" y="3596"/>
              <a:ext cx="631" cy="170"/>
              <a:chOff x="0" y="5604"/>
              <a:chExt cx="630" cy="518"/>
            </a:xfrm>
          </p:grpSpPr>
          <p:sp>
            <p:nvSpPr>
              <p:cNvPr id="63596" name="Rectangle 764"/>
              <p:cNvSpPr>
                <a:spLocks noChangeArrowheads="1"/>
              </p:cNvSpPr>
              <p:nvPr/>
            </p:nvSpPr>
            <p:spPr bwMode="auto">
              <a:xfrm>
                <a:off x="0" y="5604"/>
                <a:ext cx="630"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rPr>
                  <a:t>7</a:t>
                </a:r>
              </a:p>
            </p:txBody>
          </p:sp>
          <p:sp>
            <p:nvSpPr>
              <p:cNvPr id="63597" name="Rectangle 765"/>
              <p:cNvSpPr>
                <a:spLocks noChangeArrowheads="1"/>
              </p:cNvSpPr>
              <p:nvPr/>
            </p:nvSpPr>
            <p:spPr bwMode="auto">
              <a:xfrm>
                <a:off x="0" y="5604"/>
                <a:ext cx="630" cy="518"/>
              </a:xfrm>
              <a:prstGeom prst="rect">
                <a:avLst/>
              </a:prstGeom>
              <a:noFill/>
              <a:ln w="19050">
                <a:solidFill>
                  <a:schemeClr val="hlink"/>
                </a:solidFill>
                <a:miter lim="800000"/>
                <a:headEnd/>
                <a:tailEnd/>
              </a:ln>
            </p:spPr>
            <p:txBody>
              <a:bodyPr/>
              <a:lstStyle/>
              <a:p>
                <a:endParaRPr lang="zh-CN" altLang="en-US"/>
              </a:p>
            </p:txBody>
          </p:sp>
        </p:grpSp>
        <p:grpSp>
          <p:nvGrpSpPr>
            <p:cNvPr id="63545" name="Group 766"/>
            <p:cNvGrpSpPr>
              <a:grpSpLocks/>
            </p:cNvGrpSpPr>
            <p:nvPr/>
          </p:nvGrpSpPr>
          <p:grpSpPr bwMode="auto">
            <a:xfrm>
              <a:off x="2504" y="3596"/>
              <a:ext cx="619" cy="170"/>
              <a:chOff x="630" y="5604"/>
              <a:chExt cx="618" cy="518"/>
            </a:xfrm>
          </p:grpSpPr>
          <p:sp>
            <p:nvSpPr>
              <p:cNvPr id="63594" name="Rectangle 767"/>
              <p:cNvSpPr>
                <a:spLocks noChangeArrowheads="1"/>
              </p:cNvSpPr>
              <p:nvPr/>
            </p:nvSpPr>
            <p:spPr bwMode="auto">
              <a:xfrm>
                <a:off x="630" y="5604"/>
                <a:ext cx="61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0111</a:t>
                </a:r>
              </a:p>
            </p:txBody>
          </p:sp>
          <p:sp>
            <p:nvSpPr>
              <p:cNvPr id="63595" name="Rectangle 768"/>
              <p:cNvSpPr>
                <a:spLocks noChangeArrowheads="1"/>
              </p:cNvSpPr>
              <p:nvPr/>
            </p:nvSpPr>
            <p:spPr bwMode="auto">
              <a:xfrm>
                <a:off x="630" y="5604"/>
                <a:ext cx="618" cy="518"/>
              </a:xfrm>
              <a:prstGeom prst="rect">
                <a:avLst/>
              </a:prstGeom>
              <a:noFill/>
              <a:ln w="19050">
                <a:solidFill>
                  <a:schemeClr val="hlink"/>
                </a:solidFill>
                <a:miter lim="800000"/>
                <a:headEnd/>
                <a:tailEnd/>
              </a:ln>
            </p:spPr>
            <p:txBody>
              <a:bodyPr/>
              <a:lstStyle/>
              <a:p>
                <a:endParaRPr lang="zh-CN" altLang="en-US"/>
              </a:p>
            </p:txBody>
          </p:sp>
        </p:grpSp>
        <p:grpSp>
          <p:nvGrpSpPr>
            <p:cNvPr id="63546" name="Group 769"/>
            <p:cNvGrpSpPr>
              <a:grpSpLocks/>
            </p:cNvGrpSpPr>
            <p:nvPr/>
          </p:nvGrpSpPr>
          <p:grpSpPr bwMode="auto">
            <a:xfrm>
              <a:off x="3123" y="3596"/>
              <a:ext cx="658" cy="170"/>
              <a:chOff x="1248" y="5604"/>
              <a:chExt cx="657" cy="518"/>
            </a:xfrm>
          </p:grpSpPr>
          <p:sp>
            <p:nvSpPr>
              <p:cNvPr id="63592" name="Rectangle 770"/>
              <p:cNvSpPr>
                <a:spLocks noChangeArrowheads="1"/>
              </p:cNvSpPr>
              <p:nvPr/>
            </p:nvSpPr>
            <p:spPr bwMode="auto">
              <a:xfrm>
                <a:off x="1248" y="5604"/>
                <a:ext cx="657"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1011</a:t>
                </a:r>
              </a:p>
            </p:txBody>
          </p:sp>
          <p:sp>
            <p:nvSpPr>
              <p:cNvPr id="63593" name="Rectangle 771"/>
              <p:cNvSpPr>
                <a:spLocks noChangeArrowheads="1"/>
              </p:cNvSpPr>
              <p:nvPr/>
            </p:nvSpPr>
            <p:spPr bwMode="auto">
              <a:xfrm>
                <a:off x="1248" y="5604"/>
                <a:ext cx="657" cy="518"/>
              </a:xfrm>
              <a:prstGeom prst="rect">
                <a:avLst/>
              </a:prstGeom>
              <a:noFill/>
              <a:ln w="19050">
                <a:solidFill>
                  <a:schemeClr val="hlink"/>
                </a:solidFill>
                <a:miter lim="800000"/>
                <a:headEnd/>
                <a:tailEnd/>
              </a:ln>
            </p:spPr>
            <p:txBody>
              <a:bodyPr/>
              <a:lstStyle/>
              <a:p>
                <a:endParaRPr lang="zh-CN" altLang="en-US"/>
              </a:p>
            </p:txBody>
          </p:sp>
        </p:grpSp>
        <p:grpSp>
          <p:nvGrpSpPr>
            <p:cNvPr id="63547" name="Group 772"/>
            <p:cNvGrpSpPr>
              <a:grpSpLocks/>
            </p:cNvGrpSpPr>
            <p:nvPr/>
          </p:nvGrpSpPr>
          <p:grpSpPr bwMode="auto">
            <a:xfrm>
              <a:off x="3781" y="3596"/>
              <a:ext cx="660" cy="170"/>
              <a:chOff x="1905" y="5604"/>
              <a:chExt cx="658" cy="518"/>
            </a:xfrm>
          </p:grpSpPr>
          <p:sp>
            <p:nvSpPr>
              <p:cNvPr id="63590" name="Rectangle 773"/>
              <p:cNvSpPr>
                <a:spLocks noChangeArrowheads="1"/>
              </p:cNvSpPr>
              <p:nvPr/>
            </p:nvSpPr>
            <p:spPr bwMode="auto">
              <a:xfrm>
                <a:off x="1905" y="5604"/>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0100</a:t>
                </a:r>
              </a:p>
            </p:txBody>
          </p:sp>
          <p:sp>
            <p:nvSpPr>
              <p:cNvPr id="63591" name="Rectangle 774"/>
              <p:cNvSpPr>
                <a:spLocks noChangeArrowheads="1"/>
              </p:cNvSpPr>
              <p:nvPr/>
            </p:nvSpPr>
            <p:spPr bwMode="auto">
              <a:xfrm>
                <a:off x="1905" y="5604"/>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48" name="Group 775"/>
            <p:cNvGrpSpPr>
              <a:grpSpLocks/>
            </p:cNvGrpSpPr>
            <p:nvPr/>
          </p:nvGrpSpPr>
          <p:grpSpPr bwMode="auto">
            <a:xfrm>
              <a:off x="4441" y="3596"/>
              <a:ext cx="659" cy="170"/>
              <a:chOff x="2563" y="5604"/>
              <a:chExt cx="658" cy="518"/>
            </a:xfrm>
          </p:grpSpPr>
          <p:sp>
            <p:nvSpPr>
              <p:cNvPr id="63588" name="Rectangle 776"/>
              <p:cNvSpPr>
                <a:spLocks noChangeArrowheads="1"/>
              </p:cNvSpPr>
              <p:nvPr/>
            </p:nvSpPr>
            <p:spPr bwMode="auto">
              <a:xfrm>
                <a:off x="2563" y="5604"/>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0100</a:t>
                </a:r>
              </a:p>
            </p:txBody>
          </p:sp>
          <p:sp>
            <p:nvSpPr>
              <p:cNvPr id="63589" name="Rectangle 777"/>
              <p:cNvSpPr>
                <a:spLocks noChangeArrowheads="1"/>
              </p:cNvSpPr>
              <p:nvPr/>
            </p:nvSpPr>
            <p:spPr bwMode="auto">
              <a:xfrm>
                <a:off x="2563" y="5604"/>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49" name="Group 778"/>
            <p:cNvGrpSpPr>
              <a:grpSpLocks/>
            </p:cNvGrpSpPr>
            <p:nvPr/>
          </p:nvGrpSpPr>
          <p:grpSpPr bwMode="auto">
            <a:xfrm>
              <a:off x="5100" y="3596"/>
              <a:ext cx="660" cy="170"/>
              <a:chOff x="3221" y="5604"/>
              <a:chExt cx="659" cy="518"/>
            </a:xfrm>
          </p:grpSpPr>
          <p:sp>
            <p:nvSpPr>
              <p:cNvPr id="63586" name="Rectangle 779"/>
              <p:cNvSpPr>
                <a:spLocks noChangeArrowheads="1"/>
              </p:cNvSpPr>
              <p:nvPr/>
            </p:nvSpPr>
            <p:spPr bwMode="auto">
              <a:xfrm>
                <a:off x="3221" y="5604"/>
                <a:ext cx="659"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1111</a:t>
                </a:r>
              </a:p>
            </p:txBody>
          </p:sp>
          <p:sp>
            <p:nvSpPr>
              <p:cNvPr id="63587" name="Rectangle 780"/>
              <p:cNvSpPr>
                <a:spLocks noChangeArrowheads="1"/>
              </p:cNvSpPr>
              <p:nvPr/>
            </p:nvSpPr>
            <p:spPr bwMode="auto">
              <a:xfrm>
                <a:off x="3221" y="5604"/>
                <a:ext cx="659" cy="518"/>
              </a:xfrm>
              <a:prstGeom prst="rect">
                <a:avLst/>
              </a:prstGeom>
              <a:noFill/>
              <a:ln w="19050">
                <a:solidFill>
                  <a:schemeClr val="hlink"/>
                </a:solidFill>
                <a:miter lim="800000"/>
                <a:headEnd/>
                <a:tailEnd/>
              </a:ln>
            </p:spPr>
            <p:txBody>
              <a:bodyPr/>
              <a:lstStyle/>
              <a:p>
                <a:endParaRPr lang="zh-CN" altLang="en-US"/>
              </a:p>
            </p:txBody>
          </p:sp>
        </p:grpSp>
        <p:grpSp>
          <p:nvGrpSpPr>
            <p:cNvPr id="63550" name="Group 781"/>
            <p:cNvGrpSpPr>
              <a:grpSpLocks/>
            </p:cNvGrpSpPr>
            <p:nvPr/>
          </p:nvGrpSpPr>
          <p:grpSpPr bwMode="auto">
            <a:xfrm>
              <a:off x="1873" y="3766"/>
              <a:ext cx="631" cy="170"/>
              <a:chOff x="0" y="6122"/>
              <a:chExt cx="630" cy="518"/>
            </a:xfrm>
          </p:grpSpPr>
          <p:sp>
            <p:nvSpPr>
              <p:cNvPr id="63584" name="Rectangle 782"/>
              <p:cNvSpPr>
                <a:spLocks noChangeArrowheads="1"/>
              </p:cNvSpPr>
              <p:nvPr/>
            </p:nvSpPr>
            <p:spPr bwMode="auto">
              <a:xfrm>
                <a:off x="0" y="6122"/>
                <a:ext cx="630"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rPr>
                  <a:t>8</a:t>
                </a:r>
              </a:p>
            </p:txBody>
          </p:sp>
          <p:sp>
            <p:nvSpPr>
              <p:cNvPr id="63585" name="Rectangle 783"/>
              <p:cNvSpPr>
                <a:spLocks noChangeArrowheads="1"/>
              </p:cNvSpPr>
              <p:nvPr/>
            </p:nvSpPr>
            <p:spPr bwMode="auto">
              <a:xfrm>
                <a:off x="0" y="6122"/>
                <a:ext cx="630" cy="518"/>
              </a:xfrm>
              <a:prstGeom prst="rect">
                <a:avLst/>
              </a:prstGeom>
              <a:noFill/>
              <a:ln w="19050">
                <a:solidFill>
                  <a:schemeClr val="hlink"/>
                </a:solidFill>
                <a:miter lim="800000"/>
                <a:headEnd/>
                <a:tailEnd/>
              </a:ln>
            </p:spPr>
            <p:txBody>
              <a:bodyPr/>
              <a:lstStyle/>
              <a:p>
                <a:endParaRPr lang="zh-CN" altLang="en-US"/>
              </a:p>
            </p:txBody>
          </p:sp>
        </p:grpSp>
        <p:grpSp>
          <p:nvGrpSpPr>
            <p:cNvPr id="63551" name="Group 784"/>
            <p:cNvGrpSpPr>
              <a:grpSpLocks/>
            </p:cNvGrpSpPr>
            <p:nvPr/>
          </p:nvGrpSpPr>
          <p:grpSpPr bwMode="auto">
            <a:xfrm>
              <a:off x="2504" y="3766"/>
              <a:ext cx="619" cy="170"/>
              <a:chOff x="630" y="6122"/>
              <a:chExt cx="618" cy="518"/>
            </a:xfrm>
          </p:grpSpPr>
          <p:sp>
            <p:nvSpPr>
              <p:cNvPr id="63582" name="Rectangle 785"/>
              <p:cNvSpPr>
                <a:spLocks noChangeArrowheads="1"/>
              </p:cNvSpPr>
              <p:nvPr/>
            </p:nvSpPr>
            <p:spPr bwMode="auto">
              <a:xfrm>
                <a:off x="630" y="6122"/>
                <a:ext cx="61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1000</a:t>
                </a:r>
              </a:p>
            </p:txBody>
          </p:sp>
          <p:sp>
            <p:nvSpPr>
              <p:cNvPr id="63583" name="Rectangle 786"/>
              <p:cNvSpPr>
                <a:spLocks noChangeArrowheads="1"/>
              </p:cNvSpPr>
              <p:nvPr/>
            </p:nvSpPr>
            <p:spPr bwMode="auto">
              <a:xfrm>
                <a:off x="630" y="6122"/>
                <a:ext cx="618" cy="518"/>
              </a:xfrm>
              <a:prstGeom prst="rect">
                <a:avLst/>
              </a:prstGeom>
              <a:noFill/>
              <a:ln w="19050">
                <a:solidFill>
                  <a:schemeClr val="hlink"/>
                </a:solidFill>
                <a:miter lim="800000"/>
                <a:headEnd/>
                <a:tailEnd/>
              </a:ln>
            </p:spPr>
            <p:txBody>
              <a:bodyPr/>
              <a:lstStyle/>
              <a:p>
                <a:endParaRPr lang="zh-CN" altLang="en-US"/>
              </a:p>
            </p:txBody>
          </p:sp>
        </p:grpSp>
        <p:grpSp>
          <p:nvGrpSpPr>
            <p:cNvPr id="63552" name="Group 787"/>
            <p:cNvGrpSpPr>
              <a:grpSpLocks/>
            </p:cNvGrpSpPr>
            <p:nvPr/>
          </p:nvGrpSpPr>
          <p:grpSpPr bwMode="auto">
            <a:xfrm>
              <a:off x="3123" y="3766"/>
              <a:ext cx="658" cy="170"/>
              <a:chOff x="1248" y="6122"/>
              <a:chExt cx="657" cy="518"/>
            </a:xfrm>
          </p:grpSpPr>
          <p:sp>
            <p:nvSpPr>
              <p:cNvPr id="63580" name="Rectangle 788"/>
              <p:cNvSpPr>
                <a:spLocks noChangeArrowheads="1"/>
              </p:cNvSpPr>
              <p:nvPr/>
            </p:nvSpPr>
            <p:spPr bwMode="auto">
              <a:xfrm>
                <a:off x="1248" y="6122"/>
                <a:ext cx="657"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1001</a:t>
                </a:r>
              </a:p>
            </p:txBody>
          </p:sp>
          <p:sp>
            <p:nvSpPr>
              <p:cNvPr id="63581" name="Rectangle 789"/>
              <p:cNvSpPr>
                <a:spLocks noChangeArrowheads="1"/>
              </p:cNvSpPr>
              <p:nvPr/>
            </p:nvSpPr>
            <p:spPr bwMode="auto">
              <a:xfrm>
                <a:off x="1248" y="6122"/>
                <a:ext cx="657" cy="518"/>
              </a:xfrm>
              <a:prstGeom prst="rect">
                <a:avLst/>
              </a:prstGeom>
              <a:noFill/>
              <a:ln w="19050">
                <a:solidFill>
                  <a:schemeClr val="hlink"/>
                </a:solidFill>
                <a:miter lim="800000"/>
                <a:headEnd/>
                <a:tailEnd/>
              </a:ln>
            </p:spPr>
            <p:txBody>
              <a:bodyPr/>
              <a:lstStyle/>
              <a:p>
                <a:endParaRPr lang="zh-CN" altLang="en-US"/>
              </a:p>
            </p:txBody>
          </p:sp>
        </p:grpSp>
        <p:grpSp>
          <p:nvGrpSpPr>
            <p:cNvPr id="63553" name="Group 790"/>
            <p:cNvGrpSpPr>
              <a:grpSpLocks/>
            </p:cNvGrpSpPr>
            <p:nvPr/>
          </p:nvGrpSpPr>
          <p:grpSpPr bwMode="auto">
            <a:xfrm>
              <a:off x="3781" y="3766"/>
              <a:ext cx="660" cy="170"/>
              <a:chOff x="1905" y="6122"/>
              <a:chExt cx="658" cy="518"/>
            </a:xfrm>
          </p:grpSpPr>
          <p:sp>
            <p:nvSpPr>
              <p:cNvPr id="63578" name="Rectangle 791"/>
              <p:cNvSpPr>
                <a:spLocks noChangeArrowheads="1"/>
              </p:cNvSpPr>
              <p:nvPr/>
            </p:nvSpPr>
            <p:spPr bwMode="auto">
              <a:xfrm>
                <a:off x="1905" y="6122"/>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1100</a:t>
                </a:r>
              </a:p>
            </p:txBody>
          </p:sp>
          <p:sp>
            <p:nvSpPr>
              <p:cNvPr id="63579" name="Rectangle 792"/>
              <p:cNvSpPr>
                <a:spLocks noChangeArrowheads="1"/>
              </p:cNvSpPr>
              <p:nvPr/>
            </p:nvSpPr>
            <p:spPr bwMode="auto">
              <a:xfrm>
                <a:off x="1905" y="6122"/>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54" name="Group 793"/>
            <p:cNvGrpSpPr>
              <a:grpSpLocks/>
            </p:cNvGrpSpPr>
            <p:nvPr/>
          </p:nvGrpSpPr>
          <p:grpSpPr bwMode="auto">
            <a:xfrm>
              <a:off x="4441" y="3766"/>
              <a:ext cx="659" cy="170"/>
              <a:chOff x="2563" y="6122"/>
              <a:chExt cx="658" cy="518"/>
            </a:xfrm>
          </p:grpSpPr>
          <p:sp>
            <p:nvSpPr>
              <p:cNvPr id="63576" name="Rectangle 794"/>
              <p:cNvSpPr>
                <a:spLocks noChangeArrowheads="1"/>
              </p:cNvSpPr>
              <p:nvPr/>
            </p:nvSpPr>
            <p:spPr bwMode="auto">
              <a:xfrm>
                <a:off x="2563" y="6122"/>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1100</a:t>
                </a:r>
              </a:p>
            </p:txBody>
          </p:sp>
          <p:sp>
            <p:nvSpPr>
              <p:cNvPr id="63577" name="Rectangle 795"/>
              <p:cNvSpPr>
                <a:spLocks noChangeArrowheads="1"/>
              </p:cNvSpPr>
              <p:nvPr/>
            </p:nvSpPr>
            <p:spPr bwMode="auto">
              <a:xfrm>
                <a:off x="2563" y="6122"/>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55" name="Group 796"/>
            <p:cNvGrpSpPr>
              <a:grpSpLocks/>
            </p:cNvGrpSpPr>
            <p:nvPr/>
          </p:nvGrpSpPr>
          <p:grpSpPr bwMode="auto">
            <a:xfrm>
              <a:off x="5100" y="3766"/>
              <a:ext cx="660" cy="170"/>
              <a:chOff x="3221" y="6122"/>
              <a:chExt cx="659" cy="518"/>
            </a:xfrm>
          </p:grpSpPr>
          <p:sp>
            <p:nvSpPr>
              <p:cNvPr id="63574" name="Rectangle 797"/>
              <p:cNvSpPr>
                <a:spLocks noChangeArrowheads="1"/>
              </p:cNvSpPr>
              <p:nvPr/>
            </p:nvSpPr>
            <p:spPr bwMode="auto">
              <a:xfrm>
                <a:off x="3221" y="6122"/>
                <a:ext cx="659"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1110</a:t>
                </a:r>
              </a:p>
            </p:txBody>
          </p:sp>
          <p:sp>
            <p:nvSpPr>
              <p:cNvPr id="63575" name="Rectangle 798"/>
              <p:cNvSpPr>
                <a:spLocks noChangeArrowheads="1"/>
              </p:cNvSpPr>
              <p:nvPr/>
            </p:nvSpPr>
            <p:spPr bwMode="auto">
              <a:xfrm>
                <a:off x="3221" y="6122"/>
                <a:ext cx="659" cy="518"/>
              </a:xfrm>
              <a:prstGeom prst="rect">
                <a:avLst/>
              </a:prstGeom>
              <a:noFill/>
              <a:ln w="19050">
                <a:solidFill>
                  <a:schemeClr val="hlink"/>
                </a:solidFill>
                <a:miter lim="800000"/>
                <a:headEnd/>
                <a:tailEnd/>
              </a:ln>
            </p:spPr>
            <p:txBody>
              <a:bodyPr/>
              <a:lstStyle/>
              <a:p>
                <a:endParaRPr lang="zh-CN" altLang="en-US"/>
              </a:p>
            </p:txBody>
          </p:sp>
        </p:grpSp>
        <p:grpSp>
          <p:nvGrpSpPr>
            <p:cNvPr id="63556" name="Group 799"/>
            <p:cNvGrpSpPr>
              <a:grpSpLocks/>
            </p:cNvGrpSpPr>
            <p:nvPr/>
          </p:nvGrpSpPr>
          <p:grpSpPr bwMode="auto">
            <a:xfrm>
              <a:off x="1873" y="3936"/>
              <a:ext cx="631" cy="170"/>
              <a:chOff x="0" y="6640"/>
              <a:chExt cx="630" cy="518"/>
            </a:xfrm>
          </p:grpSpPr>
          <p:sp>
            <p:nvSpPr>
              <p:cNvPr id="63572" name="Rectangle 800"/>
              <p:cNvSpPr>
                <a:spLocks noChangeArrowheads="1"/>
              </p:cNvSpPr>
              <p:nvPr/>
            </p:nvSpPr>
            <p:spPr bwMode="auto">
              <a:xfrm>
                <a:off x="0" y="6640"/>
                <a:ext cx="630"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a:solidFill>
                      <a:schemeClr val="tx1"/>
                    </a:solidFill>
                    <a:latin typeface="Arial" charset="0"/>
                  </a:rPr>
                  <a:t>9</a:t>
                </a:r>
              </a:p>
            </p:txBody>
          </p:sp>
          <p:sp>
            <p:nvSpPr>
              <p:cNvPr id="63573" name="Rectangle 801"/>
              <p:cNvSpPr>
                <a:spLocks noChangeArrowheads="1"/>
              </p:cNvSpPr>
              <p:nvPr/>
            </p:nvSpPr>
            <p:spPr bwMode="auto">
              <a:xfrm>
                <a:off x="0" y="6640"/>
                <a:ext cx="630" cy="518"/>
              </a:xfrm>
              <a:prstGeom prst="rect">
                <a:avLst/>
              </a:prstGeom>
              <a:noFill/>
              <a:ln w="19050">
                <a:solidFill>
                  <a:schemeClr val="hlink"/>
                </a:solidFill>
                <a:miter lim="800000"/>
                <a:headEnd/>
                <a:tailEnd/>
              </a:ln>
            </p:spPr>
            <p:txBody>
              <a:bodyPr/>
              <a:lstStyle/>
              <a:p>
                <a:endParaRPr lang="zh-CN" altLang="en-US"/>
              </a:p>
            </p:txBody>
          </p:sp>
        </p:grpSp>
        <p:grpSp>
          <p:nvGrpSpPr>
            <p:cNvPr id="63557" name="Group 802"/>
            <p:cNvGrpSpPr>
              <a:grpSpLocks/>
            </p:cNvGrpSpPr>
            <p:nvPr/>
          </p:nvGrpSpPr>
          <p:grpSpPr bwMode="auto">
            <a:xfrm>
              <a:off x="2504" y="3936"/>
              <a:ext cx="619" cy="170"/>
              <a:chOff x="630" y="6640"/>
              <a:chExt cx="618" cy="518"/>
            </a:xfrm>
          </p:grpSpPr>
          <p:sp>
            <p:nvSpPr>
              <p:cNvPr id="63570" name="Rectangle 803"/>
              <p:cNvSpPr>
                <a:spLocks noChangeArrowheads="1"/>
              </p:cNvSpPr>
              <p:nvPr/>
            </p:nvSpPr>
            <p:spPr bwMode="auto">
              <a:xfrm>
                <a:off x="630" y="6640"/>
                <a:ext cx="61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1001</a:t>
                </a:r>
              </a:p>
            </p:txBody>
          </p:sp>
          <p:sp>
            <p:nvSpPr>
              <p:cNvPr id="63571" name="Rectangle 804"/>
              <p:cNvSpPr>
                <a:spLocks noChangeArrowheads="1"/>
              </p:cNvSpPr>
              <p:nvPr/>
            </p:nvSpPr>
            <p:spPr bwMode="auto">
              <a:xfrm>
                <a:off x="630" y="6640"/>
                <a:ext cx="618" cy="518"/>
              </a:xfrm>
              <a:prstGeom prst="rect">
                <a:avLst/>
              </a:prstGeom>
              <a:noFill/>
              <a:ln w="19050">
                <a:solidFill>
                  <a:schemeClr val="hlink"/>
                </a:solidFill>
                <a:miter lim="800000"/>
                <a:headEnd/>
                <a:tailEnd/>
              </a:ln>
            </p:spPr>
            <p:txBody>
              <a:bodyPr/>
              <a:lstStyle/>
              <a:p>
                <a:endParaRPr lang="zh-CN" altLang="en-US"/>
              </a:p>
            </p:txBody>
          </p:sp>
        </p:grpSp>
        <p:grpSp>
          <p:nvGrpSpPr>
            <p:cNvPr id="63558" name="Group 805"/>
            <p:cNvGrpSpPr>
              <a:grpSpLocks/>
            </p:cNvGrpSpPr>
            <p:nvPr/>
          </p:nvGrpSpPr>
          <p:grpSpPr bwMode="auto">
            <a:xfrm>
              <a:off x="3123" y="3936"/>
              <a:ext cx="658" cy="170"/>
              <a:chOff x="1248" y="6640"/>
              <a:chExt cx="657" cy="518"/>
            </a:xfrm>
          </p:grpSpPr>
          <p:sp>
            <p:nvSpPr>
              <p:cNvPr id="63568" name="Rectangle 806"/>
              <p:cNvSpPr>
                <a:spLocks noChangeArrowheads="1"/>
              </p:cNvSpPr>
              <p:nvPr/>
            </p:nvSpPr>
            <p:spPr bwMode="auto">
              <a:xfrm>
                <a:off x="1248" y="6640"/>
                <a:ext cx="657"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1000</a:t>
                </a:r>
              </a:p>
            </p:txBody>
          </p:sp>
          <p:sp>
            <p:nvSpPr>
              <p:cNvPr id="63569" name="Rectangle 807"/>
              <p:cNvSpPr>
                <a:spLocks noChangeArrowheads="1"/>
              </p:cNvSpPr>
              <p:nvPr/>
            </p:nvSpPr>
            <p:spPr bwMode="auto">
              <a:xfrm>
                <a:off x="1248" y="6640"/>
                <a:ext cx="657" cy="518"/>
              </a:xfrm>
              <a:prstGeom prst="rect">
                <a:avLst/>
              </a:prstGeom>
              <a:noFill/>
              <a:ln w="19050">
                <a:solidFill>
                  <a:schemeClr val="hlink"/>
                </a:solidFill>
                <a:miter lim="800000"/>
                <a:headEnd/>
                <a:tailEnd/>
              </a:ln>
            </p:spPr>
            <p:txBody>
              <a:bodyPr/>
              <a:lstStyle/>
              <a:p>
                <a:endParaRPr lang="zh-CN" altLang="en-US"/>
              </a:p>
            </p:txBody>
          </p:sp>
        </p:grpSp>
        <p:grpSp>
          <p:nvGrpSpPr>
            <p:cNvPr id="63559" name="Group 808"/>
            <p:cNvGrpSpPr>
              <a:grpSpLocks/>
            </p:cNvGrpSpPr>
            <p:nvPr/>
          </p:nvGrpSpPr>
          <p:grpSpPr bwMode="auto">
            <a:xfrm>
              <a:off x="3781" y="3936"/>
              <a:ext cx="660" cy="170"/>
              <a:chOff x="1905" y="6640"/>
              <a:chExt cx="658" cy="518"/>
            </a:xfrm>
          </p:grpSpPr>
          <p:sp>
            <p:nvSpPr>
              <p:cNvPr id="63566" name="Rectangle 809"/>
              <p:cNvSpPr>
                <a:spLocks noChangeArrowheads="1"/>
              </p:cNvSpPr>
              <p:nvPr/>
            </p:nvSpPr>
            <p:spPr bwMode="auto">
              <a:xfrm>
                <a:off x="1905" y="6640"/>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1000</a:t>
                </a:r>
              </a:p>
            </p:txBody>
          </p:sp>
          <p:sp>
            <p:nvSpPr>
              <p:cNvPr id="63567" name="Rectangle 810"/>
              <p:cNvSpPr>
                <a:spLocks noChangeArrowheads="1"/>
              </p:cNvSpPr>
              <p:nvPr/>
            </p:nvSpPr>
            <p:spPr bwMode="auto">
              <a:xfrm>
                <a:off x="1905" y="6640"/>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60" name="Group 811"/>
            <p:cNvGrpSpPr>
              <a:grpSpLocks/>
            </p:cNvGrpSpPr>
            <p:nvPr/>
          </p:nvGrpSpPr>
          <p:grpSpPr bwMode="auto">
            <a:xfrm>
              <a:off x="4441" y="3936"/>
              <a:ext cx="659" cy="170"/>
              <a:chOff x="2563" y="6640"/>
              <a:chExt cx="658" cy="518"/>
            </a:xfrm>
          </p:grpSpPr>
          <p:sp>
            <p:nvSpPr>
              <p:cNvPr id="63564" name="Rectangle 812"/>
              <p:cNvSpPr>
                <a:spLocks noChangeArrowheads="1"/>
              </p:cNvSpPr>
              <p:nvPr/>
            </p:nvSpPr>
            <p:spPr bwMode="auto">
              <a:xfrm>
                <a:off x="2563" y="6640"/>
                <a:ext cx="658"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1101</a:t>
                </a:r>
              </a:p>
            </p:txBody>
          </p:sp>
          <p:sp>
            <p:nvSpPr>
              <p:cNvPr id="63565" name="Rectangle 813"/>
              <p:cNvSpPr>
                <a:spLocks noChangeArrowheads="1"/>
              </p:cNvSpPr>
              <p:nvPr/>
            </p:nvSpPr>
            <p:spPr bwMode="auto">
              <a:xfrm>
                <a:off x="2563" y="6640"/>
                <a:ext cx="658" cy="518"/>
              </a:xfrm>
              <a:prstGeom prst="rect">
                <a:avLst/>
              </a:prstGeom>
              <a:noFill/>
              <a:ln w="19050">
                <a:solidFill>
                  <a:schemeClr val="hlink"/>
                </a:solidFill>
                <a:miter lim="800000"/>
                <a:headEnd/>
                <a:tailEnd/>
              </a:ln>
            </p:spPr>
            <p:txBody>
              <a:bodyPr/>
              <a:lstStyle/>
              <a:p>
                <a:endParaRPr lang="zh-CN" altLang="en-US"/>
              </a:p>
            </p:txBody>
          </p:sp>
        </p:grpSp>
        <p:grpSp>
          <p:nvGrpSpPr>
            <p:cNvPr id="63561" name="Group 814"/>
            <p:cNvGrpSpPr>
              <a:grpSpLocks/>
            </p:cNvGrpSpPr>
            <p:nvPr/>
          </p:nvGrpSpPr>
          <p:grpSpPr bwMode="auto">
            <a:xfrm>
              <a:off x="5100" y="3936"/>
              <a:ext cx="660" cy="170"/>
              <a:chOff x="3221" y="6640"/>
              <a:chExt cx="659" cy="518"/>
            </a:xfrm>
          </p:grpSpPr>
          <p:sp>
            <p:nvSpPr>
              <p:cNvPr id="63562" name="Rectangle 815"/>
              <p:cNvSpPr>
                <a:spLocks noChangeArrowheads="1"/>
              </p:cNvSpPr>
              <p:nvPr/>
            </p:nvSpPr>
            <p:spPr bwMode="auto">
              <a:xfrm>
                <a:off x="3221" y="6640"/>
                <a:ext cx="659" cy="518"/>
              </a:xfrm>
              <a:prstGeom prst="rect">
                <a:avLst/>
              </a:prstGeom>
              <a:noFill/>
              <a:ln w="19050">
                <a:solidFill>
                  <a:schemeClr val="hlink"/>
                </a:solidFill>
                <a:miter lim="800000"/>
                <a:headEnd/>
                <a:tailEnd/>
              </a:ln>
            </p:spPr>
            <p:txBody>
              <a:bodyPr anchor="ctr"/>
              <a:lstStyle/>
              <a:p>
                <a:pPr algn="ctr">
                  <a:lnSpc>
                    <a:spcPct val="100000"/>
                  </a:lnSpc>
                </a:pPr>
                <a:r>
                  <a:rPr kumimoji="1" lang="en-US" altLang="zh-CN" sz="2000" b="0">
                    <a:solidFill>
                      <a:srgbClr val="CC9900"/>
                    </a:solidFill>
                    <a:latin typeface="Arial" charset="0"/>
                  </a:rPr>
                  <a:t>1010</a:t>
                </a:r>
              </a:p>
            </p:txBody>
          </p:sp>
          <p:sp>
            <p:nvSpPr>
              <p:cNvPr id="63563" name="Rectangle 816"/>
              <p:cNvSpPr>
                <a:spLocks noChangeArrowheads="1"/>
              </p:cNvSpPr>
              <p:nvPr/>
            </p:nvSpPr>
            <p:spPr bwMode="auto">
              <a:xfrm>
                <a:off x="3221" y="6640"/>
                <a:ext cx="659" cy="518"/>
              </a:xfrm>
              <a:prstGeom prst="rect">
                <a:avLst/>
              </a:prstGeom>
              <a:noFill/>
              <a:ln w="19050">
                <a:solidFill>
                  <a:schemeClr val="hlink"/>
                </a:solidFill>
                <a:miter lim="800000"/>
                <a:headEnd/>
                <a:tailEnd/>
              </a:ln>
            </p:spPr>
            <p:txBody>
              <a:bodyPr/>
              <a:lstStyle/>
              <a:p>
                <a:endParaRPr lang="zh-CN" altLang="en-US"/>
              </a:p>
            </p:txBody>
          </p:sp>
        </p:grpSp>
      </p:grpSp>
      <p:sp>
        <p:nvSpPr>
          <p:cNvPr id="133938" name="AutoShape 818"/>
          <p:cNvSpPr>
            <a:spLocks noChangeArrowheads="1"/>
          </p:cNvSpPr>
          <p:nvPr/>
        </p:nvSpPr>
        <p:spPr bwMode="black">
          <a:xfrm>
            <a:off x="2020888" y="5327650"/>
            <a:ext cx="5472112" cy="1350963"/>
          </a:xfrm>
          <a:prstGeom prst="horizontalScroll">
            <a:avLst>
              <a:gd name="adj" fmla="val 12500"/>
            </a:avLst>
          </a:prstGeom>
          <a:solidFill>
            <a:srgbClr val="FFFFBD"/>
          </a:solidFill>
          <a:ln w="22225">
            <a:solidFill>
              <a:srgbClr val="CC6600"/>
            </a:solidFill>
            <a:round/>
            <a:headEnd/>
            <a:tailEnd/>
          </a:ln>
        </p:spPr>
        <p:txBody>
          <a:bodyPr anchor="ctr"/>
          <a:lstStyle/>
          <a:p>
            <a:pPr algn="l"/>
            <a:r>
              <a:rPr lang="zh-CN" altLang="en-US">
                <a:solidFill>
                  <a:schemeClr val="tx1"/>
                </a:solidFill>
                <a:latin typeface="楷体_GB2312" pitchFamily="49" charset="-122"/>
                <a:ea typeface="楷体_GB2312" pitchFamily="49" charset="-122"/>
              </a:rPr>
              <a:t>格雷码不直观，但因为可靠性高，广泛用于输出和输入等场合。</a:t>
            </a:r>
          </a:p>
        </p:txBody>
      </p:sp>
      <p:sp>
        <p:nvSpPr>
          <p:cNvPr id="133939" name="Line 819"/>
          <p:cNvSpPr>
            <a:spLocks noChangeShapeType="1"/>
          </p:cNvSpPr>
          <p:nvPr/>
        </p:nvSpPr>
        <p:spPr bwMode="black">
          <a:xfrm>
            <a:off x="3348038" y="3144838"/>
            <a:ext cx="1257300" cy="0"/>
          </a:xfrm>
          <a:prstGeom prst="line">
            <a:avLst/>
          </a:prstGeom>
          <a:noFill/>
          <a:ln w="28575">
            <a:solidFill>
              <a:srgbClr val="FF0000"/>
            </a:solidFill>
            <a:round/>
            <a:headEnd/>
            <a:tailEnd/>
          </a:ln>
        </p:spPr>
        <p:txBody>
          <a:bodyPr/>
          <a:lstStyle/>
          <a:p>
            <a:endParaRPr lang="zh-CN" altLang="en-US"/>
          </a:p>
        </p:txBody>
      </p:sp>
      <p:sp>
        <p:nvSpPr>
          <p:cNvPr id="206" name="AutoShape 32"/>
          <p:cNvSpPr>
            <a:spLocks noChangeArrowheads="1"/>
          </p:cNvSpPr>
          <p:nvPr/>
        </p:nvSpPr>
        <p:spPr bwMode="black">
          <a:xfrm>
            <a:off x="2482850" y="4597400"/>
            <a:ext cx="4462463" cy="858838"/>
          </a:xfrm>
          <a:prstGeom prst="horizontalScroll">
            <a:avLst>
              <a:gd name="adj" fmla="val 12500"/>
            </a:avLst>
          </a:prstGeom>
          <a:solidFill>
            <a:srgbClr val="FFCCFF"/>
          </a:solidFill>
          <a:ln w="22225">
            <a:solidFill>
              <a:srgbClr val="CC6600"/>
            </a:solidFill>
            <a:round/>
            <a:headEnd/>
            <a:tailEnd/>
          </a:ln>
        </p:spPr>
        <p:txBody>
          <a:bodyPr anchor="ctr"/>
          <a:lstStyle/>
          <a:p>
            <a:pPr marL="265113" indent="-265113" algn="l">
              <a:lnSpc>
                <a:spcPct val="110000"/>
              </a:lnSpc>
              <a:buClr>
                <a:schemeClr val="bg2"/>
              </a:buClr>
            </a:pPr>
            <a:r>
              <a:rPr lang="zh-CN" altLang="en-US" sz="2200">
                <a:solidFill>
                  <a:schemeClr val="tx1"/>
                </a:solidFill>
                <a:latin typeface="Arial" charset="0"/>
                <a:ea typeface="楷体_GB2312" pitchFamily="49" charset="-122"/>
                <a:cs typeface="Arial" charset="0"/>
              </a:rPr>
              <a:t>格雷码</a:t>
            </a:r>
            <a:r>
              <a:rPr lang="en-US" altLang="zh-CN" sz="2200">
                <a:solidFill>
                  <a:schemeClr val="tx1"/>
                </a:solidFill>
                <a:latin typeface="Arial" charset="0"/>
                <a:ea typeface="楷体_GB2312" pitchFamily="49" charset="-122"/>
                <a:cs typeface="Arial" charset="0"/>
              </a:rPr>
              <a:t>3</a:t>
            </a:r>
            <a:r>
              <a:rPr lang="zh-CN" altLang="en-US" sz="2200">
                <a:solidFill>
                  <a:schemeClr val="tx1"/>
                </a:solidFill>
                <a:latin typeface="Arial" charset="0"/>
                <a:ea typeface="楷体_GB2312" pitchFamily="49" charset="-122"/>
                <a:cs typeface="Arial" charset="0"/>
              </a:rPr>
              <a:t>的后</a:t>
            </a:r>
            <a:r>
              <a:rPr lang="en-US" altLang="zh-CN" sz="2200">
                <a:solidFill>
                  <a:schemeClr val="tx1"/>
                </a:solidFill>
                <a:latin typeface="Arial" charset="0"/>
                <a:ea typeface="楷体_GB2312" pitchFamily="49" charset="-122"/>
                <a:cs typeface="Arial" charset="0"/>
              </a:rPr>
              <a:t>6</a:t>
            </a:r>
            <a:r>
              <a:rPr lang="zh-CN" altLang="en-US" sz="2200">
                <a:solidFill>
                  <a:schemeClr val="tx1"/>
                </a:solidFill>
                <a:latin typeface="Arial" charset="0"/>
                <a:ea typeface="楷体_GB2312" pitchFamily="49" charset="-122"/>
                <a:cs typeface="Arial" charset="0"/>
              </a:rPr>
              <a:t>个状态</a:t>
            </a:r>
            <a:r>
              <a:rPr lang="zh-CN" altLang="en-US" sz="2200">
                <a:solidFill>
                  <a:schemeClr val="tx1"/>
                </a:solidFill>
                <a:latin typeface="楷体_GB2312" pitchFamily="49" charset="-122"/>
                <a:ea typeface="楷体_GB2312" pitchFamily="49" charset="-122"/>
                <a:cs typeface="Arial" charset="0"/>
              </a:rPr>
              <a:t>分别是多少？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939"/>
                                        </p:tgtEl>
                                        <p:attrNameLst>
                                          <p:attrName>style.visibility</p:attrName>
                                        </p:attrNameLst>
                                      </p:cBhvr>
                                      <p:to>
                                        <p:strVal val="visible"/>
                                      </p:to>
                                    </p:set>
                                    <p:animEffect transition="in" filter="wipe(left)">
                                      <p:cBhvr>
                                        <p:cTn id="7" dur="500"/>
                                        <p:tgtEl>
                                          <p:spTgt spid="133939"/>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06"/>
                                        </p:tgtEl>
                                        <p:attrNameLst>
                                          <p:attrName>style.visibility</p:attrName>
                                        </p:attrNameLst>
                                      </p:cBhvr>
                                      <p:to>
                                        <p:strVal val="visible"/>
                                      </p:to>
                                    </p:set>
                                    <p:anim calcmode="lin" valueType="num">
                                      <p:cBhvr>
                                        <p:cTn id="12" dur="500" fill="hold"/>
                                        <p:tgtEl>
                                          <p:spTgt spid="206"/>
                                        </p:tgtEl>
                                        <p:attrNameLst>
                                          <p:attrName>ppt_w</p:attrName>
                                        </p:attrNameLst>
                                      </p:cBhvr>
                                      <p:tavLst>
                                        <p:tav tm="0">
                                          <p:val>
                                            <p:strVal val="#ppt_w*0.70"/>
                                          </p:val>
                                        </p:tav>
                                        <p:tav tm="100000">
                                          <p:val>
                                            <p:strVal val="#ppt_w"/>
                                          </p:val>
                                        </p:tav>
                                      </p:tavLst>
                                    </p:anim>
                                    <p:anim calcmode="lin" valueType="num">
                                      <p:cBhvr>
                                        <p:cTn id="13" dur="500" fill="hold"/>
                                        <p:tgtEl>
                                          <p:spTgt spid="206"/>
                                        </p:tgtEl>
                                        <p:attrNameLst>
                                          <p:attrName>ppt_h</p:attrName>
                                        </p:attrNameLst>
                                      </p:cBhvr>
                                      <p:tavLst>
                                        <p:tav tm="0">
                                          <p:val>
                                            <p:strVal val="#ppt_h"/>
                                          </p:val>
                                        </p:tav>
                                        <p:tav tm="100000">
                                          <p:val>
                                            <p:strVal val="#ppt_h"/>
                                          </p:val>
                                        </p:tav>
                                      </p:tavLst>
                                    </p:anim>
                                    <p:animEffect transition="in" filter="fade">
                                      <p:cBhvr>
                                        <p:cTn id="14" dur="500"/>
                                        <p:tgtEl>
                                          <p:spTgt spid="206"/>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33938"/>
                                        </p:tgtEl>
                                        <p:attrNameLst>
                                          <p:attrName>style.visibility</p:attrName>
                                        </p:attrNameLst>
                                      </p:cBhvr>
                                      <p:to>
                                        <p:strVal val="visible"/>
                                      </p:to>
                                    </p:set>
                                    <p:anim calcmode="lin" valueType="num">
                                      <p:cBhvr>
                                        <p:cTn id="19" dur="1000" fill="hold"/>
                                        <p:tgtEl>
                                          <p:spTgt spid="133938"/>
                                        </p:tgtEl>
                                        <p:attrNameLst>
                                          <p:attrName>ppt_w</p:attrName>
                                        </p:attrNameLst>
                                      </p:cBhvr>
                                      <p:tavLst>
                                        <p:tav tm="0">
                                          <p:val>
                                            <p:strVal val="#ppt_w*0.70"/>
                                          </p:val>
                                        </p:tav>
                                        <p:tav tm="100000">
                                          <p:val>
                                            <p:strVal val="#ppt_w"/>
                                          </p:val>
                                        </p:tav>
                                      </p:tavLst>
                                    </p:anim>
                                    <p:anim calcmode="lin" valueType="num">
                                      <p:cBhvr>
                                        <p:cTn id="20" dur="1000" fill="hold"/>
                                        <p:tgtEl>
                                          <p:spTgt spid="133938"/>
                                        </p:tgtEl>
                                        <p:attrNameLst>
                                          <p:attrName>ppt_h</p:attrName>
                                        </p:attrNameLst>
                                      </p:cBhvr>
                                      <p:tavLst>
                                        <p:tav tm="0">
                                          <p:val>
                                            <p:strVal val="#ppt_h"/>
                                          </p:val>
                                        </p:tav>
                                        <p:tav tm="100000">
                                          <p:val>
                                            <p:strVal val="#ppt_h"/>
                                          </p:val>
                                        </p:tav>
                                      </p:tavLst>
                                    </p:anim>
                                    <p:animEffect transition="in" filter="fade">
                                      <p:cBhvr>
                                        <p:cTn id="21" dur="1000"/>
                                        <p:tgtEl>
                                          <p:spTgt spid="133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38" grpId="0" animBg="1"/>
      <p:bldP spid="133939" grpId="0" animBg="1"/>
      <p:bldP spid="20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5"/>
          <p:cNvSpPr>
            <a:spLocks noGrp="1" noChangeArrowheads="1"/>
          </p:cNvSpPr>
          <p:nvPr>
            <p:ph type="sldNum" sz="quarter" idx="10"/>
          </p:nvPr>
        </p:nvSpPr>
        <p:spPr>
          <a:noFill/>
        </p:spPr>
        <p:txBody>
          <a:bodyPr/>
          <a:lstStyle/>
          <a:p>
            <a:fld id="{55F68E3E-37C8-45B7-848B-AB69BE1F43BA}" type="slidenum">
              <a:rPr lang="ko-KR" altLang="en-US" smtClean="0"/>
              <a:pPr/>
              <a:t>61</a:t>
            </a:fld>
            <a:endParaRPr lang="en-US" altLang="ko-KR" smtClean="0"/>
          </a:p>
        </p:txBody>
      </p:sp>
      <p:sp>
        <p:nvSpPr>
          <p:cNvPr id="64515" name="Rectangle 2"/>
          <p:cNvSpPr>
            <a:spLocks noGrp="1" noChangeArrowheads="1"/>
          </p:cNvSpPr>
          <p:nvPr>
            <p:ph type="title"/>
          </p:nvPr>
        </p:nvSpPr>
        <p:spPr/>
        <p:txBody>
          <a:bodyPr/>
          <a:lstStyle/>
          <a:p>
            <a:r>
              <a:rPr lang="zh-CN" altLang="en-US" smtClean="0">
                <a:solidFill>
                  <a:srgbClr val="FFCC00"/>
                </a:solidFill>
                <a:latin typeface="Arial" charset="0"/>
                <a:ea typeface="黑体" pitchFamily="49" charset="-122"/>
              </a:rPr>
              <a:t>格雷码与二进制码之间的相互转换</a:t>
            </a:r>
          </a:p>
        </p:txBody>
      </p:sp>
      <p:sp>
        <p:nvSpPr>
          <p:cNvPr id="133123" name="Text Box 3"/>
          <p:cNvSpPr txBox="1">
            <a:spLocks noChangeArrowheads="1"/>
          </p:cNvSpPr>
          <p:nvPr/>
        </p:nvSpPr>
        <p:spPr bwMode="auto">
          <a:xfrm>
            <a:off x="396875" y="1160463"/>
            <a:ext cx="8388350" cy="1514475"/>
          </a:xfrm>
          <a:prstGeom prst="rect">
            <a:avLst/>
          </a:prstGeom>
          <a:noFill/>
          <a:ln w="38100">
            <a:noFill/>
            <a:miter lim="800000"/>
            <a:headEnd/>
            <a:tailEnd/>
          </a:ln>
        </p:spPr>
        <p:txBody>
          <a:bodyPr>
            <a:spAutoFit/>
          </a:bodyPr>
          <a:lstStyle/>
          <a:p>
            <a:pPr marL="182563" indent="-182563" algn="l">
              <a:lnSpc>
                <a:spcPct val="110000"/>
              </a:lnSpc>
              <a:buClr>
                <a:schemeClr val="bg2"/>
              </a:buClr>
              <a:buFont typeface="Wingdings" pitchFamily="2" charset="2"/>
              <a:buChar char="v"/>
              <a:defRPr/>
            </a:pPr>
            <a:r>
              <a:rPr kumimoji="1" lang="zh-CN" altLang="en-US" dirty="0">
                <a:solidFill>
                  <a:schemeClr val="tx1"/>
                </a:solidFill>
              </a:rPr>
              <a:t> </a:t>
            </a:r>
            <a:r>
              <a:rPr kumimoji="1" lang="zh-CN" altLang="en-US" dirty="0">
                <a:solidFill>
                  <a:srgbClr val="CC3300"/>
                </a:solidFill>
              </a:rPr>
              <a:t>二进制码到格雷码</a:t>
            </a:r>
            <a:r>
              <a:rPr lang="en-US" altLang="zh-CN" kern="0" dirty="0">
                <a:solidFill>
                  <a:srgbClr val="CC3300"/>
                </a:solidFill>
                <a:latin typeface="Arial" charset="0"/>
              </a:rPr>
              <a:t>3</a:t>
            </a:r>
            <a:r>
              <a:rPr lang="zh-CN" altLang="en-US" kern="0" dirty="0">
                <a:solidFill>
                  <a:srgbClr val="CC3300"/>
                </a:solidFill>
                <a:latin typeface="Arial" charset="0"/>
              </a:rPr>
              <a:t>的</a:t>
            </a:r>
            <a:r>
              <a:rPr kumimoji="1" lang="zh-CN" altLang="en-US" dirty="0">
                <a:solidFill>
                  <a:srgbClr val="CC3300"/>
                </a:solidFill>
              </a:rPr>
              <a:t>转换</a:t>
            </a:r>
          </a:p>
          <a:p>
            <a:pPr marL="717550" lvl="1" indent="-266700" algn="l">
              <a:lnSpc>
                <a:spcPct val="110000"/>
              </a:lnSpc>
              <a:buClr>
                <a:srgbClr val="006666"/>
              </a:buClr>
              <a:buFont typeface="Wingdings" pitchFamily="2" charset="2"/>
              <a:buChar char="w"/>
              <a:defRPr/>
            </a:pPr>
            <a:r>
              <a:rPr kumimoji="1" lang="zh-CN" altLang="en-US" sz="2000" dirty="0">
                <a:solidFill>
                  <a:schemeClr val="tx1"/>
                </a:solidFill>
              </a:rPr>
              <a:t>格雷码的最高位与二进制码的最高位相同；</a:t>
            </a:r>
          </a:p>
          <a:p>
            <a:pPr marL="717550" lvl="1" indent="-266700" algn="l">
              <a:lnSpc>
                <a:spcPct val="110000"/>
              </a:lnSpc>
              <a:buClr>
                <a:srgbClr val="006666"/>
              </a:buClr>
              <a:buFont typeface="Wingdings" pitchFamily="2" charset="2"/>
              <a:buChar char="w"/>
              <a:defRPr/>
            </a:pPr>
            <a:r>
              <a:rPr kumimoji="1" lang="zh-CN" altLang="en-US" sz="2000" dirty="0">
                <a:solidFill>
                  <a:schemeClr val="tx1"/>
                </a:solidFill>
              </a:rPr>
              <a:t>从左到右，逐一将二进制码的两个相邻位相加，作为格雷码的下一位（舍去进位）。</a:t>
            </a:r>
          </a:p>
        </p:txBody>
      </p:sp>
      <p:sp>
        <p:nvSpPr>
          <p:cNvPr id="206" name="Rectangle 3"/>
          <p:cNvSpPr txBox="1">
            <a:spLocks noChangeArrowheads="1"/>
          </p:cNvSpPr>
          <p:nvPr/>
        </p:nvSpPr>
        <p:spPr bwMode="auto">
          <a:xfrm>
            <a:off x="396875" y="3033713"/>
            <a:ext cx="8474075" cy="863600"/>
          </a:xfrm>
          <a:prstGeom prst="rect">
            <a:avLst/>
          </a:prstGeom>
          <a:noFill/>
          <a:ln w="9525">
            <a:noFill/>
            <a:miter lim="800000"/>
            <a:headEnd/>
            <a:tailEnd/>
          </a:ln>
        </p:spPr>
        <p:txBody>
          <a:bodyPr/>
          <a:lstStyle/>
          <a:p>
            <a:pPr marL="342900" indent="-342900" algn="l" eaLnBrk="0" hangingPunct="0">
              <a:lnSpc>
                <a:spcPct val="110000"/>
              </a:lnSpc>
              <a:spcBef>
                <a:spcPct val="20000"/>
              </a:spcBef>
              <a:buClr>
                <a:schemeClr val="bg2"/>
              </a:buClr>
              <a:buFont typeface="Wingdings" pitchFamily="2" charset="2"/>
              <a:buChar char="v"/>
              <a:defRPr/>
            </a:pPr>
            <a:r>
              <a:rPr kumimoji="1" lang="en-US" altLang="zh-CN" kern="0" dirty="0">
                <a:solidFill>
                  <a:srgbClr val="FF0066"/>
                </a:solidFill>
                <a:latin typeface="Arial" charset="0"/>
              </a:rPr>
              <a:t>【</a:t>
            </a:r>
            <a:r>
              <a:rPr kumimoji="1" lang="zh-CN" altLang="en-US" kern="0" dirty="0">
                <a:solidFill>
                  <a:srgbClr val="FF0066"/>
                </a:solidFill>
                <a:latin typeface="Arial" charset="0"/>
              </a:rPr>
              <a:t>例</a:t>
            </a:r>
            <a:r>
              <a:rPr kumimoji="1" lang="en-US" altLang="zh-CN" kern="0" dirty="0">
                <a:solidFill>
                  <a:srgbClr val="FF0066"/>
                </a:solidFill>
                <a:latin typeface="Arial" charset="0"/>
              </a:rPr>
              <a:t>1.25】</a:t>
            </a:r>
            <a:r>
              <a:rPr kumimoji="1" lang="zh-CN" altLang="en-US" kern="0" dirty="0">
                <a:solidFill>
                  <a:schemeClr val="tx1"/>
                </a:solidFill>
                <a:latin typeface="Arial" charset="0"/>
              </a:rPr>
              <a:t> 把</a:t>
            </a:r>
            <a:r>
              <a:rPr lang="zh-CN" altLang="en-US" kern="0" dirty="0">
                <a:solidFill>
                  <a:schemeClr val="tx1"/>
                </a:solidFill>
                <a:latin typeface="Arial" charset="0"/>
              </a:rPr>
              <a:t>二进制数</a:t>
            </a:r>
            <a:r>
              <a:rPr lang="en-US" altLang="zh-CN" kern="0" dirty="0">
                <a:solidFill>
                  <a:schemeClr val="tx1"/>
                </a:solidFill>
                <a:latin typeface="Arial" charset="0"/>
              </a:rPr>
              <a:t>1001</a:t>
            </a:r>
            <a:r>
              <a:rPr lang="zh-CN" altLang="en-US" kern="0" dirty="0">
                <a:solidFill>
                  <a:schemeClr val="tx1"/>
                </a:solidFill>
                <a:latin typeface="Arial" charset="0"/>
              </a:rPr>
              <a:t>转换成</a:t>
            </a:r>
            <a:r>
              <a:rPr kumimoji="1" lang="zh-CN" altLang="en-US" dirty="0">
                <a:solidFill>
                  <a:schemeClr val="tx1"/>
                </a:solidFill>
              </a:rPr>
              <a:t>格雷码</a:t>
            </a:r>
            <a:r>
              <a:rPr lang="en-US" altLang="zh-CN" kern="0" dirty="0">
                <a:solidFill>
                  <a:schemeClr val="tx1"/>
                </a:solidFill>
                <a:latin typeface="Arial" charset="0"/>
              </a:rPr>
              <a:t>3</a:t>
            </a:r>
            <a:r>
              <a:rPr lang="zh-CN" altLang="en-US" kern="0" dirty="0">
                <a:solidFill>
                  <a:schemeClr val="tx1"/>
                </a:solidFill>
                <a:latin typeface="Arial" charset="0"/>
              </a:rPr>
              <a:t>。</a:t>
            </a:r>
            <a:endParaRPr lang="en-US" altLang="zh-CN" kern="0" dirty="0">
              <a:solidFill>
                <a:schemeClr val="tx1"/>
              </a:solidFill>
              <a:latin typeface="Arial" charset="0"/>
            </a:endParaRPr>
          </a:p>
          <a:p>
            <a:pPr marL="342900" indent="-342900" algn="l" eaLnBrk="0" hangingPunct="0">
              <a:lnSpc>
                <a:spcPct val="110000"/>
              </a:lnSpc>
              <a:buClr>
                <a:schemeClr val="bg2"/>
              </a:buClr>
              <a:buFont typeface="Wingdings" pitchFamily="2" charset="2"/>
              <a:buNone/>
              <a:defRPr/>
            </a:pPr>
            <a:r>
              <a:rPr lang="zh-CN" altLang="en-US" kern="0" dirty="0">
                <a:solidFill>
                  <a:schemeClr val="tx1"/>
                </a:solidFill>
                <a:latin typeface="Arial" charset="0"/>
              </a:rPr>
              <a:t>     解：</a:t>
            </a:r>
          </a:p>
        </p:txBody>
      </p:sp>
      <p:grpSp>
        <p:nvGrpSpPr>
          <p:cNvPr id="2" name="组合 220"/>
          <p:cNvGrpSpPr>
            <a:grpSpLocks/>
          </p:cNvGrpSpPr>
          <p:nvPr/>
        </p:nvGrpSpPr>
        <p:grpSpPr bwMode="auto">
          <a:xfrm>
            <a:off x="1908175" y="3897313"/>
            <a:ext cx="1992313" cy="2000250"/>
            <a:chOff x="1932100" y="3897053"/>
            <a:chExt cx="1991828" cy="2000548"/>
          </a:xfrm>
        </p:grpSpPr>
        <p:sp>
          <p:nvSpPr>
            <p:cNvPr id="64521" name="Text Box 22"/>
            <p:cNvSpPr txBox="1">
              <a:spLocks noChangeArrowheads="1"/>
            </p:cNvSpPr>
            <p:nvPr/>
          </p:nvSpPr>
          <p:spPr bwMode="auto">
            <a:xfrm>
              <a:off x="1932100" y="3897053"/>
              <a:ext cx="1991828" cy="2000548"/>
            </a:xfrm>
            <a:prstGeom prst="rect">
              <a:avLst/>
            </a:prstGeom>
            <a:noFill/>
            <a:ln w="9525">
              <a:noFill/>
              <a:miter lim="800000"/>
              <a:headEnd/>
              <a:tailEnd/>
            </a:ln>
          </p:spPr>
          <p:txBody>
            <a:bodyPr>
              <a:spAutoFit/>
            </a:bodyPr>
            <a:lstStyle/>
            <a:p>
              <a:pPr algn="l">
                <a:lnSpc>
                  <a:spcPct val="100000"/>
                </a:lnSpc>
              </a:pPr>
              <a:r>
                <a:rPr lang="en-US" altLang="zh-CN" sz="2000">
                  <a:solidFill>
                    <a:schemeClr val="tx1"/>
                  </a:solidFill>
                  <a:latin typeface="Arial" charset="0"/>
                </a:rPr>
                <a:t>1</a:t>
              </a:r>
              <a:r>
                <a:rPr lang="zh-CN" altLang="en-US" sz="2000">
                  <a:solidFill>
                    <a:schemeClr val="tx1"/>
                  </a:solidFill>
                  <a:latin typeface="Arial" charset="0"/>
                </a:rPr>
                <a:t>      </a:t>
              </a:r>
              <a:r>
                <a:rPr lang="en-US" altLang="zh-CN" sz="2000">
                  <a:solidFill>
                    <a:schemeClr val="tx1"/>
                  </a:solidFill>
                  <a:latin typeface="Arial" charset="0"/>
                </a:rPr>
                <a:t>0</a:t>
              </a:r>
              <a:r>
                <a:rPr lang="zh-CN" altLang="en-US" sz="2000">
                  <a:solidFill>
                    <a:schemeClr val="tx1"/>
                  </a:solidFill>
                  <a:latin typeface="Arial" charset="0"/>
                </a:rPr>
                <a:t>     </a:t>
              </a:r>
              <a:r>
                <a:rPr lang="en-US" altLang="zh-CN" sz="2000">
                  <a:solidFill>
                    <a:schemeClr val="tx1"/>
                  </a:solidFill>
                  <a:latin typeface="Arial" charset="0"/>
                </a:rPr>
                <a:t>0</a:t>
              </a:r>
              <a:r>
                <a:rPr lang="zh-CN" altLang="en-US" sz="2000">
                  <a:solidFill>
                    <a:schemeClr val="tx1"/>
                  </a:solidFill>
                  <a:latin typeface="Arial" charset="0"/>
                </a:rPr>
                <a:t>     </a:t>
              </a:r>
              <a:r>
                <a:rPr lang="en-US" altLang="zh-CN" sz="2000">
                  <a:solidFill>
                    <a:schemeClr val="tx1"/>
                  </a:solidFill>
                  <a:latin typeface="Arial" charset="0"/>
                </a:rPr>
                <a:t>1</a:t>
              </a:r>
            </a:p>
            <a:p>
              <a:pPr algn="l">
                <a:lnSpc>
                  <a:spcPct val="100000"/>
                </a:lnSpc>
              </a:pPr>
              <a:endParaRPr lang="en-US" altLang="zh-CN" sz="2000">
                <a:solidFill>
                  <a:schemeClr val="tx1"/>
                </a:solidFill>
                <a:latin typeface="Arial" charset="0"/>
              </a:endParaRPr>
            </a:p>
            <a:p>
              <a:pPr algn="l">
                <a:lnSpc>
                  <a:spcPct val="100000"/>
                </a:lnSpc>
              </a:pPr>
              <a:r>
                <a:rPr lang="zh-CN" altLang="en-US" sz="2200">
                  <a:solidFill>
                    <a:schemeClr val="tx1"/>
                  </a:solidFill>
                  <a:latin typeface="Arial" charset="0"/>
                </a:rPr>
                <a:t>   </a:t>
              </a:r>
              <a:r>
                <a:rPr lang="en-US" altLang="zh-CN" sz="2200">
                  <a:solidFill>
                    <a:schemeClr val="tx1"/>
                  </a:solidFill>
                  <a:latin typeface="Arial" charset="0"/>
                </a:rPr>
                <a:t> +</a:t>
              </a:r>
              <a:r>
                <a:rPr lang="zh-CN" altLang="en-US" sz="2200">
                  <a:solidFill>
                    <a:schemeClr val="tx1"/>
                  </a:solidFill>
                  <a:latin typeface="Arial" charset="0"/>
                </a:rPr>
                <a:t>    </a:t>
              </a:r>
              <a:r>
                <a:rPr lang="en-US" altLang="zh-CN" sz="2200">
                  <a:solidFill>
                    <a:schemeClr val="tx1"/>
                  </a:solidFill>
                  <a:latin typeface="Arial" charset="0"/>
                </a:rPr>
                <a:t>+</a:t>
              </a:r>
              <a:r>
                <a:rPr lang="zh-CN" altLang="en-US" sz="2200">
                  <a:solidFill>
                    <a:schemeClr val="tx1"/>
                  </a:solidFill>
                  <a:latin typeface="Arial" charset="0"/>
                </a:rPr>
                <a:t>    </a:t>
              </a:r>
              <a:r>
                <a:rPr lang="en-US" altLang="zh-CN" sz="2200">
                  <a:solidFill>
                    <a:schemeClr val="tx1"/>
                  </a:solidFill>
                  <a:latin typeface="Arial" charset="0"/>
                </a:rPr>
                <a:t>+</a:t>
              </a:r>
            </a:p>
            <a:p>
              <a:pPr algn="l">
                <a:lnSpc>
                  <a:spcPct val="100000"/>
                </a:lnSpc>
              </a:pPr>
              <a:endParaRPr lang="en-US" altLang="zh-CN" sz="2000">
                <a:solidFill>
                  <a:schemeClr val="tx1"/>
                </a:solidFill>
                <a:latin typeface="Arial" charset="0"/>
              </a:endParaRPr>
            </a:p>
            <a:p>
              <a:pPr algn="l">
                <a:lnSpc>
                  <a:spcPct val="100000"/>
                </a:lnSpc>
              </a:pPr>
              <a:endParaRPr lang="en-US" altLang="zh-CN" sz="2000">
                <a:solidFill>
                  <a:schemeClr val="tx1"/>
                </a:solidFill>
                <a:latin typeface="Arial" charset="0"/>
              </a:endParaRPr>
            </a:p>
            <a:p>
              <a:pPr algn="l">
                <a:lnSpc>
                  <a:spcPct val="110000"/>
                </a:lnSpc>
              </a:pPr>
              <a:r>
                <a:rPr lang="en-US" altLang="zh-CN" sz="2000">
                  <a:latin typeface="Arial" charset="0"/>
                </a:rPr>
                <a:t>1</a:t>
              </a:r>
              <a:r>
                <a:rPr lang="zh-CN" altLang="en-US" sz="2000">
                  <a:latin typeface="Arial" charset="0"/>
                </a:rPr>
                <a:t>   </a:t>
              </a:r>
              <a:r>
                <a:rPr lang="en-US" altLang="zh-CN" sz="2000">
                  <a:latin typeface="Arial" charset="0"/>
                </a:rPr>
                <a:t>1</a:t>
              </a:r>
              <a:r>
                <a:rPr lang="zh-CN" altLang="en-US" sz="2000">
                  <a:latin typeface="Arial" charset="0"/>
                </a:rPr>
                <a:t>    </a:t>
              </a:r>
              <a:r>
                <a:rPr lang="en-US" altLang="zh-CN" sz="2000">
                  <a:latin typeface="Arial" charset="0"/>
                </a:rPr>
                <a:t>0</a:t>
              </a:r>
              <a:r>
                <a:rPr lang="zh-CN" altLang="en-US" sz="2000">
                  <a:latin typeface="Arial" charset="0"/>
                </a:rPr>
                <a:t>     </a:t>
              </a:r>
              <a:r>
                <a:rPr lang="en-US" altLang="zh-CN" sz="2000">
                  <a:latin typeface="Arial" charset="0"/>
                </a:rPr>
                <a:t>1</a:t>
              </a:r>
              <a:endParaRPr lang="zh-CN" altLang="en-US"/>
            </a:p>
          </p:txBody>
        </p:sp>
        <p:cxnSp>
          <p:nvCxnSpPr>
            <p:cNvPr id="64522" name="直接箭头连接符 210"/>
            <p:cNvCxnSpPr>
              <a:cxnSpLocks noChangeShapeType="1"/>
            </p:cNvCxnSpPr>
            <p:nvPr/>
          </p:nvCxnSpPr>
          <p:spPr bwMode="auto">
            <a:xfrm rot="5400000">
              <a:off x="1456860" y="4850364"/>
              <a:ext cx="1260140" cy="1588"/>
            </a:xfrm>
            <a:prstGeom prst="straightConnector1">
              <a:avLst/>
            </a:prstGeom>
            <a:noFill/>
            <a:ln w="19050" algn="ctr">
              <a:solidFill>
                <a:srgbClr val="FF3399"/>
              </a:solidFill>
              <a:round/>
              <a:headEnd/>
              <a:tailEnd type="arrow" w="med" len="med"/>
            </a:ln>
          </p:spPr>
        </p:cxnSp>
        <p:sp>
          <p:nvSpPr>
            <p:cNvPr id="64523" name="左大括号 211"/>
            <p:cNvSpPr>
              <a:spLocks/>
            </p:cNvSpPr>
            <p:nvPr/>
          </p:nvSpPr>
          <p:spPr bwMode="auto">
            <a:xfrm rot="-5400000">
              <a:off x="2201043" y="4164102"/>
              <a:ext cx="297747" cy="411718"/>
            </a:xfrm>
            <a:prstGeom prst="leftBrace">
              <a:avLst>
                <a:gd name="adj1" fmla="val 8335"/>
                <a:gd name="adj2" fmla="val 50000"/>
              </a:avLst>
            </a:prstGeom>
            <a:noFill/>
            <a:ln w="19050" algn="ctr">
              <a:solidFill>
                <a:srgbClr val="FF0000"/>
              </a:solidFill>
              <a:round/>
              <a:headEnd/>
              <a:tailEnd/>
            </a:ln>
          </p:spPr>
          <p:txBody>
            <a:bodyPr>
              <a:spAutoFit/>
            </a:bodyPr>
            <a:lstStyle/>
            <a:p>
              <a:pPr algn="r" eaLnBrk="0" hangingPunct="0">
                <a:lnSpc>
                  <a:spcPct val="100000"/>
                </a:lnSpc>
              </a:pPr>
              <a:endParaRPr lang="zh-CN" altLang="en-US" sz="2000" u="sng">
                <a:solidFill>
                  <a:schemeClr val="accent1"/>
                </a:solidFill>
                <a:latin typeface="Lucida Sans Unicode" pitchFamily="34" charset="0"/>
                <a:ea typeface="Gulim" pitchFamily="34" charset="-127"/>
              </a:endParaRPr>
            </a:p>
          </p:txBody>
        </p:sp>
        <p:cxnSp>
          <p:nvCxnSpPr>
            <p:cNvPr id="213" name="直接箭头连接符 212"/>
            <p:cNvCxnSpPr/>
            <p:nvPr/>
          </p:nvCxnSpPr>
          <p:spPr bwMode="auto">
            <a:xfrm rot="5400000">
              <a:off x="2107362" y="5160097"/>
              <a:ext cx="584287" cy="1588"/>
            </a:xfrm>
            <a:prstGeom prst="straightConnector1">
              <a:avLst/>
            </a:prstGeom>
            <a:noFill/>
            <a:ln w="19050" cap="flat" cmpd="sng" algn="ctr">
              <a:solidFill>
                <a:schemeClr val="accent2">
                  <a:lumMod val="75000"/>
                </a:schemeClr>
              </a:solidFill>
              <a:prstDash val="solid"/>
              <a:round/>
              <a:headEnd type="none" w="med" len="med"/>
              <a:tailEnd type="arrow"/>
            </a:ln>
            <a:effectLst/>
          </p:spPr>
        </p:cxnSp>
        <p:cxnSp>
          <p:nvCxnSpPr>
            <p:cNvPr id="215" name="直接箭头连接符 214"/>
            <p:cNvCxnSpPr/>
            <p:nvPr/>
          </p:nvCxnSpPr>
          <p:spPr bwMode="auto">
            <a:xfrm rot="5400000">
              <a:off x="2575561" y="5160097"/>
              <a:ext cx="584287" cy="1587"/>
            </a:xfrm>
            <a:prstGeom prst="straightConnector1">
              <a:avLst/>
            </a:prstGeom>
            <a:noFill/>
            <a:ln w="19050" cap="flat" cmpd="sng" algn="ctr">
              <a:solidFill>
                <a:schemeClr val="accent2">
                  <a:lumMod val="75000"/>
                </a:schemeClr>
              </a:solidFill>
              <a:prstDash val="solid"/>
              <a:round/>
              <a:headEnd type="none" w="med" len="med"/>
              <a:tailEnd type="arrow"/>
            </a:ln>
            <a:effectLst/>
          </p:spPr>
        </p:cxnSp>
        <p:cxnSp>
          <p:nvCxnSpPr>
            <p:cNvPr id="216" name="直接箭头连接符 215"/>
            <p:cNvCxnSpPr/>
            <p:nvPr/>
          </p:nvCxnSpPr>
          <p:spPr bwMode="auto">
            <a:xfrm rot="5400000">
              <a:off x="3043759" y="5172799"/>
              <a:ext cx="584287" cy="1588"/>
            </a:xfrm>
            <a:prstGeom prst="straightConnector1">
              <a:avLst/>
            </a:prstGeom>
            <a:noFill/>
            <a:ln w="19050" cap="flat" cmpd="sng" algn="ctr">
              <a:solidFill>
                <a:schemeClr val="accent2">
                  <a:lumMod val="75000"/>
                </a:schemeClr>
              </a:solidFill>
              <a:prstDash val="solid"/>
              <a:round/>
              <a:headEnd type="none" w="med" len="med"/>
              <a:tailEnd type="arrow"/>
            </a:ln>
            <a:effectLst/>
          </p:spPr>
        </p:cxnSp>
        <p:sp>
          <p:nvSpPr>
            <p:cNvPr id="64527" name="左大括号 216"/>
            <p:cNvSpPr>
              <a:spLocks/>
            </p:cNvSpPr>
            <p:nvPr/>
          </p:nvSpPr>
          <p:spPr bwMode="auto">
            <a:xfrm rot="-5400000">
              <a:off x="2729215" y="4164103"/>
              <a:ext cx="297747" cy="411718"/>
            </a:xfrm>
            <a:prstGeom prst="leftBrace">
              <a:avLst>
                <a:gd name="adj1" fmla="val 8335"/>
                <a:gd name="adj2" fmla="val 50000"/>
              </a:avLst>
            </a:prstGeom>
            <a:noFill/>
            <a:ln w="19050" algn="ctr">
              <a:solidFill>
                <a:srgbClr val="FF0000"/>
              </a:solidFill>
              <a:round/>
              <a:headEnd/>
              <a:tailEnd/>
            </a:ln>
          </p:spPr>
          <p:txBody>
            <a:bodyPr>
              <a:spAutoFit/>
            </a:bodyPr>
            <a:lstStyle/>
            <a:p>
              <a:pPr algn="r" eaLnBrk="0" hangingPunct="0">
                <a:lnSpc>
                  <a:spcPct val="100000"/>
                </a:lnSpc>
              </a:pPr>
              <a:endParaRPr lang="zh-CN" altLang="en-US" sz="2000" u="sng">
                <a:solidFill>
                  <a:schemeClr val="accent1"/>
                </a:solidFill>
                <a:latin typeface="Lucida Sans Unicode" pitchFamily="34" charset="0"/>
                <a:ea typeface="Gulim" pitchFamily="34" charset="-127"/>
              </a:endParaRPr>
            </a:p>
          </p:txBody>
        </p:sp>
        <p:sp>
          <p:nvSpPr>
            <p:cNvPr id="64528" name="左大括号 217"/>
            <p:cNvSpPr>
              <a:spLocks/>
            </p:cNvSpPr>
            <p:nvPr/>
          </p:nvSpPr>
          <p:spPr bwMode="auto">
            <a:xfrm rot="-5400000">
              <a:off x="3233149" y="4200107"/>
              <a:ext cx="297747" cy="411718"/>
            </a:xfrm>
            <a:prstGeom prst="leftBrace">
              <a:avLst>
                <a:gd name="adj1" fmla="val 8335"/>
                <a:gd name="adj2" fmla="val 50000"/>
              </a:avLst>
            </a:prstGeom>
            <a:noFill/>
            <a:ln w="19050" algn="ctr">
              <a:solidFill>
                <a:srgbClr val="FF0000"/>
              </a:solidFill>
              <a:round/>
              <a:headEnd/>
              <a:tailEnd/>
            </a:ln>
          </p:spPr>
          <p:txBody>
            <a:bodyPr>
              <a:spAutoFit/>
            </a:bodyPr>
            <a:lstStyle/>
            <a:p>
              <a:pPr algn="r" eaLnBrk="0" hangingPunct="0">
                <a:lnSpc>
                  <a:spcPct val="100000"/>
                </a:lnSpc>
              </a:pPr>
              <a:endParaRPr lang="zh-CN" altLang="en-US" sz="2000" u="sng">
                <a:solidFill>
                  <a:schemeClr val="accent1"/>
                </a:solidFill>
                <a:latin typeface="Lucida Sans Unicode" pitchFamily="34" charset="0"/>
                <a:ea typeface="Gulim" pitchFamily="34" charset="-127"/>
              </a:endParaRPr>
            </a:p>
          </p:txBody>
        </p:sp>
      </p:grpSp>
      <p:sp>
        <p:nvSpPr>
          <p:cNvPr id="219" name="矩形 218"/>
          <p:cNvSpPr/>
          <p:nvPr/>
        </p:nvSpPr>
        <p:spPr>
          <a:xfrm>
            <a:off x="4030663" y="3976688"/>
            <a:ext cx="1209675" cy="369887"/>
          </a:xfrm>
          <a:prstGeom prst="rect">
            <a:avLst/>
          </a:prstGeom>
        </p:spPr>
        <p:txBody>
          <a:bodyPr wrap="none">
            <a:spAutoFit/>
          </a:bodyPr>
          <a:lstStyle/>
          <a:p>
            <a:pPr>
              <a:defRPr/>
            </a:pPr>
            <a:r>
              <a:rPr lang="zh-CN" altLang="en-US" sz="2000" kern="0" dirty="0">
                <a:solidFill>
                  <a:schemeClr val="tx1"/>
                </a:solidFill>
                <a:latin typeface="Arial" charset="0"/>
                <a:ea typeface="楷体_GB2312"/>
              </a:rPr>
              <a:t>二进制数</a:t>
            </a:r>
            <a:endParaRPr lang="zh-CN" altLang="en-US" sz="2000" dirty="0">
              <a:ea typeface="楷体_GB2312"/>
            </a:endParaRPr>
          </a:p>
        </p:txBody>
      </p:sp>
      <p:sp>
        <p:nvSpPr>
          <p:cNvPr id="220" name="矩形 219"/>
          <p:cNvSpPr>
            <a:spLocks noChangeArrowheads="1"/>
          </p:cNvSpPr>
          <p:nvPr/>
        </p:nvSpPr>
        <p:spPr bwMode="auto">
          <a:xfrm>
            <a:off x="4219575" y="5380038"/>
            <a:ext cx="1087438" cy="369887"/>
          </a:xfrm>
          <a:prstGeom prst="rect">
            <a:avLst/>
          </a:prstGeom>
          <a:noFill/>
          <a:ln w="9525">
            <a:noFill/>
            <a:miter lim="800000"/>
            <a:headEnd/>
            <a:tailEnd/>
          </a:ln>
        </p:spPr>
        <p:txBody>
          <a:bodyPr wrap="none">
            <a:spAutoFit/>
          </a:bodyPr>
          <a:lstStyle/>
          <a:p>
            <a:r>
              <a:rPr kumimoji="1" lang="zh-CN" altLang="en-US" sz="2000">
                <a:ea typeface="楷体_GB2312" pitchFamily="49" charset="-122"/>
              </a:rPr>
              <a:t>格雷码</a:t>
            </a:r>
            <a:r>
              <a:rPr kumimoji="1" lang="en-US" altLang="zh-CN" sz="2000">
                <a:ea typeface="楷体_GB2312" pitchFamily="49" charset="-122"/>
              </a:rPr>
              <a:t>3</a:t>
            </a:r>
            <a:endParaRPr lang="zh-CN" altLang="en-US" sz="200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anim calcmode="lin" valueType="num">
                                      <p:cBhvr additive="base">
                                        <p:cTn id="7" dur="500" fill="hold"/>
                                        <p:tgtEl>
                                          <p:spTgt spid="206"/>
                                        </p:tgtEl>
                                        <p:attrNameLst>
                                          <p:attrName>ppt_x</p:attrName>
                                        </p:attrNameLst>
                                      </p:cBhvr>
                                      <p:tavLst>
                                        <p:tav tm="0">
                                          <p:val>
                                            <p:strVal val="0-#ppt_w/2"/>
                                          </p:val>
                                        </p:tav>
                                        <p:tav tm="100000">
                                          <p:val>
                                            <p:strVal val="#ppt_x"/>
                                          </p:val>
                                        </p:tav>
                                      </p:tavLst>
                                    </p:anim>
                                    <p:anim calcmode="lin" valueType="num">
                                      <p:cBhvr additive="base">
                                        <p:cTn id="8" dur="500" fill="hold"/>
                                        <p:tgtEl>
                                          <p:spTgt spid="2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19"/>
                                        </p:tgtEl>
                                        <p:attrNameLst>
                                          <p:attrName>style.visibility</p:attrName>
                                        </p:attrNameLst>
                                      </p:cBhvr>
                                      <p:to>
                                        <p:strVal val="visible"/>
                                      </p:to>
                                    </p:set>
                                    <p:animEffect transition="in" filter="dissolve">
                                      <p:cBhvr>
                                        <p:cTn id="18" dur="500"/>
                                        <p:tgtEl>
                                          <p:spTgt spid="21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20"/>
                                        </p:tgtEl>
                                        <p:attrNameLst>
                                          <p:attrName>style.visibility</p:attrName>
                                        </p:attrNameLst>
                                      </p:cBhvr>
                                      <p:to>
                                        <p:strVal val="visible"/>
                                      </p:to>
                                    </p:set>
                                    <p:animEffect transition="in" filter="dissolve">
                                      <p:cBhvr>
                                        <p:cTn id="23"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P spid="219" grpId="0"/>
      <p:bldP spid="220"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5"/>
          <p:cNvSpPr>
            <a:spLocks noGrp="1" noChangeArrowheads="1"/>
          </p:cNvSpPr>
          <p:nvPr>
            <p:ph type="sldNum" sz="quarter" idx="10"/>
          </p:nvPr>
        </p:nvSpPr>
        <p:spPr>
          <a:noFill/>
        </p:spPr>
        <p:txBody>
          <a:bodyPr/>
          <a:lstStyle/>
          <a:p>
            <a:fld id="{2BF5D263-BFC5-4351-A382-0A37F819D154}" type="slidenum">
              <a:rPr lang="ko-KR" altLang="en-US" smtClean="0"/>
              <a:pPr/>
              <a:t>62</a:t>
            </a:fld>
            <a:endParaRPr lang="en-US" altLang="ko-KR" smtClean="0"/>
          </a:p>
        </p:txBody>
      </p:sp>
      <p:sp>
        <p:nvSpPr>
          <p:cNvPr id="65539" name="Rectangle 2"/>
          <p:cNvSpPr>
            <a:spLocks noGrp="1" noChangeArrowheads="1"/>
          </p:cNvSpPr>
          <p:nvPr>
            <p:ph type="title"/>
          </p:nvPr>
        </p:nvSpPr>
        <p:spPr/>
        <p:txBody>
          <a:bodyPr/>
          <a:lstStyle/>
          <a:p>
            <a:r>
              <a:rPr lang="zh-CN" altLang="en-US" smtClean="0">
                <a:solidFill>
                  <a:srgbClr val="FFCC00"/>
                </a:solidFill>
                <a:latin typeface="Arial" charset="0"/>
                <a:ea typeface="黑体" pitchFamily="49" charset="-122"/>
              </a:rPr>
              <a:t>格雷码转换成二进制码</a:t>
            </a:r>
          </a:p>
        </p:txBody>
      </p:sp>
      <p:sp>
        <p:nvSpPr>
          <p:cNvPr id="133123" name="Text Box 3"/>
          <p:cNvSpPr txBox="1">
            <a:spLocks noChangeArrowheads="1"/>
          </p:cNvSpPr>
          <p:nvPr/>
        </p:nvSpPr>
        <p:spPr bwMode="auto">
          <a:xfrm>
            <a:off x="396875" y="1160463"/>
            <a:ext cx="8388350" cy="1514475"/>
          </a:xfrm>
          <a:prstGeom prst="rect">
            <a:avLst/>
          </a:prstGeom>
          <a:noFill/>
          <a:ln w="38100">
            <a:noFill/>
            <a:miter lim="800000"/>
            <a:headEnd/>
            <a:tailEnd/>
          </a:ln>
        </p:spPr>
        <p:txBody>
          <a:bodyPr>
            <a:spAutoFit/>
          </a:bodyPr>
          <a:lstStyle/>
          <a:p>
            <a:pPr marL="182563" indent="-182563" algn="l">
              <a:lnSpc>
                <a:spcPct val="110000"/>
              </a:lnSpc>
              <a:buClr>
                <a:schemeClr val="bg2"/>
              </a:buClr>
              <a:buFont typeface="Wingdings" pitchFamily="2" charset="2"/>
              <a:buChar char="v"/>
              <a:defRPr/>
            </a:pPr>
            <a:r>
              <a:rPr kumimoji="1" lang="zh-CN" altLang="en-US" dirty="0">
                <a:solidFill>
                  <a:schemeClr val="tx1"/>
                </a:solidFill>
              </a:rPr>
              <a:t>格雷码</a:t>
            </a:r>
            <a:r>
              <a:rPr lang="en-US" altLang="zh-CN" kern="0" dirty="0">
                <a:solidFill>
                  <a:schemeClr val="tx1"/>
                </a:solidFill>
                <a:latin typeface="Arial" charset="0"/>
              </a:rPr>
              <a:t>3</a:t>
            </a:r>
            <a:r>
              <a:rPr lang="zh-CN" altLang="en-US" kern="0" dirty="0">
                <a:solidFill>
                  <a:schemeClr val="tx1"/>
                </a:solidFill>
                <a:latin typeface="Arial" charset="0"/>
              </a:rPr>
              <a:t>到</a:t>
            </a:r>
            <a:r>
              <a:rPr kumimoji="1" lang="zh-CN" altLang="en-US" dirty="0">
                <a:solidFill>
                  <a:schemeClr val="tx1"/>
                </a:solidFill>
              </a:rPr>
              <a:t>二进制码的转换</a:t>
            </a:r>
          </a:p>
          <a:p>
            <a:pPr marL="717550" lvl="1" indent="-266700" algn="l">
              <a:lnSpc>
                <a:spcPct val="110000"/>
              </a:lnSpc>
              <a:buClr>
                <a:srgbClr val="006666"/>
              </a:buClr>
              <a:buFont typeface="Wingdings" pitchFamily="2" charset="2"/>
              <a:buChar char="w"/>
              <a:defRPr/>
            </a:pPr>
            <a:r>
              <a:rPr kumimoji="1" lang="zh-CN" altLang="en-US" sz="2000" dirty="0">
                <a:solidFill>
                  <a:schemeClr val="tx1"/>
                </a:solidFill>
              </a:rPr>
              <a:t>二进制码的最高位与格雷码的最高位相同；</a:t>
            </a:r>
          </a:p>
          <a:p>
            <a:pPr marL="717550" lvl="1" indent="-266700" algn="l">
              <a:lnSpc>
                <a:spcPct val="110000"/>
              </a:lnSpc>
              <a:buClr>
                <a:srgbClr val="006666"/>
              </a:buClr>
              <a:buFont typeface="Wingdings" pitchFamily="2" charset="2"/>
              <a:buChar char="w"/>
              <a:defRPr/>
            </a:pPr>
            <a:r>
              <a:rPr kumimoji="1" lang="zh-CN" altLang="en-US" sz="2000" dirty="0">
                <a:solidFill>
                  <a:schemeClr val="tx1"/>
                </a:solidFill>
              </a:rPr>
              <a:t>从左到右，将产生的每个二进制码位加上下一相邻位置的格雷码位，作为</a:t>
            </a:r>
            <a:r>
              <a:rPr lang="zh-CN" altLang="en-US" sz="2000" kern="0" dirty="0">
                <a:solidFill>
                  <a:schemeClr val="tx1"/>
                </a:solidFill>
                <a:latin typeface="Arial" charset="0"/>
              </a:rPr>
              <a:t>二进制</a:t>
            </a:r>
            <a:r>
              <a:rPr kumimoji="1" lang="zh-CN" altLang="en-US" sz="2000" dirty="0">
                <a:solidFill>
                  <a:schemeClr val="tx1"/>
                </a:solidFill>
              </a:rPr>
              <a:t>码的下一位（舍去进位）。</a:t>
            </a:r>
          </a:p>
        </p:txBody>
      </p:sp>
      <p:sp>
        <p:nvSpPr>
          <p:cNvPr id="206" name="Rectangle 3"/>
          <p:cNvSpPr txBox="1">
            <a:spLocks noChangeArrowheads="1"/>
          </p:cNvSpPr>
          <p:nvPr/>
        </p:nvSpPr>
        <p:spPr bwMode="auto">
          <a:xfrm>
            <a:off x="396875" y="3033713"/>
            <a:ext cx="8474075" cy="863600"/>
          </a:xfrm>
          <a:prstGeom prst="rect">
            <a:avLst/>
          </a:prstGeom>
          <a:noFill/>
          <a:ln w="9525">
            <a:noFill/>
            <a:miter lim="800000"/>
            <a:headEnd/>
            <a:tailEnd/>
          </a:ln>
        </p:spPr>
        <p:txBody>
          <a:bodyPr/>
          <a:lstStyle/>
          <a:p>
            <a:pPr marL="342900" indent="-342900" algn="l" eaLnBrk="0" hangingPunct="0">
              <a:lnSpc>
                <a:spcPct val="110000"/>
              </a:lnSpc>
              <a:spcBef>
                <a:spcPct val="20000"/>
              </a:spcBef>
              <a:buClr>
                <a:schemeClr val="bg2"/>
              </a:buClr>
              <a:buFont typeface="Wingdings" pitchFamily="2" charset="2"/>
              <a:buChar char="v"/>
              <a:defRPr/>
            </a:pPr>
            <a:r>
              <a:rPr kumimoji="1" lang="en-US" altLang="zh-CN" kern="0" dirty="0">
                <a:solidFill>
                  <a:srgbClr val="FF0066"/>
                </a:solidFill>
                <a:latin typeface="Arial" charset="0"/>
              </a:rPr>
              <a:t>【</a:t>
            </a:r>
            <a:r>
              <a:rPr kumimoji="1" lang="zh-CN" altLang="en-US" kern="0" dirty="0">
                <a:solidFill>
                  <a:srgbClr val="FF0066"/>
                </a:solidFill>
                <a:latin typeface="Arial" charset="0"/>
              </a:rPr>
              <a:t>例</a:t>
            </a:r>
            <a:r>
              <a:rPr kumimoji="1" lang="en-US" altLang="zh-CN" kern="0" dirty="0">
                <a:solidFill>
                  <a:srgbClr val="FF0066"/>
                </a:solidFill>
                <a:latin typeface="Arial" charset="0"/>
              </a:rPr>
              <a:t>1.26】</a:t>
            </a:r>
            <a:r>
              <a:rPr kumimoji="1" lang="zh-CN" altLang="en-US" kern="0" dirty="0">
                <a:solidFill>
                  <a:schemeClr val="tx1"/>
                </a:solidFill>
                <a:latin typeface="Arial" charset="0"/>
              </a:rPr>
              <a:t> 把</a:t>
            </a:r>
            <a:r>
              <a:rPr kumimoji="1" lang="zh-CN" altLang="en-US" dirty="0">
                <a:solidFill>
                  <a:schemeClr val="tx1"/>
                </a:solidFill>
              </a:rPr>
              <a:t>格雷</a:t>
            </a:r>
            <a:r>
              <a:rPr lang="zh-CN" altLang="en-US" kern="0" dirty="0">
                <a:solidFill>
                  <a:schemeClr val="tx1"/>
                </a:solidFill>
                <a:latin typeface="Arial" charset="0"/>
              </a:rPr>
              <a:t>码</a:t>
            </a:r>
            <a:r>
              <a:rPr lang="en-US" altLang="zh-CN" kern="0" dirty="0">
                <a:solidFill>
                  <a:schemeClr val="tx1"/>
                </a:solidFill>
                <a:latin typeface="Arial" charset="0"/>
              </a:rPr>
              <a:t>3</a:t>
            </a:r>
            <a:r>
              <a:rPr kumimoji="1" lang="zh-CN" altLang="en-US" dirty="0">
                <a:solidFill>
                  <a:schemeClr val="tx1"/>
                </a:solidFill>
              </a:rPr>
              <a:t> （</a:t>
            </a:r>
            <a:r>
              <a:rPr lang="en-US" altLang="zh-CN" kern="0" dirty="0">
                <a:solidFill>
                  <a:schemeClr val="tx1"/>
                </a:solidFill>
                <a:latin typeface="Arial" charset="0"/>
              </a:rPr>
              <a:t>0111</a:t>
            </a:r>
            <a:r>
              <a:rPr lang="zh-CN" altLang="en-US" kern="0" dirty="0">
                <a:solidFill>
                  <a:schemeClr val="tx1"/>
                </a:solidFill>
                <a:latin typeface="Arial" charset="0"/>
              </a:rPr>
              <a:t>）转换成二进制数。</a:t>
            </a:r>
            <a:endParaRPr lang="en-US" altLang="zh-CN" kern="0" dirty="0">
              <a:solidFill>
                <a:schemeClr val="tx1"/>
              </a:solidFill>
              <a:latin typeface="Arial" charset="0"/>
            </a:endParaRPr>
          </a:p>
          <a:p>
            <a:pPr marL="342900" indent="-342900" algn="l" eaLnBrk="0" hangingPunct="0">
              <a:lnSpc>
                <a:spcPct val="110000"/>
              </a:lnSpc>
              <a:buClr>
                <a:schemeClr val="bg2"/>
              </a:buClr>
              <a:buFont typeface="Wingdings" pitchFamily="2" charset="2"/>
              <a:buNone/>
              <a:defRPr/>
            </a:pPr>
            <a:r>
              <a:rPr lang="zh-CN" altLang="en-US" kern="0" dirty="0">
                <a:solidFill>
                  <a:schemeClr val="tx1"/>
                </a:solidFill>
                <a:latin typeface="Arial" charset="0"/>
              </a:rPr>
              <a:t>     解：</a:t>
            </a:r>
          </a:p>
        </p:txBody>
      </p:sp>
      <p:sp>
        <p:nvSpPr>
          <p:cNvPr id="219" name="矩形 218"/>
          <p:cNvSpPr>
            <a:spLocks noChangeArrowheads="1"/>
          </p:cNvSpPr>
          <p:nvPr/>
        </p:nvSpPr>
        <p:spPr bwMode="auto">
          <a:xfrm>
            <a:off x="4189413" y="5508625"/>
            <a:ext cx="1211262" cy="368300"/>
          </a:xfrm>
          <a:prstGeom prst="rect">
            <a:avLst/>
          </a:prstGeom>
          <a:noFill/>
          <a:ln w="9525">
            <a:noFill/>
            <a:miter lim="800000"/>
            <a:headEnd/>
            <a:tailEnd/>
          </a:ln>
        </p:spPr>
        <p:txBody>
          <a:bodyPr wrap="none">
            <a:spAutoFit/>
          </a:bodyPr>
          <a:lstStyle/>
          <a:p>
            <a:r>
              <a:rPr kumimoji="1" lang="zh-CN" altLang="en-US" sz="2000">
                <a:ea typeface="楷体_GB2312" pitchFamily="49" charset="-122"/>
              </a:rPr>
              <a:t>二进制数</a:t>
            </a:r>
          </a:p>
        </p:txBody>
      </p:sp>
      <p:sp>
        <p:nvSpPr>
          <p:cNvPr id="220" name="矩形 219"/>
          <p:cNvSpPr>
            <a:spLocks noChangeArrowheads="1"/>
          </p:cNvSpPr>
          <p:nvPr/>
        </p:nvSpPr>
        <p:spPr bwMode="auto">
          <a:xfrm>
            <a:off x="4294188" y="3824288"/>
            <a:ext cx="1087437" cy="369887"/>
          </a:xfrm>
          <a:prstGeom prst="rect">
            <a:avLst/>
          </a:prstGeom>
          <a:noFill/>
          <a:ln w="9525">
            <a:noFill/>
            <a:miter lim="800000"/>
            <a:headEnd/>
            <a:tailEnd/>
          </a:ln>
        </p:spPr>
        <p:txBody>
          <a:bodyPr wrap="none">
            <a:spAutoFit/>
          </a:bodyPr>
          <a:lstStyle/>
          <a:p>
            <a:r>
              <a:rPr kumimoji="1" lang="zh-CN" altLang="en-US" sz="2000">
                <a:solidFill>
                  <a:schemeClr val="tx1"/>
                </a:solidFill>
                <a:ea typeface="楷体_GB2312" pitchFamily="49" charset="-122"/>
              </a:rPr>
              <a:t>格雷码</a:t>
            </a:r>
            <a:r>
              <a:rPr kumimoji="1" lang="en-US" altLang="zh-CN" sz="2000">
                <a:solidFill>
                  <a:schemeClr val="tx1"/>
                </a:solidFill>
                <a:ea typeface="楷体_GB2312" pitchFamily="49" charset="-122"/>
              </a:rPr>
              <a:t>3</a:t>
            </a:r>
            <a:endParaRPr lang="zh-CN" altLang="en-US" sz="2000">
              <a:ea typeface="楷体_GB2312" pitchFamily="49" charset="-122"/>
            </a:endParaRPr>
          </a:p>
        </p:txBody>
      </p:sp>
      <p:grpSp>
        <p:nvGrpSpPr>
          <p:cNvPr id="2" name="组合 39"/>
          <p:cNvGrpSpPr>
            <a:grpSpLocks/>
          </p:cNvGrpSpPr>
          <p:nvPr/>
        </p:nvGrpSpPr>
        <p:grpSpPr bwMode="auto">
          <a:xfrm>
            <a:off x="1931988" y="3897313"/>
            <a:ext cx="2495550" cy="2020887"/>
            <a:chOff x="1932100" y="3897053"/>
            <a:chExt cx="2495884" cy="2021066"/>
          </a:xfrm>
        </p:grpSpPr>
        <p:grpSp>
          <p:nvGrpSpPr>
            <p:cNvPr id="65545" name="组合 220"/>
            <p:cNvGrpSpPr>
              <a:grpSpLocks/>
            </p:cNvGrpSpPr>
            <p:nvPr/>
          </p:nvGrpSpPr>
          <p:grpSpPr bwMode="auto">
            <a:xfrm>
              <a:off x="1932100" y="3897053"/>
              <a:ext cx="2495884" cy="2021066"/>
              <a:chOff x="1932100" y="3897053"/>
              <a:chExt cx="1991828" cy="2021066"/>
            </a:xfrm>
          </p:grpSpPr>
          <p:sp>
            <p:nvSpPr>
              <p:cNvPr id="65554" name="Text Box 22"/>
              <p:cNvSpPr txBox="1">
                <a:spLocks noChangeArrowheads="1"/>
              </p:cNvSpPr>
              <p:nvPr/>
            </p:nvSpPr>
            <p:spPr bwMode="auto">
              <a:xfrm>
                <a:off x="1932100" y="3897053"/>
                <a:ext cx="1991828" cy="2021066"/>
              </a:xfrm>
              <a:prstGeom prst="rect">
                <a:avLst/>
              </a:prstGeom>
              <a:noFill/>
              <a:ln w="9525">
                <a:noFill/>
                <a:miter lim="800000"/>
                <a:headEnd/>
                <a:tailEnd/>
              </a:ln>
            </p:spPr>
            <p:txBody>
              <a:bodyPr>
                <a:spAutoFit/>
              </a:bodyPr>
              <a:lstStyle/>
              <a:p>
                <a:pPr algn="l">
                  <a:lnSpc>
                    <a:spcPts val="1900"/>
                  </a:lnSpc>
                </a:pPr>
                <a:r>
                  <a:rPr lang="en-US" altLang="zh-CN" sz="2000">
                    <a:solidFill>
                      <a:schemeClr val="tx1"/>
                    </a:solidFill>
                    <a:latin typeface="Arial" charset="0"/>
                  </a:rPr>
                  <a:t>0</a:t>
                </a:r>
                <a:r>
                  <a:rPr lang="zh-CN" altLang="en-US" sz="2000">
                    <a:solidFill>
                      <a:schemeClr val="tx1"/>
                    </a:solidFill>
                    <a:latin typeface="Arial" charset="0"/>
                  </a:rPr>
                  <a:t>      </a:t>
                </a:r>
                <a:r>
                  <a:rPr lang="en-US" altLang="zh-CN" sz="2000">
                    <a:solidFill>
                      <a:schemeClr val="tx1"/>
                    </a:solidFill>
                    <a:latin typeface="Arial" charset="0"/>
                  </a:rPr>
                  <a:t>1</a:t>
                </a:r>
                <a:r>
                  <a:rPr lang="zh-CN" altLang="en-US" sz="2000">
                    <a:solidFill>
                      <a:schemeClr val="tx1"/>
                    </a:solidFill>
                    <a:latin typeface="Arial" charset="0"/>
                  </a:rPr>
                  <a:t>      </a:t>
                </a:r>
                <a:r>
                  <a:rPr lang="en-US" altLang="zh-CN" sz="2000">
                    <a:solidFill>
                      <a:schemeClr val="tx1"/>
                    </a:solidFill>
                    <a:latin typeface="Arial" charset="0"/>
                  </a:rPr>
                  <a:t>1</a:t>
                </a:r>
                <a:r>
                  <a:rPr lang="zh-CN" altLang="en-US" sz="2000">
                    <a:solidFill>
                      <a:schemeClr val="tx1"/>
                    </a:solidFill>
                    <a:latin typeface="Arial" charset="0"/>
                  </a:rPr>
                  <a:t>      </a:t>
                </a:r>
                <a:r>
                  <a:rPr lang="en-US" altLang="zh-CN" sz="2000">
                    <a:solidFill>
                      <a:schemeClr val="tx1"/>
                    </a:solidFill>
                    <a:latin typeface="Arial" charset="0"/>
                  </a:rPr>
                  <a:t>1</a:t>
                </a:r>
              </a:p>
              <a:p>
                <a:pPr algn="l">
                  <a:lnSpc>
                    <a:spcPts val="1900"/>
                  </a:lnSpc>
                </a:pPr>
                <a:endParaRPr lang="en-US" altLang="zh-CN" sz="2000">
                  <a:solidFill>
                    <a:schemeClr val="tx1"/>
                  </a:solidFill>
                  <a:latin typeface="Arial" charset="0"/>
                </a:endParaRPr>
              </a:p>
              <a:p>
                <a:pPr algn="l">
                  <a:lnSpc>
                    <a:spcPts val="1900"/>
                  </a:lnSpc>
                </a:pPr>
                <a:r>
                  <a:rPr lang="zh-CN" altLang="en-US" sz="2200">
                    <a:solidFill>
                      <a:schemeClr val="tx1"/>
                    </a:solidFill>
                    <a:latin typeface="Arial" charset="0"/>
                  </a:rPr>
                  <a:t>       </a:t>
                </a:r>
                <a:endParaRPr lang="en-US" altLang="zh-CN" sz="2200">
                  <a:solidFill>
                    <a:schemeClr val="tx1"/>
                  </a:solidFill>
                  <a:latin typeface="Arial" charset="0"/>
                </a:endParaRPr>
              </a:p>
              <a:p>
                <a:pPr algn="l">
                  <a:lnSpc>
                    <a:spcPts val="1900"/>
                  </a:lnSpc>
                </a:pPr>
                <a:r>
                  <a:rPr lang="zh-CN" altLang="en-US" sz="2200">
                    <a:solidFill>
                      <a:schemeClr val="tx1"/>
                    </a:solidFill>
                    <a:latin typeface="Arial" charset="0"/>
                  </a:rPr>
                  <a:t>      </a:t>
                </a:r>
                <a:r>
                  <a:rPr lang="en-US" altLang="zh-CN" sz="2200">
                    <a:solidFill>
                      <a:schemeClr val="tx1"/>
                    </a:solidFill>
                    <a:latin typeface="Arial" charset="0"/>
                  </a:rPr>
                  <a:t> +</a:t>
                </a:r>
                <a:r>
                  <a:rPr lang="zh-CN" altLang="en-US" sz="2200">
                    <a:solidFill>
                      <a:schemeClr val="tx1"/>
                    </a:solidFill>
                    <a:latin typeface="Arial" charset="0"/>
                  </a:rPr>
                  <a:t>     </a:t>
                </a:r>
                <a:r>
                  <a:rPr lang="en-US" altLang="zh-CN" sz="2200">
                    <a:solidFill>
                      <a:schemeClr val="tx1"/>
                    </a:solidFill>
                    <a:latin typeface="Arial" charset="0"/>
                  </a:rPr>
                  <a:t>+</a:t>
                </a:r>
                <a:r>
                  <a:rPr lang="zh-CN" altLang="en-US" sz="2200">
                    <a:solidFill>
                      <a:schemeClr val="tx1"/>
                    </a:solidFill>
                    <a:latin typeface="Arial" charset="0"/>
                  </a:rPr>
                  <a:t>     </a:t>
                </a:r>
                <a:r>
                  <a:rPr lang="en-US" altLang="zh-CN" sz="2200">
                    <a:solidFill>
                      <a:schemeClr val="tx1"/>
                    </a:solidFill>
                    <a:latin typeface="Arial" charset="0"/>
                  </a:rPr>
                  <a:t>+</a:t>
                </a:r>
              </a:p>
              <a:p>
                <a:pPr algn="l">
                  <a:lnSpc>
                    <a:spcPct val="100000"/>
                  </a:lnSpc>
                </a:pPr>
                <a:endParaRPr lang="en-US" altLang="zh-CN" sz="2000">
                  <a:solidFill>
                    <a:schemeClr val="tx1"/>
                  </a:solidFill>
                  <a:latin typeface="Arial" charset="0"/>
                </a:endParaRPr>
              </a:p>
              <a:p>
                <a:pPr algn="l">
                  <a:lnSpc>
                    <a:spcPct val="100000"/>
                  </a:lnSpc>
                </a:pPr>
                <a:endParaRPr lang="en-US" altLang="zh-CN" sz="2000">
                  <a:solidFill>
                    <a:schemeClr val="tx1"/>
                  </a:solidFill>
                  <a:latin typeface="Arial" charset="0"/>
                </a:endParaRPr>
              </a:p>
              <a:p>
                <a:pPr algn="l">
                  <a:lnSpc>
                    <a:spcPct val="110000"/>
                  </a:lnSpc>
                </a:pPr>
                <a:r>
                  <a:rPr lang="en-US" altLang="zh-CN" sz="2000">
                    <a:latin typeface="Arial" charset="0"/>
                  </a:rPr>
                  <a:t>0</a:t>
                </a:r>
                <a:r>
                  <a:rPr lang="zh-CN" altLang="en-US" sz="2000">
                    <a:latin typeface="Arial" charset="0"/>
                  </a:rPr>
                  <a:t>      </a:t>
                </a:r>
                <a:r>
                  <a:rPr lang="en-US" altLang="zh-CN" sz="2000">
                    <a:latin typeface="Arial" charset="0"/>
                  </a:rPr>
                  <a:t>1</a:t>
                </a:r>
                <a:r>
                  <a:rPr lang="zh-CN" altLang="en-US" sz="2000">
                    <a:latin typeface="Arial" charset="0"/>
                  </a:rPr>
                  <a:t>      </a:t>
                </a:r>
                <a:r>
                  <a:rPr lang="en-US" altLang="zh-CN" sz="2000">
                    <a:latin typeface="Arial" charset="0"/>
                  </a:rPr>
                  <a:t>0</a:t>
                </a:r>
                <a:r>
                  <a:rPr lang="zh-CN" altLang="en-US" sz="2000">
                    <a:latin typeface="Arial" charset="0"/>
                  </a:rPr>
                  <a:t>      </a:t>
                </a:r>
                <a:r>
                  <a:rPr lang="en-US" altLang="zh-CN" sz="2000">
                    <a:latin typeface="Arial" charset="0"/>
                  </a:rPr>
                  <a:t>1</a:t>
                </a:r>
                <a:endParaRPr lang="zh-CN" altLang="en-US"/>
              </a:p>
            </p:txBody>
          </p:sp>
          <p:cxnSp>
            <p:nvCxnSpPr>
              <p:cNvPr id="65555" name="直接箭头连接符 210"/>
              <p:cNvCxnSpPr>
                <a:cxnSpLocks noChangeShapeType="1"/>
              </p:cNvCxnSpPr>
              <p:nvPr/>
            </p:nvCxnSpPr>
            <p:spPr bwMode="auto">
              <a:xfrm rot="5400000">
                <a:off x="1427019" y="4850364"/>
                <a:ext cx="1260140" cy="1588"/>
              </a:xfrm>
              <a:prstGeom prst="straightConnector1">
                <a:avLst/>
              </a:prstGeom>
              <a:noFill/>
              <a:ln w="19050" algn="ctr">
                <a:solidFill>
                  <a:srgbClr val="FF3399"/>
                </a:solidFill>
                <a:round/>
                <a:headEnd/>
                <a:tailEnd type="arrow" w="med" len="med"/>
              </a:ln>
            </p:spPr>
          </p:cxnSp>
          <p:cxnSp>
            <p:nvCxnSpPr>
              <p:cNvPr id="213" name="直接箭头连接符 212"/>
              <p:cNvCxnSpPr/>
              <p:nvPr/>
            </p:nvCxnSpPr>
            <p:spPr bwMode="auto">
              <a:xfrm rot="5400000" flipH="1" flipV="1">
                <a:off x="1963091" y="4956084"/>
                <a:ext cx="571551" cy="326903"/>
              </a:xfrm>
              <a:prstGeom prst="straightConnector1">
                <a:avLst/>
              </a:prstGeom>
              <a:noFill/>
              <a:ln w="19050" cap="flat" cmpd="sng" algn="ctr">
                <a:solidFill>
                  <a:schemeClr val="accent2">
                    <a:lumMod val="75000"/>
                  </a:schemeClr>
                </a:solidFill>
                <a:prstDash val="solid"/>
                <a:round/>
                <a:headEnd type="none" w="med" len="med"/>
                <a:tailEnd type="arrow"/>
              </a:ln>
              <a:effectLst/>
            </p:spPr>
          </p:cxnSp>
        </p:grpSp>
        <p:cxnSp>
          <p:nvCxnSpPr>
            <p:cNvPr id="17" name="直接箭头连接符 16"/>
            <p:cNvCxnSpPr/>
            <p:nvPr/>
          </p:nvCxnSpPr>
          <p:spPr bwMode="auto">
            <a:xfrm rot="5400000">
              <a:off x="2430650" y="4420974"/>
              <a:ext cx="392148" cy="1588"/>
            </a:xfrm>
            <a:prstGeom prst="straightConnector1">
              <a:avLst/>
            </a:prstGeom>
            <a:noFill/>
            <a:ln w="19050" cap="flat" cmpd="sng" algn="ctr">
              <a:solidFill>
                <a:schemeClr val="accent2">
                  <a:lumMod val="75000"/>
                </a:schemeClr>
              </a:solidFill>
              <a:prstDash val="solid"/>
              <a:round/>
              <a:headEnd type="none" w="med" len="med"/>
              <a:tailEnd type="arrow"/>
            </a:ln>
            <a:effectLst/>
          </p:spPr>
        </p:cxnSp>
        <p:cxnSp>
          <p:nvCxnSpPr>
            <p:cNvPr id="26" name="直接箭头连接符 25"/>
            <p:cNvCxnSpPr/>
            <p:nvPr/>
          </p:nvCxnSpPr>
          <p:spPr bwMode="auto">
            <a:xfrm rot="5400000">
              <a:off x="2433032" y="5212413"/>
              <a:ext cx="390560" cy="1587"/>
            </a:xfrm>
            <a:prstGeom prst="straightConnector1">
              <a:avLst/>
            </a:prstGeom>
            <a:noFill/>
            <a:ln w="19050" cap="flat" cmpd="sng" algn="ctr">
              <a:solidFill>
                <a:schemeClr val="accent2">
                  <a:lumMod val="75000"/>
                </a:schemeClr>
              </a:solidFill>
              <a:prstDash val="solid"/>
              <a:round/>
              <a:headEnd type="none" w="med" len="med"/>
              <a:tailEnd type="arrow"/>
            </a:ln>
            <a:effectLst/>
          </p:spPr>
        </p:cxnSp>
        <p:cxnSp>
          <p:nvCxnSpPr>
            <p:cNvPr id="34" name="直接箭头连接符 33"/>
            <p:cNvCxnSpPr/>
            <p:nvPr/>
          </p:nvCxnSpPr>
          <p:spPr bwMode="auto">
            <a:xfrm rot="5400000">
              <a:off x="3005403" y="4416211"/>
              <a:ext cx="392147" cy="1588"/>
            </a:xfrm>
            <a:prstGeom prst="straightConnector1">
              <a:avLst/>
            </a:prstGeom>
            <a:noFill/>
            <a:ln w="19050" cap="flat" cmpd="sng" algn="ctr">
              <a:solidFill>
                <a:schemeClr val="accent2">
                  <a:lumMod val="75000"/>
                </a:schemeClr>
              </a:solidFill>
              <a:prstDash val="solid"/>
              <a:round/>
              <a:headEnd type="none" w="med" len="med"/>
              <a:tailEnd type="arrow"/>
            </a:ln>
            <a:effectLst/>
          </p:spPr>
        </p:cxnSp>
        <p:cxnSp>
          <p:nvCxnSpPr>
            <p:cNvPr id="35" name="直接箭头连接符 34"/>
            <p:cNvCxnSpPr/>
            <p:nvPr/>
          </p:nvCxnSpPr>
          <p:spPr bwMode="auto">
            <a:xfrm rot="5400000">
              <a:off x="3007784" y="5207650"/>
              <a:ext cx="390560" cy="1587"/>
            </a:xfrm>
            <a:prstGeom prst="straightConnector1">
              <a:avLst/>
            </a:prstGeom>
            <a:noFill/>
            <a:ln w="19050" cap="flat" cmpd="sng" algn="ctr">
              <a:solidFill>
                <a:schemeClr val="accent2">
                  <a:lumMod val="75000"/>
                </a:schemeClr>
              </a:solidFill>
              <a:prstDash val="solid"/>
              <a:round/>
              <a:headEnd type="none" w="med" len="med"/>
              <a:tailEnd type="arrow"/>
            </a:ln>
            <a:effectLst/>
          </p:spPr>
        </p:cxnSp>
        <p:cxnSp>
          <p:nvCxnSpPr>
            <p:cNvPr id="36" name="直接箭头连接符 35"/>
            <p:cNvCxnSpPr/>
            <p:nvPr/>
          </p:nvCxnSpPr>
          <p:spPr bwMode="auto">
            <a:xfrm rot="5400000">
              <a:off x="3548400" y="4416211"/>
              <a:ext cx="392147" cy="1588"/>
            </a:xfrm>
            <a:prstGeom prst="straightConnector1">
              <a:avLst/>
            </a:prstGeom>
            <a:noFill/>
            <a:ln w="19050" cap="flat" cmpd="sng" algn="ctr">
              <a:solidFill>
                <a:schemeClr val="accent2">
                  <a:lumMod val="75000"/>
                </a:schemeClr>
              </a:solidFill>
              <a:prstDash val="solid"/>
              <a:round/>
              <a:headEnd type="none" w="med" len="med"/>
              <a:tailEnd type="arrow"/>
            </a:ln>
            <a:effectLst/>
          </p:spPr>
        </p:cxnSp>
        <p:cxnSp>
          <p:nvCxnSpPr>
            <p:cNvPr id="37" name="直接箭头连接符 36"/>
            <p:cNvCxnSpPr/>
            <p:nvPr/>
          </p:nvCxnSpPr>
          <p:spPr bwMode="auto">
            <a:xfrm rot="5400000">
              <a:off x="3548399" y="5243372"/>
              <a:ext cx="392148" cy="1588"/>
            </a:xfrm>
            <a:prstGeom prst="straightConnector1">
              <a:avLst/>
            </a:prstGeom>
            <a:noFill/>
            <a:ln w="19050" cap="flat" cmpd="sng" algn="ctr">
              <a:solidFill>
                <a:schemeClr val="accent2">
                  <a:lumMod val="75000"/>
                </a:schemeClr>
              </a:solidFill>
              <a:prstDash val="solid"/>
              <a:round/>
              <a:headEnd type="none" w="med" len="med"/>
              <a:tailEnd type="arrow"/>
            </a:ln>
            <a:effectLst/>
          </p:spPr>
        </p:cxnSp>
        <p:cxnSp>
          <p:nvCxnSpPr>
            <p:cNvPr id="38" name="直接箭头连接符 37"/>
            <p:cNvCxnSpPr/>
            <p:nvPr/>
          </p:nvCxnSpPr>
          <p:spPr bwMode="auto">
            <a:xfrm rot="5400000" flipH="1" flipV="1">
              <a:off x="2641027" y="4948855"/>
              <a:ext cx="571551" cy="411218"/>
            </a:xfrm>
            <a:prstGeom prst="straightConnector1">
              <a:avLst/>
            </a:prstGeom>
            <a:noFill/>
            <a:ln w="19050" cap="flat" cmpd="sng" algn="ctr">
              <a:solidFill>
                <a:schemeClr val="accent2">
                  <a:lumMod val="75000"/>
                </a:schemeClr>
              </a:solidFill>
              <a:prstDash val="solid"/>
              <a:round/>
              <a:headEnd type="none" w="med" len="med"/>
              <a:tailEnd type="arrow"/>
            </a:ln>
            <a:effectLst/>
          </p:spPr>
        </p:cxnSp>
        <p:cxnSp>
          <p:nvCxnSpPr>
            <p:cNvPr id="39" name="直接箭头连接符 38"/>
            <p:cNvCxnSpPr/>
            <p:nvPr/>
          </p:nvCxnSpPr>
          <p:spPr bwMode="auto">
            <a:xfrm rot="5400000" flipH="1" flipV="1">
              <a:off x="3230862" y="4986164"/>
              <a:ext cx="571551" cy="409630"/>
            </a:xfrm>
            <a:prstGeom prst="straightConnector1">
              <a:avLst/>
            </a:prstGeom>
            <a:noFill/>
            <a:ln w="19050" cap="flat" cmpd="sng" algn="ctr">
              <a:solidFill>
                <a:schemeClr val="accent2">
                  <a:lumMod val="75000"/>
                </a:schemeClr>
              </a:solidFill>
              <a:prstDash val="solid"/>
              <a:round/>
              <a:headEnd type="none" w="med" len="med"/>
              <a:tailEnd type="arrow"/>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anim calcmode="lin" valueType="num">
                                      <p:cBhvr additive="base">
                                        <p:cTn id="7" dur="500" fill="hold"/>
                                        <p:tgtEl>
                                          <p:spTgt spid="206"/>
                                        </p:tgtEl>
                                        <p:attrNameLst>
                                          <p:attrName>ppt_x</p:attrName>
                                        </p:attrNameLst>
                                      </p:cBhvr>
                                      <p:tavLst>
                                        <p:tav tm="0">
                                          <p:val>
                                            <p:strVal val="0-#ppt_w/2"/>
                                          </p:val>
                                        </p:tav>
                                        <p:tav tm="100000">
                                          <p:val>
                                            <p:strVal val="#ppt_x"/>
                                          </p:val>
                                        </p:tav>
                                      </p:tavLst>
                                    </p:anim>
                                    <p:anim calcmode="lin" valueType="num">
                                      <p:cBhvr additive="base">
                                        <p:cTn id="8" dur="500" fill="hold"/>
                                        <p:tgtEl>
                                          <p:spTgt spid="2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20"/>
                                        </p:tgtEl>
                                        <p:attrNameLst>
                                          <p:attrName>style.visibility</p:attrName>
                                        </p:attrNameLst>
                                      </p:cBhvr>
                                      <p:to>
                                        <p:strVal val="visible"/>
                                      </p:to>
                                    </p:set>
                                    <p:animEffect transition="in" filter="dissolve">
                                      <p:cBhvr>
                                        <p:cTn id="18" dur="500"/>
                                        <p:tgtEl>
                                          <p:spTgt spid="22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9"/>
                                        </p:tgtEl>
                                        <p:attrNameLst>
                                          <p:attrName>style.visibility</p:attrName>
                                        </p:attrNameLst>
                                      </p:cBhvr>
                                      <p:to>
                                        <p:strVal val="visible"/>
                                      </p:to>
                                    </p:set>
                                    <p:animEffect transition="in" filter="dissolve">
                                      <p:cBhvr>
                                        <p:cTn id="23"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P spid="219" grpId="0"/>
      <p:bldP spid="220"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4"/>
          <p:cNvSpPr>
            <a:spLocks noGrp="1"/>
          </p:cNvSpPr>
          <p:nvPr>
            <p:ph type="sldNum" sz="quarter" idx="10"/>
          </p:nvPr>
        </p:nvSpPr>
        <p:spPr>
          <a:noFill/>
        </p:spPr>
        <p:txBody>
          <a:bodyPr/>
          <a:lstStyle/>
          <a:p>
            <a:fld id="{240CD86B-AA86-439F-9259-761014729BC0}" type="slidenum">
              <a:rPr lang="ko-KR" altLang="en-US" smtClean="0"/>
              <a:pPr/>
              <a:t>63</a:t>
            </a:fld>
            <a:endParaRPr lang="en-US" altLang="ko-KR" smtClean="0"/>
          </a:p>
        </p:txBody>
      </p:sp>
      <p:sp>
        <p:nvSpPr>
          <p:cNvPr id="66563"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1.3.4  </a:t>
            </a:r>
            <a:r>
              <a:rPr lang="zh-CN" altLang="en-US" smtClean="0">
                <a:solidFill>
                  <a:srgbClr val="FFCC00"/>
                </a:solidFill>
                <a:latin typeface="Arial" charset="0"/>
                <a:ea typeface="黑体" pitchFamily="49" charset="-122"/>
              </a:rPr>
              <a:t>字符编码</a:t>
            </a:r>
          </a:p>
        </p:txBody>
      </p:sp>
      <p:sp>
        <p:nvSpPr>
          <p:cNvPr id="91139" name="Rectangle 3"/>
          <p:cNvSpPr>
            <a:spLocks noGrp="1" noChangeArrowheads="1"/>
          </p:cNvSpPr>
          <p:nvPr>
            <p:ph type="body" sz="half" idx="1"/>
          </p:nvPr>
        </p:nvSpPr>
        <p:spPr>
          <a:xfrm>
            <a:off x="323850" y="1089025"/>
            <a:ext cx="8532813" cy="5364163"/>
          </a:xfrm>
        </p:spPr>
        <p:txBody>
          <a:bodyPr/>
          <a:lstStyle/>
          <a:p>
            <a:pPr marL="365125" indent="-365125" eaLnBrk="1" hangingPunct="1">
              <a:lnSpc>
                <a:spcPct val="120000"/>
              </a:lnSpc>
              <a:spcBef>
                <a:spcPct val="0"/>
              </a:spcBef>
            </a:pPr>
            <a:r>
              <a:rPr lang="zh-CN" altLang="en-US" sz="2400" smtClean="0"/>
              <a:t>用若干位二进制符号表示数字、字母、命令以及特殊符号的方法称为</a:t>
            </a:r>
            <a:r>
              <a:rPr lang="zh-CN" altLang="en-US" sz="2400" smtClean="0">
                <a:solidFill>
                  <a:srgbClr val="FF0000"/>
                </a:solidFill>
              </a:rPr>
              <a:t>字符编码</a:t>
            </a:r>
            <a:r>
              <a:rPr lang="zh-CN" altLang="en-US" sz="2400" smtClean="0"/>
              <a:t>。</a:t>
            </a:r>
          </a:p>
          <a:p>
            <a:pPr marL="365125" indent="-365125" eaLnBrk="1" hangingPunct="1">
              <a:lnSpc>
                <a:spcPct val="120000"/>
              </a:lnSpc>
              <a:spcBef>
                <a:spcPct val="0"/>
              </a:spcBef>
            </a:pPr>
            <a:r>
              <a:rPr lang="zh-CN" altLang="en-US" sz="2400" smtClean="0"/>
              <a:t>目前国际上用得最多的字符有</a:t>
            </a:r>
            <a:r>
              <a:rPr lang="en-US" altLang="zh-CN" sz="2400" smtClean="0">
                <a:solidFill>
                  <a:srgbClr val="CC0066"/>
                </a:solidFill>
              </a:rPr>
              <a:t>128</a:t>
            </a:r>
            <a:r>
              <a:rPr lang="zh-CN" altLang="en-US" sz="2400" smtClean="0"/>
              <a:t>个</a:t>
            </a:r>
            <a:endParaRPr lang="en-US" altLang="zh-CN" sz="2400" smtClean="0"/>
          </a:p>
          <a:p>
            <a:pPr marL="765175" lvl="1" indent="-365125" eaLnBrk="1" hangingPunct="1">
              <a:lnSpc>
                <a:spcPct val="120000"/>
              </a:lnSpc>
              <a:spcBef>
                <a:spcPct val="0"/>
              </a:spcBef>
            </a:pPr>
            <a:r>
              <a:rPr lang="zh-CN" altLang="en-US" sz="2000" smtClean="0">
                <a:cs typeface="Arial" charset="0"/>
              </a:rPr>
              <a:t>普通字符</a:t>
            </a:r>
            <a:r>
              <a:rPr lang="en-US" altLang="zh-CN" sz="2000" smtClean="0">
                <a:cs typeface="Arial" charset="0"/>
              </a:rPr>
              <a:t>94</a:t>
            </a:r>
            <a:r>
              <a:rPr lang="zh-CN" altLang="en-US" sz="2000" smtClean="0">
                <a:cs typeface="Arial" charset="0"/>
              </a:rPr>
              <a:t>个：十进制数</a:t>
            </a:r>
            <a:r>
              <a:rPr lang="en-US" altLang="zh-CN" sz="2000" smtClean="0">
                <a:cs typeface="Arial" charset="0"/>
              </a:rPr>
              <a:t>0~9</a:t>
            </a:r>
            <a:r>
              <a:rPr lang="zh-CN" altLang="en-US" sz="2000" smtClean="0">
                <a:cs typeface="Arial" charset="0"/>
              </a:rPr>
              <a:t>；大写和小写英文字母各</a:t>
            </a:r>
            <a:r>
              <a:rPr lang="en-US" altLang="zh-CN" sz="2000" smtClean="0">
                <a:cs typeface="Arial" charset="0"/>
              </a:rPr>
              <a:t>26</a:t>
            </a:r>
            <a:r>
              <a:rPr lang="zh-CN" altLang="en-US" sz="2000" smtClean="0">
                <a:cs typeface="Arial" charset="0"/>
              </a:rPr>
              <a:t>个；通用运算符号（</a:t>
            </a:r>
            <a:r>
              <a:rPr lang="en-US" altLang="zh-CN" sz="2000" smtClean="0">
                <a:cs typeface="Arial" charset="0"/>
              </a:rPr>
              <a:t>+</a:t>
            </a:r>
            <a:r>
              <a:rPr lang="zh-CN" altLang="en-US" sz="2000" smtClean="0">
                <a:cs typeface="Arial" charset="0"/>
              </a:rPr>
              <a:t>、</a:t>
            </a:r>
            <a:r>
              <a:rPr lang="en-US" altLang="zh-CN" sz="2000" smtClean="0">
                <a:cs typeface="Arial" charset="0"/>
              </a:rPr>
              <a:t>-</a:t>
            </a:r>
            <a:r>
              <a:rPr lang="zh-CN" altLang="en-US" sz="2000" smtClean="0">
                <a:cs typeface="Arial" charset="0"/>
              </a:rPr>
              <a:t>、</a:t>
            </a:r>
            <a:r>
              <a:rPr lang="zh-CN" altLang="en-US" sz="2000" smtClean="0">
                <a:cs typeface="Arial" charset="0"/>
                <a:sym typeface="Symbol" pitchFamily="18" charset="2"/>
              </a:rPr>
              <a:t>、</a:t>
            </a:r>
            <a:r>
              <a:rPr lang="en-US" altLang="zh-CN" sz="2000" smtClean="0">
                <a:cs typeface="Arial" charset="0"/>
                <a:sym typeface="Symbol" pitchFamily="18" charset="2"/>
              </a:rPr>
              <a:t>÷</a:t>
            </a:r>
            <a:r>
              <a:rPr lang="zh-CN" altLang="en-US" sz="2000" smtClean="0">
                <a:cs typeface="Arial" charset="0"/>
                <a:sym typeface="Symbol" pitchFamily="18" charset="2"/>
              </a:rPr>
              <a:t>等）</a:t>
            </a:r>
            <a:r>
              <a:rPr lang="zh-CN" altLang="en-US" sz="2000" smtClean="0">
                <a:cs typeface="Arial" charset="0"/>
              </a:rPr>
              <a:t>及标点符号等；</a:t>
            </a:r>
            <a:endParaRPr lang="en-US" altLang="zh-CN" sz="2000" smtClean="0">
              <a:cs typeface="Arial" charset="0"/>
            </a:endParaRPr>
          </a:p>
          <a:p>
            <a:pPr marL="765175" lvl="1" indent="-365125" eaLnBrk="1" hangingPunct="1">
              <a:lnSpc>
                <a:spcPct val="120000"/>
              </a:lnSpc>
              <a:spcBef>
                <a:spcPct val="0"/>
              </a:spcBef>
            </a:pPr>
            <a:r>
              <a:rPr lang="zh-CN" altLang="en-US" sz="2000" smtClean="0">
                <a:cs typeface="Arial" charset="0"/>
              </a:rPr>
              <a:t>控制字符</a:t>
            </a:r>
            <a:r>
              <a:rPr lang="en-US" altLang="zh-CN" sz="2000" smtClean="0">
                <a:cs typeface="Arial" charset="0"/>
              </a:rPr>
              <a:t>34</a:t>
            </a:r>
            <a:r>
              <a:rPr lang="zh-CN" altLang="en-US" sz="2000" smtClean="0">
                <a:cs typeface="Arial" charset="0"/>
              </a:rPr>
              <a:t>个：</a:t>
            </a:r>
            <a:r>
              <a:rPr lang="en-US" altLang="zh-CN" sz="2000" smtClean="0">
                <a:cs typeface="Arial" charset="0"/>
              </a:rPr>
              <a:t>NUL</a:t>
            </a:r>
            <a:r>
              <a:rPr lang="zh-CN" altLang="en-US" sz="2000" smtClean="0">
                <a:cs typeface="Arial" charset="0"/>
              </a:rPr>
              <a:t>、</a:t>
            </a:r>
            <a:r>
              <a:rPr lang="en-US" altLang="zh-CN" sz="2000" smtClean="0">
                <a:cs typeface="Arial" charset="0"/>
              </a:rPr>
              <a:t>SOH</a:t>
            </a:r>
            <a:r>
              <a:rPr lang="zh-CN" altLang="en-US" sz="2000" smtClean="0">
                <a:cs typeface="Arial" charset="0"/>
              </a:rPr>
              <a:t>、</a:t>
            </a:r>
            <a:r>
              <a:rPr lang="en-US" altLang="zh-CN" sz="2000" smtClean="0">
                <a:cs typeface="Arial" charset="0"/>
              </a:rPr>
              <a:t>STX</a:t>
            </a:r>
            <a:r>
              <a:rPr lang="zh-CN" altLang="en-US" sz="2000" smtClean="0">
                <a:cs typeface="Arial" charset="0"/>
              </a:rPr>
              <a:t>、</a:t>
            </a:r>
            <a:r>
              <a:rPr lang="en-US" altLang="zh-CN" sz="2000" smtClean="0">
                <a:cs typeface="Arial" charset="0"/>
              </a:rPr>
              <a:t>SP</a:t>
            </a:r>
            <a:r>
              <a:rPr lang="zh-CN" altLang="en-US" sz="2000" smtClean="0">
                <a:cs typeface="Arial" charset="0"/>
              </a:rPr>
              <a:t>等</a:t>
            </a:r>
          </a:p>
          <a:p>
            <a:pPr marL="365125" indent="-365125" eaLnBrk="1" hangingPunct="1">
              <a:lnSpc>
                <a:spcPct val="120000"/>
              </a:lnSpc>
              <a:spcBef>
                <a:spcPct val="0"/>
              </a:spcBef>
            </a:pPr>
            <a:r>
              <a:rPr lang="zh-CN" altLang="en-US" sz="2400" smtClean="0"/>
              <a:t>常用的字符编码是美国国家信息交换标准码（</a:t>
            </a:r>
            <a:r>
              <a:rPr lang="en-US" altLang="zh-CN" sz="2400" smtClean="0">
                <a:solidFill>
                  <a:srgbClr val="FF0000"/>
                </a:solidFill>
              </a:rPr>
              <a:t>ASCII</a:t>
            </a:r>
            <a:r>
              <a:rPr lang="zh-CN" altLang="en-US" sz="2400" smtClean="0"/>
              <a:t>，</a:t>
            </a:r>
            <a:r>
              <a:rPr lang="en-US" altLang="zh-CN" sz="2400" smtClean="0"/>
              <a:t>American Standard Code for Information Interchange</a:t>
            </a:r>
            <a:r>
              <a:rPr lang="zh-CN" altLang="en-US" sz="2400" smtClean="0"/>
              <a:t>）</a:t>
            </a:r>
          </a:p>
          <a:p>
            <a:pPr marL="365125" indent="-365125" eaLnBrk="1" hangingPunct="1">
              <a:lnSpc>
                <a:spcPct val="120000"/>
              </a:lnSpc>
              <a:spcBef>
                <a:spcPct val="0"/>
              </a:spcBef>
            </a:pPr>
            <a:r>
              <a:rPr lang="en-US" altLang="zh-CN" sz="2400" smtClean="0"/>
              <a:t>ASCII</a:t>
            </a:r>
            <a:r>
              <a:rPr lang="zh-CN" altLang="en-US" sz="2400" smtClean="0"/>
              <a:t>码用</a:t>
            </a:r>
            <a:r>
              <a:rPr lang="en-US" altLang="zh-CN" sz="2400" smtClean="0">
                <a:solidFill>
                  <a:srgbClr val="CC0066"/>
                </a:solidFill>
              </a:rPr>
              <a:t>7</a:t>
            </a:r>
            <a:r>
              <a:rPr lang="zh-CN" altLang="en-US" sz="2400" smtClean="0"/>
              <a:t>位二进制符号（</a:t>
            </a:r>
            <a:r>
              <a:rPr lang="en-US" altLang="zh-CN" sz="2400" smtClean="0"/>
              <a:t>a</a:t>
            </a:r>
            <a:r>
              <a:rPr lang="en-US" altLang="zh-CN" sz="2400" baseline="-25000" smtClean="0"/>
              <a:t>7</a:t>
            </a:r>
            <a:r>
              <a:rPr lang="en-US" altLang="zh-CN" sz="2400" smtClean="0"/>
              <a:t>a</a:t>
            </a:r>
            <a:r>
              <a:rPr lang="en-US" altLang="zh-CN" sz="2400" baseline="-25000" smtClean="0"/>
              <a:t>6</a:t>
            </a:r>
            <a:r>
              <a:rPr lang="en-US" altLang="zh-CN" sz="2400" smtClean="0"/>
              <a:t>a</a:t>
            </a:r>
            <a:r>
              <a:rPr lang="en-US" altLang="zh-CN" sz="2400" baseline="-25000" smtClean="0"/>
              <a:t>5 </a:t>
            </a:r>
            <a:r>
              <a:rPr lang="en-US" altLang="zh-CN" sz="2400" smtClean="0"/>
              <a:t>a</a:t>
            </a:r>
            <a:r>
              <a:rPr lang="en-US" altLang="zh-CN" sz="2400" baseline="-25000" smtClean="0"/>
              <a:t>4</a:t>
            </a:r>
            <a:r>
              <a:rPr lang="en-US" altLang="zh-CN" sz="2400" smtClean="0"/>
              <a:t>a</a:t>
            </a:r>
            <a:r>
              <a:rPr lang="en-US" altLang="zh-CN" sz="2400" baseline="-25000" smtClean="0"/>
              <a:t>3</a:t>
            </a:r>
            <a:r>
              <a:rPr lang="en-US" altLang="zh-CN" sz="2400" smtClean="0"/>
              <a:t>a</a:t>
            </a:r>
            <a:r>
              <a:rPr lang="en-US" altLang="zh-CN" sz="2400" baseline="-25000" smtClean="0"/>
              <a:t>2</a:t>
            </a:r>
            <a:r>
              <a:rPr lang="en-US" altLang="zh-CN" sz="2400" smtClean="0"/>
              <a:t>a</a:t>
            </a:r>
            <a:r>
              <a:rPr lang="en-US" altLang="zh-CN" sz="2400" baseline="-25000" smtClean="0"/>
              <a:t>1</a:t>
            </a:r>
            <a:r>
              <a:rPr lang="zh-CN" altLang="en-US" sz="2400" smtClean="0"/>
              <a:t>）来表示字符和命令，编码为</a:t>
            </a:r>
            <a:r>
              <a:rPr lang="en-US" altLang="zh-CN" sz="2400" smtClean="0">
                <a:solidFill>
                  <a:srgbClr val="CC0066"/>
                </a:solidFill>
              </a:rPr>
              <a:t>000</a:t>
            </a:r>
            <a:r>
              <a:rPr lang="zh-CN" altLang="en-US" sz="2400" smtClean="0">
                <a:solidFill>
                  <a:srgbClr val="CC0066"/>
                </a:solidFill>
              </a:rPr>
              <a:t> </a:t>
            </a:r>
            <a:r>
              <a:rPr lang="en-US" altLang="zh-CN" sz="2400" smtClean="0">
                <a:solidFill>
                  <a:srgbClr val="CC0066"/>
                </a:solidFill>
              </a:rPr>
              <a:t>0000~111</a:t>
            </a:r>
            <a:r>
              <a:rPr lang="zh-CN" altLang="en-US" sz="2400" smtClean="0">
                <a:solidFill>
                  <a:srgbClr val="CC0066"/>
                </a:solidFill>
              </a:rPr>
              <a:t> </a:t>
            </a:r>
            <a:r>
              <a:rPr lang="en-US" altLang="zh-CN" sz="2400" smtClean="0">
                <a:solidFill>
                  <a:srgbClr val="CC0066"/>
                </a:solidFill>
              </a:rPr>
              <a:t>1111</a:t>
            </a:r>
            <a:r>
              <a:rPr lang="zh-CN" altLang="en-US" sz="2400" smtClean="0"/>
              <a:t>。如按键</a:t>
            </a:r>
            <a:r>
              <a:rPr lang="en-US" altLang="zh-CN" sz="2400" smtClean="0"/>
              <a:t>DEL</a:t>
            </a:r>
            <a:r>
              <a:rPr lang="zh-CN" altLang="en-US" sz="2400" smtClean="0"/>
              <a:t>命令的</a:t>
            </a:r>
            <a:r>
              <a:rPr lang="en-US" altLang="zh-CN" sz="2400" smtClean="0"/>
              <a:t>ASCII</a:t>
            </a:r>
            <a:r>
              <a:rPr lang="zh-CN" altLang="en-US" sz="2400" smtClean="0"/>
              <a:t>码为</a:t>
            </a:r>
            <a:r>
              <a:rPr lang="en-US" altLang="zh-CN" sz="2400" smtClean="0"/>
              <a:t>111 1111B</a:t>
            </a:r>
            <a:r>
              <a:rPr lang="zh-CN" altLang="en-US" sz="2400" smtClean="0"/>
              <a:t>或</a:t>
            </a:r>
            <a:r>
              <a:rPr lang="en-US" altLang="zh-CN" sz="2400" smtClean="0"/>
              <a:t>7FH</a:t>
            </a:r>
            <a:r>
              <a:rPr kumimoji="1" lang="zh-CN" altLang="en-US" sz="2400" smtClean="0"/>
              <a:t>。</a:t>
            </a:r>
            <a:endParaRPr kumimoji="1" lang="en-US" altLang="zh-CN"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39">
                                            <p:txEl>
                                              <p:pRg st="1" end="1"/>
                                            </p:txEl>
                                          </p:spTgt>
                                        </p:tgtEl>
                                        <p:attrNameLst>
                                          <p:attrName>style.visibility</p:attrName>
                                        </p:attrNameLst>
                                      </p:cBhvr>
                                      <p:to>
                                        <p:strVal val="visible"/>
                                      </p:to>
                                    </p:set>
                                    <p:anim calcmode="lin" valueType="num">
                                      <p:cBhvr additive="base">
                                        <p:cTn id="13" dur="500" fill="hold"/>
                                        <p:tgtEl>
                                          <p:spTgt spid="91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 calcmode="lin" valueType="num">
                                      <p:cBhvr additive="base">
                                        <p:cTn id="17" dur="500" fill="hold"/>
                                        <p:tgtEl>
                                          <p:spTgt spid="911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113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1139">
                                            <p:txEl>
                                              <p:pRg st="3" end="3"/>
                                            </p:txEl>
                                          </p:spTgt>
                                        </p:tgtEl>
                                        <p:attrNameLst>
                                          <p:attrName>style.visibility</p:attrName>
                                        </p:attrNameLst>
                                      </p:cBhvr>
                                      <p:to>
                                        <p:strVal val="visible"/>
                                      </p:to>
                                    </p:set>
                                    <p:anim calcmode="lin" valueType="num">
                                      <p:cBhvr additive="base">
                                        <p:cTn id="21" dur="500" fill="hold"/>
                                        <p:tgtEl>
                                          <p:spTgt spid="9113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113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91139">
                                            <p:txEl>
                                              <p:pRg st="4" end="4"/>
                                            </p:txEl>
                                          </p:spTgt>
                                        </p:tgtEl>
                                        <p:attrNameLst>
                                          <p:attrName>style.visibility</p:attrName>
                                        </p:attrNameLst>
                                      </p:cBhvr>
                                      <p:to>
                                        <p:strVal val="visible"/>
                                      </p:to>
                                    </p:set>
                                    <p:anim calcmode="lin" valueType="num">
                                      <p:cBhvr additive="base">
                                        <p:cTn id="25" dur="500" fill="hold"/>
                                        <p:tgtEl>
                                          <p:spTgt spid="911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11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39">
                                            <p:txEl>
                                              <p:pRg st="5" end="5"/>
                                            </p:txEl>
                                          </p:spTgt>
                                        </p:tgtEl>
                                        <p:attrNameLst>
                                          <p:attrName>style.visibility</p:attrName>
                                        </p:attrNameLst>
                                      </p:cBhvr>
                                      <p:to>
                                        <p:strVal val="visible"/>
                                      </p:to>
                                    </p:set>
                                    <p:anim calcmode="lin" valueType="num">
                                      <p:cBhvr additive="base">
                                        <p:cTn id="31" dur="500" fill="hold"/>
                                        <p:tgtEl>
                                          <p:spTgt spid="9113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11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allAtOnce"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5"/>
          <p:cNvSpPr>
            <a:spLocks noGrp="1" noChangeArrowheads="1"/>
          </p:cNvSpPr>
          <p:nvPr>
            <p:ph type="sldNum" sz="quarter" idx="10"/>
          </p:nvPr>
        </p:nvSpPr>
        <p:spPr>
          <a:noFill/>
        </p:spPr>
        <p:txBody>
          <a:bodyPr/>
          <a:lstStyle/>
          <a:p>
            <a:fld id="{F6E2350C-AF93-4800-8044-99F054354B98}" type="slidenum">
              <a:rPr lang="ko-KR" altLang="en-US" smtClean="0"/>
              <a:pPr/>
              <a:t>64</a:t>
            </a:fld>
            <a:endParaRPr lang="en-US" altLang="ko-KR" smtClean="0"/>
          </a:p>
        </p:txBody>
      </p:sp>
      <p:sp>
        <p:nvSpPr>
          <p:cNvPr id="67587"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ASCII</a:t>
            </a:r>
            <a:r>
              <a:rPr lang="zh-CN" altLang="en-US" smtClean="0">
                <a:solidFill>
                  <a:srgbClr val="FFCC00"/>
                </a:solidFill>
                <a:latin typeface="Arial" charset="0"/>
                <a:ea typeface="黑体" pitchFamily="49" charset="-122"/>
              </a:rPr>
              <a:t>码编码表</a:t>
            </a:r>
          </a:p>
        </p:txBody>
      </p:sp>
      <p:graphicFrame>
        <p:nvGraphicFramePr>
          <p:cNvPr id="115910" name="Group 198"/>
          <p:cNvGraphicFramePr>
            <a:graphicFrameLocks noGrp="1"/>
          </p:cNvGraphicFramePr>
          <p:nvPr>
            <p:ph idx="1"/>
          </p:nvPr>
        </p:nvGraphicFramePr>
        <p:xfrm>
          <a:off x="682625" y="1160463"/>
          <a:ext cx="7921625" cy="5437187"/>
        </p:xfrm>
        <a:graphic>
          <a:graphicData uri="http://schemas.openxmlformats.org/drawingml/2006/table">
            <a:tbl>
              <a:tblPr/>
              <a:tblGrid>
                <a:gridCol w="1081088"/>
                <a:gridCol w="854075"/>
                <a:gridCol w="855662"/>
                <a:gridCol w="855663"/>
                <a:gridCol w="854075"/>
                <a:gridCol w="855662"/>
                <a:gridCol w="855663"/>
                <a:gridCol w="854075"/>
                <a:gridCol w="855662"/>
              </a:tblGrid>
              <a:tr h="2809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a7a6a5</a:t>
                      </a:r>
                    </a:p>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a4a3a2a1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NUL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DLE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SP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SOH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DC1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79400">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STX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DC2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ETX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DC3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EOT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DC4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ENQ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NAK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79400">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SYN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257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BEL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ETB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79400">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CAN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79400">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LF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SUB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257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VT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ESC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FS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79400">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CR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SO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733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400" b="0" i="0" u="none" strike="noStrike" cap="none" normalizeH="0" baseline="0" smtClean="0">
                          <a:ln>
                            <a:noFill/>
                          </a:ln>
                          <a:solidFill>
                            <a:srgbClr val="CC0066"/>
                          </a:solidFill>
                          <a:effectLst/>
                          <a:latin typeface="Arial" charset="0"/>
                          <a:ea typeface="宋体" pitchFamily="2" charset="-122"/>
                        </a:rPr>
                        <a:t>DEL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灯片编号占位符 4"/>
          <p:cNvSpPr>
            <a:spLocks noGrp="1"/>
          </p:cNvSpPr>
          <p:nvPr>
            <p:ph type="sldNum" sz="quarter" idx="10"/>
          </p:nvPr>
        </p:nvSpPr>
        <p:spPr>
          <a:noFill/>
        </p:spPr>
        <p:txBody>
          <a:bodyPr/>
          <a:lstStyle/>
          <a:p>
            <a:fld id="{FC92D40D-AF9D-429A-ABEA-FC2824D0A26A}" type="slidenum">
              <a:rPr lang="ko-KR" altLang="en-US" smtClean="0"/>
              <a:pPr/>
              <a:t>65</a:t>
            </a:fld>
            <a:endParaRPr lang="en-US" altLang="ko-KR" smtClean="0"/>
          </a:p>
        </p:txBody>
      </p:sp>
      <p:sp>
        <p:nvSpPr>
          <p:cNvPr id="68611" name="Rectangle 2"/>
          <p:cNvSpPr>
            <a:spLocks noGrp="1" noChangeArrowheads="1"/>
          </p:cNvSpPr>
          <p:nvPr>
            <p:ph type="title"/>
          </p:nvPr>
        </p:nvSpPr>
        <p:spPr/>
        <p:txBody>
          <a:bodyPr/>
          <a:lstStyle/>
          <a:p>
            <a:r>
              <a:rPr lang="en-US" altLang="zh-CN" smtClean="0">
                <a:solidFill>
                  <a:srgbClr val="FFCC00"/>
                </a:solidFill>
                <a:latin typeface="Arial" charset="0"/>
                <a:ea typeface="黑体" pitchFamily="49" charset="-122"/>
              </a:rPr>
              <a:t>ASCII</a:t>
            </a:r>
            <a:r>
              <a:rPr lang="zh-CN" altLang="en-US" smtClean="0">
                <a:solidFill>
                  <a:srgbClr val="FFCC00"/>
                </a:solidFill>
                <a:latin typeface="Arial" charset="0"/>
                <a:ea typeface="黑体" pitchFamily="49" charset="-122"/>
              </a:rPr>
              <a:t>码的特点和用途</a:t>
            </a:r>
          </a:p>
        </p:txBody>
      </p:sp>
      <p:sp>
        <p:nvSpPr>
          <p:cNvPr id="68612" name="Rectangle 3"/>
          <p:cNvSpPr>
            <a:spLocks noGrp="1" noChangeArrowheads="1"/>
          </p:cNvSpPr>
          <p:nvPr>
            <p:ph type="body" sz="half" idx="1"/>
          </p:nvPr>
        </p:nvSpPr>
        <p:spPr>
          <a:xfrm>
            <a:off x="71438" y="1052513"/>
            <a:ext cx="8901112" cy="1476375"/>
          </a:xfrm>
        </p:spPr>
        <p:txBody>
          <a:bodyPr/>
          <a:lstStyle/>
          <a:p>
            <a:pPr marL="365125" indent="-365125"/>
            <a:r>
              <a:rPr kumimoji="1" lang="en-US" altLang="zh-CN" sz="2400" smtClean="0"/>
              <a:t>ASCII</a:t>
            </a:r>
            <a:r>
              <a:rPr kumimoji="1" lang="zh-CN" altLang="en-US" sz="2400" smtClean="0"/>
              <a:t>码的特点和用途</a:t>
            </a:r>
          </a:p>
          <a:p>
            <a:pPr marL="984250" lvl="1" indent="-350838"/>
            <a:r>
              <a:rPr lang="zh-CN" altLang="en-US" smtClean="0">
                <a:solidFill>
                  <a:srgbClr val="CC3300"/>
                </a:solidFill>
              </a:rPr>
              <a:t>有大小之分</a:t>
            </a:r>
            <a:r>
              <a:rPr lang="zh-CN" altLang="en-US" smtClean="0"/>
              <a:t>：</a:t>
            </a:r>
            <a:r>
              <a:rPr kumimoji="1" lang="zh-CN" altLang="en-US" smtClean="0"/>
              <a:t>空格</a:t>
            </a:r>
            <a:r>
              <a:rPr kumimoji="1" lang="en-US" altLang="zh-CN" smtClean="0"/>
              <a:t>(20H)&lt;</a:t>
            </a:r>
            <a:r>
              <a:rPr kumimoji="1" lang="zh-CN" altLang="en-US" smtClean="0"/>
              <a:t>数字（‘</a:t>
            </a:r>
            <a:r>
              <a:rPr kumimoji="1" lang="en-US" altLang="zh-CN" smtClean="0"/>
              <a:t>0’&lt;‘1’&lt;…&lt;‘9’)&lt;</a:t>
            </a:r>
            <a:r>
              <a:rPr kumimoji="1" lang="zh-CN" altLang="en-US" smtClean="0"/>
              <a:t>大写字母</a:t>
            </a:r>
            <a:r>
              <a:rPr kumimoji="1" lang="en-US" altLang="zh-CN" smtClean="0"/>
              <a:t>(‘A’&lt;‘B’&lt;…&lt;‘Z’)&lt;</a:t>
            </a:r>
            <a:r>
              <a:rPr kumimoji="1" lang="zh-CN" altLang="en-US" smtClean="0"/>
              <a:t>小写字母（‘</a:t>
            </a:r>
            <a:r>
              <a:rPr kumimoji="1" lang="en-US" altLang="zh-CN" smtClean="0"/>
              <a:t>a’&lt;‘b’&lt;…‘z’)——</a:t>
            </a:r>
            <a:r>
              <a:rPr lang="zh-CN" altLang="en-US" smtClean="0"/>
              <a:t>可以对一些符号组合（如国家名、姓名、时间）进行排序</a:t>
            </a:r>
          </a:p>
        </p:txBody>
      </p:sp>
      <p:grpSp>
        <p:nvGrpSpPr>
          <p:cNvPr id="2" name="Group 4"/>
          <p:cNvGrpSpPr>
            <a:grpSpLocks/>
          </p:cNvGrpSpPr>
          <p:nvPr/>
        </p:nvGrpSpPr>
        <p:grpSpPr bwMode="auto">
          <a:xfrm>
            <a:off x="1295400" y="5302250"/>
            <a:ext cx="6156325" cy="863600"/>
            <a:chOff x="816" y="3090"/>
            <a:chExt cx="3878" cy="544"/>
          </a:xfrm>
        </p:grpSpPr>
        <p:sp>
          <p:nvSpPr>
            <p:cNvPr id="68616" name="Text Box 5"/>
            <p:cNvSpPr txBox="1">
              <a:spLocks noChangeArrowheads="1"/>
            </p:cNvSpPr>
            <p:nvPr/>
          </p:nvSpPr>
          <p:spPr bwMode="auto">
            <a:xfrm>
              <a:off x="816" y="3234"/>
              <a:ext cx="721" cy="256"/>
            </a:xfrm>
            <a:prstGeom prst="rect">
              <a:avLst/>
            </a:prstGeom>
            <a:solidFill>
              <a:srgbClr val="FFCCFF"/>
            </a:solidFill>
            <a:ln w="9525">
              <a:solidFill>
                <a:schemeClr val="tx2"/>
              </a:solidFill>
              <a:miter lim="800000"/>
              <a:headEnd/>
              <a:tailEnd/>
            </a:ln>
          </p:spPr>
          <p:txBody>
            <a:bodyPr>
              <a:spAutoFit/>
            </a:bodyPr>
            <a:lstStyle/>
            <a:p>
              <a:pPr algn="l">
                <a:lnSpc>
                  <a:spcPct val="100000"/>
                </a:lnSpc>
                <a:spcBef>
                  <a:spcPct val="50000"/>
                </a:spcBef>
              </a:pPr>
              <a:r>
                <a:rPr kumimoji="1" lang="zh-CN" altLang="en-US" sz="2000">
                  <a:solidFill>
                    <a:schemeClr val="tx1"/>
                  </a:solidFill>
                  <a:latin typeface="Arial" charset="0"/>
                  <a:ea typeface="楷体_GB2312" pitchFamily="49" charset="-122"/>
                </a:rPr>
                <a:t>计算机</a:t>
              </a:r>
            </a:p>
          </p:txBody>
        </p:sp>
        <p:sp>
          <p:nvSpPr>
            <p:cNvPr id="68617" name="Text Box 6"/>
            <p:cNvSpPr txBox="1">
              <a:spLocks noChangeArrowheads="1"/>
            </p:cNvSpPr>
            <p:nvPr/>
          </p:nvSpPr>
          <p:spPr bwMode="auto">
            <a:xfrm>
              <a:off x="2484" y="3090"/>
              <a:ext cx="2210" cy="544"/>
            </a:xfrm>
            <a:prstGeom prst="rect">
              <a:avLst/>
            </a:prstGeom>
            <a:solidFill>
              <a:srgbClr val="FFCCFF"/>
            </a:solidFill>
            <a:ln w="9525">
              <a:solidFill>
                <a:schemeClr val="tx2"/>
              </a:solidFill>
              <a:miter lim="800000"/>
              <a:headEnd/>
              <a:tailEnd/>
            </a:ln>
          </p:spPr>
          <p:txBody>
            <a:bodyPr>
              <a:spAutoFit/>
            </a:bodyPr>
            <a:lstStyle/>
            <a:p>
              <a:pPr algn="ctr">
                <a:lnSpc>
                  <a:spcPct val="100000"/>
                </a:lnSpc>
                <a:spcBef>
                  <a:spcPct val="50000"/>
                </a:spcBef>
              </a:pPr>
              <a:r>
                <a:rPr kumimoji="1" lang="zh-CN" altLang="en-US" sz="2000">
                  <a:solidFill>
                    <a:schemeClr val="tx1"/>
                  </a:solidFill>
                  <a:latin typeface="Arial" charset="0"/>
                  <a:ea typeface="楷体_GB2312" pitchFamily="49" charset="-122"/>
                </a:rPr>
                <a:t>外部设备</a:t>
              </a:r>
            </a:p>
            <a:p>
              <a:pPr algn="ctr">
                <a:lnSpc>
                  <a:spcPct val="100000"/>
                </a:lnSpc>
                <a:spcBef>
                  <a:spcPct val="50000"/>
                </a:spcBef>
              </a:pPr>
              <a:r>
                <a:rPr kumimoji="1" lang="zh-CN" altLang="en-US" sz="2000">
                  <a:solidFill>
                    <a:schemeClr val="tx1"/>
                  </a:solidFill>
                  <a:latin typeface="Arial" charset="0"/>
                  <a:ea typeface="楷体_GB2312" pitchFamily="49" charset="-122"/>
                </a:rPr>
                <a:t>（键盘、显示器、打印机</a:t>
              </a:r>
              <a:r>
                <a:rPr kumimoji="1" lang="zh-CN" altLang="en-US" sz="2000" b="0">
                  <a:solidFill>
                    <a:schemeClr val="tx1"/>
                  </a:solidFill>
                  <a:latin typeface="Arial" charset="0"/>
                  <a:ea typeface="楷体_GB2312" pitchFamily="49" charset="-122"/>
                </a:rPr>
                <a:t>）</a:t>
              </a:r>
            </a:p>
          </p:txBody>
        </p:sp>
        <p:sp>
          <p:nvSpPr>
            <p:cNvPr id="68618" name="AutoShape 7"/>
            <p:cNvSpPr>
              <a:spLocks noChangeArrowheads="1"/>
            </p:cNvSpPr>
            <p:nvPr/>
          </p:nvSpPr>
          <p:spPr bwMode="auto">
            <a:xfrm>
              <a:off x="1537" y="3330"/>
              <a:ext cx="947" cy="144"/>
            </a:xfrm>
            <a:prstGeom prst="leftRightArrow">
              <a:avLst>
                <a:gd name="adj1" fmla="val 50000"/>
                <a:gd name="adj2" fmla="val 131528"/>
              </a:avLst>
            </a:prstGeom>
            <a:solidFill>
              <a:schemeClr val="accent1"/>
            </a:solidFill>
            <a:ln w="9525">
              <a:solidFill>
                <a:schemeClr val="tx1"/>
              </a:solidFill>
              <a:miter lim="800000"/>
              <a:headEnd/>
              <a:tailEnd/>
            </a:ln>
          </p:spPr>
          <p:txBody>
            <a:bodyPr wrap="none" anchor="ctr"/>
            <a:lstStyle/>
            <a:p>
              <a:endParaRPr lang="zh-CN" altLang="en-US"/>
            </a:p>
          </p:txBody>
        </p:sp>
        <p:sp>
          <p:nvSpPr>
            <p:cNvPr id="68619" name="Text Box 8"/>
            <p:cNvSpPr txBox="1">
              <a:spLocks noChangeArrowheads="1"/>
            </p:cNvSpPr>
            <p:nvPr/>
          </p:nvSpPr>
          <p:spPr bwMode="auto">
            <a:xfrm>
              <a:off x="1678" y="3147"/>
              <a:ext cx="766" cy="250"/>
            </a:xfrm>
            <a:prstGeom prst="rect">
              <a:avLst/>
            </a:prstGeom>
            <a:noFill/>
            <a:ln w="9525">
              <a:noFill/>
              <a:miter lim="800000"/>
              <a:headEnd/>
              <a:tailEnd/>
            </a:ln>
          </p:spPr>
          <p:txBody>
            <a:bodyPr>
              <a:spAutoFit/>
            </a:bodyPr>
            <a:lstStyle/>
            <a:p>
              <a:pPr algn="l">
                <a:lnSpc>
                  <a:spcPct val="100000"/>
                </a:lnSpc>
                <a:spcBef>
                  <a:spcPct val="50000"/>
                </a:spcBef>
              </a:pPr>
              <a:r>
                <a:rPr kumimoji="1" lang="en-US" altLang="zh-CN" sz="2000">
                  <a:solidFill>
                    <a:schemeClr val="tx1"/>
                  </a:solidFill>
                  <a:latin typeface="Arial" charset="0"/>
                  <a:ea typeface="楷体_GB2312" pitchFamily="49" charset="-122"/>
                </a:rPr>
                <a:t>ASCII</a:t>
              </a:r>
              <a:r>
                <a:rPr kumimoji="1" lang="zh-CN" altLang="en-US" sz="2000">
                  <a:solidFill>
                    <a:schemeClr val="tx1"/>
                  </a:solidFill>
                  <a:latin typeface="Arial" charset="0"/>
                  <a:ea typeface="楷体_GB2312" pitchFamily="49" charset="-122"/>
                </a:rPr>
                <a:t>码</a:t>
              </a:r>
            </a:p>
          </p:txBody>
        </p:sp>
      </p:grpSp>
      <p:sp>
        <p:nvSpPr>
          <p:cNvPr id="13" name="Rectangle 5" descr="蓝色砂纸"/>
          <p:cNvSpPr>
            <a:spLocks noChangeArrowheads="1"/>
          </p:cNvSpPr>
          <p:nvPr/>
        </p:nvSpPr>
        <p:spPr bwMode="auto">
          <a:xfrm>
            <a:off x="1544638" y="2673350"/>
            <a:ext cx="6088062" cy="1582738"/>
          </a:xfrm>
          <a:prstGeom prst="rect">
            <a:avLst/>
          </a:prstGeom>
          <a:blipFill dpi="0" rotWithShape="0">
            <a:blip r:embed="rId3" cstate="print"/>
            <a:srcRect/>
            <a:tile tx="0" ty="0" sx="100000" sy="100000" flip="none" algn="tl"/>
          </a:blipFill>
          <a:ln w="9525">
            <a:solidFill>
              <a:schemeClr val="bg1"/>
            </a:solidFill>
            <a:miter lim="800000"/>
            <a:headEnd/>
            <a:tailEnd/>
          </a:ln>
          <a:effectLst>
            <a:outerShdw dist="107763" dir="2700000" algn="ctr" rotWithShape="0">
              <a:schemeClr val="bg2"/>
            </a:outerShdw>
          </a:effectLst>
        </p:spPr>
        <p:txBody>
          <a:bodyPr>
            <a:spAutoFit/>
          </a:bodyPr>
          <a:lstStyle/>
          <a:p>
            <a:pPr algn="l">
              <a:defRPr/>
            </a:pPr>
            <a:r>
              <a:rPr lang="zh-CN" altLang="en-US" dirty="0">
                <a:solidFill>
                  <a:schemeClr val="tx1"/>
                </a:solidFill>
                <a:latin typeface="Arial" pitchFamily="34" charset="0"/>
              </a:rPr>
              <a:t>    </a:t>
            </a:r>
            <a:r>
              <a:rPr lang="zh-CN" altLang="en-US" sz="2000" dirty="0">
                <a:solidFill>
                  <a:schemeClr val="tx1"/>
                </a:solidFill>
                <a:latin typeface="Arial" pitchFamily="34" charset="0"/>
              </a:rPr>
              <a:t>字符	         十六进制表示	  十进制表示</a:t>
            </a:r>
          </a:p>
          <a:p>
            <a:pPr algn="l">
              <a:defRPr/>
            </a:pPr>
            <a:r>
              <a:rPr lang="zh-CN" altLang="en-US" sz="2000" dirty="0">
                <a:solidFill>
                  <a:schemeClr val="tx1"/>
                </a:solidFill>
                <a:latin typeface="Arial" pitchFamily="34" charset="0"/>
              </a:rPr>
              <a:t>     空格	   	      20</a:t>
            </a:r>
            <a:r>
              <a:rPr lang="en-US" altLang="zh-CN" sz="2000" dirty="0">
                <a:solidFill>
                  <a:schemeClr val="tx1"/>
                </a:solidFill>
                <a:latin typeface="Arial" pitchFamily="34" charset="0"/>
              </a:rPr>
              <a:t>H	                    </a:t>
            </a:r>
            <a:r>
              <a:rPr lang="zh-CN" altLang="en-US" sz="2000" dirty="0">
                <a:solidFill>
                  <a:schemeClr val="tx1"/>
                </a:solidFill>
                <a:latin typeface="Arial" pitchFamily="34" charset="0"/>
              </a:rPr>
              <a:t> </a:t>
            </a:r>
            <a:r>
              <a:rPr lang="en-US" altLang="zh-CN" sz="2000" dirty="0">
                <a:solidFill>
                  <a:schemeClr val="tx1"/>
                </a:solidFill>
                <a:latin typeface="Arial" pitchFamily="34" charset="0"/>
              </a:rPr>
              <a:t> 32</a:t>
            </a:r>
          </a:p>
          <a:p>
            <a:pPr algn="l">
              <a:defRPr/>
            </a:pPr>
            <a:r>
              <a:rPr lang="en-US" altLang="zh-CN" sz="2000" dirty="0">
                <a:solidFill>
                  <a:schemeClr val="tx1"/>
                </a:solidFill>
                <a:latin typeface="Arial" pitchFamily="34" charset="0"/>
              </a:rPr>
              <a:t>   ‘0’～‘9’          30H～39H               48～57</a:t>
            </a:r>
          </a:p>
          <a:p>
            <a:pPr algn="l">
              <a:defRPr/>
            </a:pPr>
            <a:r>
              <a:rPr lang="en-US" altLang="zh-CN" sz="2000" dirty="0">
                <a:solidFill>
                  <a:schemeClr val="tx1"/>
                </a:solidFill>
                <a:latin typeface="Arial" pitchFamily="34" charset="0"/>
              </a:rPr>
              <a:t>   ‘A’～‘Z’         41H～5AH               65～90</a:t>
            </a:r>
          </a:p>
          <a:p>
            <a:pPr algn="l">
              <a:defRPr/>
            </a:pPr>
            <a:r>
              <a:rPr lang="zh-CN" altLang="en-US" sz="2000" dirty="0">
                <a:solidFill>
                  <a:schemeClr val="tx1"/>
                </a:solidFill>
                <a:latin typeface="Arial" pitchFamily="34" charset="0"/>
              </a:rPr>
              <a:t>  </a:t>
            </a:r>
            <a:r>
              <a:rPr lang="en-US" altLang="zh-CN" sz="2000" dirty="0">
                <a:solidFill>
                  <a:schemeClr val="tx1"/>
                </a:solidFill>
                <a:latin typeface="Arial" pitchFamily="34" charset="0"/>
              </a:rPr>
              <a:t> ‘</a:t>
            </a:r>
            <a:r>
              <a:rPr lang="en-US" altLang="zh-CN" sz="2000" dirty="0" err="1">
                <a:solidFill>
                  <a:schemeClr val="tx1"/>
                </a:solidFill>
                <a:latin typeface="Arial" pitchFamily="34" charset="0"/>
              </a:rPr>
              <a:t>a’～‘z</a:t>
            </a:r>
            <a:r>
              <a:rPr lang="en-US" altLang="zh-CN" sz="2000" dirty="0">
                <a:solidFill>
                  <a:schemeClr val="tx1"/>
                </a:solidFill>
                <a:latin typeface="Arial" pitchFamily="34" charset="0"/>
              </a:rPr>
              <a:t>’          61H～7AH             97～122</a:t>
            </a:r>
            <a:endParaRPr lang="zh-CN" altLang="en-US" sz="2000" dirty="0">
              <a:solidFill>
                <a:schemeClr val="tx1"/>
              </a:solidFill>
              <a:latin typeface="Arial" pitchFamily="34" charset="0"/>
            </a:endParaRPr>
          </a:p>
        </p:txBody>
      </p:sp>
      <p:sp>
        <p:nvSpPr>
          <p:cNvPr id="14" name="Rectangle 3"/>
          <p:cNvSpPr txBox="1">
            <a:spLocks noChangeArrowheads="1"/>
          </p:cNvSpPr>
          <p:nvPr/>
        </p:nvSpPr>
        <p:spPr bwMode="auto">
          <a:xfrm>
            <a:off x="0" y="4645025"/>
            <a:ext cx="8456613" cy="476250"/>
          </a:xfrm>
          <a:prstGeom prst="rect">
            <a:avLst/>
          </a:prstGeom>
          <a:noFill/>
          <a:ln w="9525">
            <a:noFill/>
            <a:miter lim="800000"/>
            <a:headEnd/>
            <a:tailEnd/>
          </a:ln>
        </p:spPr>
        <p:txBody>
          <a:bodyPr/>
          <a:lstStyle/>
          <a:p>
            <a:pPr marL="984250" lvl="1" indent="-350838" algn="l" eaLnBrk="0" hangingPunct="0">
              <a:lnSpc>
                <a:spcPct val="100000"/>
              </a:lnSpc>
              <a:spcBef>
                <a:spcPct val="20000"/>
              </a:spcBef>
              <a:buClr>
                <a:srgbClr val="006666"/>
              </a:buClr>
              <a:buSzPct val="110000"/>
              <a:buFont typeface="Wingdings" pitchFamily="2" charset="2"/>
              <a:buChar char="w"/>
              <a:defRPr/>
            </a:pPr>
            <a:r>
              <a:rPr kumimoji="1" lang="zh-CN" altLang="en-US" kern="0" dirty="0">
                <a:solidFill>
                  <a:srgbClr val="CC3300"/>
                </a:solidFill>
                <a:latin typeface="Arial" charset="0"/>
              </a:rPr>
              <a:t>是计算机与外部设备交换信息的字符编码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3*#ppt_w"/>
                                          </p:val>
                                        </p:tav>
                                        <p:tav tm="100000">
                                          <p:val>
                                            <p:strVal val="#ppt_w"/>
                                          </p:val>
                                        </p:tav>
                                      </p:tavLst>
                                    </p:anim>
                                    <p:anim calcmode="lin" valueType="num">
                                      <p:cBhvr>
                                        <p:cTn id="8" dur="500" fill="hold"/>
                                        <p:tgtEl>
                                          <p:spTgt spid="13"/>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 calcmode="lin" valueType="num">
                                      <p:cBhvr additive="base">
                                        <p:cTn id="13"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build="allAtOnce"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5"/>
          <p:cNvSpPr>
            <a:spLocks noGrp="1" noChangeArrowheads="1"/>
          </p:cNvSpPr>
          <p:nvPr>
            <p:ph type="sldNum" sz="quarter" idx="10"/>
          </p:nvPr>
        </p:nvSpPr>
        <p:spPr>
          <a:noFill/>
        </p:spPr>
        <p:txBody>
          <a:bodyPr/>
          <a:lstStyle/>
          <a:p>
            <a:fld id="{66AEA168-A01D-4BD1-985F-23C4374BA6DE}" type="slidenum">
              <a:rPr lang="ko-KR" altLang="en-US" smtClean="0"/>
              <a:pPr/>
              <a:t>66</a:t>
            </a:fld>
            <a:endParaRPr lang="en-US" altLang="ko-KR" smtClean="0"/>
          </a:p>
        </p:txBody>
      </p:sp>
      <p:sp>
        <p:nvSpPr>
          <p:cNvPr id="69635"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1/4</a:t>
            </a:r>
            <a:r>
              <a:rPr lang="zh-CN" altLang="en-US" smtClean="0">
                <a:solidFill>
                  <a:srgbClr val="FFCC00"/>
                </a:solidFill>
                <a:latin typeface="Arial" charset="0"/>
                <a:ea typeface="黑体" pitchFamily="49" charset="-122"/>
              </a:rPr>
              <a:t>）</a:t>
            </a:r>
          </a:p>
        </p:txBody>
      </p:sp>
      <p:sp>
        <p:nvSpPr>
          <p:cNvPr id="273411" name="Rectangle 3"/>
          <p:cNvSpPr>
            <a:spLocks noGrp="1" noChangeArrowheads="1"/>
          </p:cNvSpPr>
          <p:nvPr>
            <p:ph type="body" idx="1"/>
          </p:nvPr>
        </p:nvSpPr>
        <p:spPr>
          <a:xfrm>
            <a:off x="750888" y="1125538"/>
            <a:ext cx="7673975" cy="2411412"/>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rPr>
              <a:t>1</a:t>
            </a:r>
            <a:r>
              <a:rPr lang="zh-CN" altLang="en-US" sz="2400" smtClean="0">
                <a:solidFill>
                  <a:srgbClr val="CC3300"/>
                </a:solidFill>
              </a:rPr>
              <a:t>、数字电路的一些基本概念</a:t>
            </a:r>
          </a:p>
          <a:p>
            <a:pPr algn="just" eaLnBrk="1" hangingPunct="1">
              <a:lnSpc>
                <a:spcPct val="110000"/>
              </a:lnSpc>
            </a:pPr>
            <a:r>
              <a:rPr lang="zh-CN" altLang="en-US" sz="2000" smtClean="0"/>
              <a:t>模拟量、模拟信号、模拟电路</a:t>
            </a:r>
          </a:p>
          <a:p>
            <a:pPr algn="just" eaLnBrk="1" hangingPunct="1">
              <a:lnSpc>
                <a:spcPct val="110000"/>
              </a:lnSpc>
            </a:pPr>
            <a:r>
              <a:rPr lang="zh-CN" altLang="en-US" sz="2000" smtClean="0"/>
              <a:t>数字量、数字信号（</a:t>
            </a:r>
            <a:r>
              <a:rPr kumimoji="1" lang="zh-CN" altLang="en-US" sz="2000" smtClean="0"/>
              <a:t>由高低两种电平构成的矩形波，通常用“</a:t>
            </a:r>
            <a:r>
              <a:rPr kumimoji="1" lang="en-US" altLang="zh-CN" sz="2000" smtClean="0"/>
              <a:t>1”</a:t>
            </a:r>
            <a:r>
              <a:rPr kumimoji="1" lang="zh-CN" altLang="en-US" sz="2000" smtClean="0"/>
              <a:t>表示高电平，用“</a:t>
            </a:r>
            <a:r>
              <a:rPr kumimoji="1" lang="en-US" altLang="zh-CN" sz="2000" smtClean="0"/>
              <a:t>0”</a:t>
            </a:r>
            <a:r>
              <a:rPr kumimoji="1" lang="zh-CN" altLang="en-US" sz="2000" smtClean="0"/>
              <a:t>表示低电平。）</a:t>
            </a:r>
            <a:endParaRPr lang="zh-CN" altLang="en-US" sz="2000" smtClean="0"/>
          </a:p>
          <a:p>
            <a:pPr algn="just" eaLnBrk="1" hangingPunct="1">
              <a:lnSpc>
                <a:spcPct val="110000"/>
              </a:lnSpc>
            </a:pPr>
            <a:r>
              <a:rPr lang="zh-CN" altLang="en-US" sz="2000" smtClean="0"/>
              <a:t>数字电路（对数字信号进行算术运算和逻辑运算的电子电路）是计算机的基本电路</a:t>
            </a:r>
          </a:p>
        </p:txBody>
      </p:sp>
      <p:sp>
        <p:nvSpPr>
          <p:cNvPr id="273420" name="Rectangle 12"/>
          <p:cNvSpPr>
            <a:spLocks noChangeArrowheads="1"/>
          </p:cNvSpPr>
          <p:nvPr/>
        </p:nvSpPr>
        <p:spPr bwMode="auto">
          <a:xfrm>
            <a:off x="750888" y="3536950"/>
            <a:ext cx="7134225" cy="2511425"/>
          </a:xfrm>
          <a:prstGeom prst="rect">
            <a:avLst/>
          </a:prstGeom>
          <a:noFill/>
          <a:ln w="9525">
            <a:noFill/>
            <a:miter lim="800000"/>
            <a:headEnd/>
            <a:tailEnd/>
          </a:ln>
        </p:spPr>
        <p:txBody>
          <a:bodyPr/>
          <a:lstStyle/>
          <a:p>
            <a:pPr marL="342900" indent="-342900" algn="just">
              <a:lnSpc>
                <a:spcPct val="110000"/>
              </a:lnSpc>
              <a:spcBef>
                <a:spcPct val="20000"/>
              </a:spcBef>
              <a:buClr>
                <a:srgbClr val="3333FF"/>
              </a:buClr>
              <a:buFont typeface="Wingdings" pitchFamily="2" charset="2"/>
              <a:buNone/>
            </a:pPr>
            <a:r>
              <a:rPr lang="en-US" altLang="zh-CN">
                <a:solidFill>
                  <a:srgbClr val="CC3300"/>
                </a:solidFill>
                <a:latin typeface="Arial" charset="0"/>
              </a:rPr>
              <a:t>2</a:t>
            </a:r>
            <a:r>
              <a:rPr lang="zh-CN" altLang="en-US">
                <a:solidFill>
                  <a:srgbClr val="CC3300"/>
                </a:solidFill>
                <a:latin typeface="Arial" charset="0"/>
              </a:rPr>
              <a:t>、数制及其转换</a:t>
            </a:r>
          </a:p>
          <a:p>
            <a:pPr marL="342900" indent="-342900" algn="just">
              <a:lnSpc>
                <a:spcPct val="110000"/>
              </a:lnSpc>
              <a:spcBef>
                <a:spcPct val="20000"/>
              </a:spcBef>
              <a:buClr>
                <a:schemeClr val="bg2"/>
              </a:buClr>
              <a:buFont typeface="Wingdings" pitchFamily="2" charset="2"/>
              <a:buChar char="v"/>
            </a:pPr>
            <a:r>
              <a:rPr kumimoji="1" lang="zh-CN" altLang="en-US" sz="2000">
                <a:solidFill>
                  <a:schemeClr val="tx1"/>
                </a:solidFill>
                <a:latin typeface="Arial" charset="0"/>
              </a:rPr>
              <a:t>常用的数制：十进制、二进制、八进制和十六进制</a:t>
            </a:r>
          </a:p>
          <a:p>
            <a:pPr marL="342900" indent="-342900" algn="just">
              <a:lnSpc>
                <a:spcPct val="110000"/>
              </a:lnSpc>
              <a:spcBef>
                <a:spcPct val="20000"/>
              </a:spcBef>
              <a:buClr>
                <a:schemeClr val="bg2"/>
              </a:buClr>
              <a:buFont typeface="Wingdings" pitchFamily="2" charset="2"/>
              <a:buChar char="v"/>
            </a:pPr>
            <a:r>
              <a:rPr kumimoji="1" lang="zh-CN" altLang="en-US" sz="2000">
                <a:solidFill>
                  <a:schemeClr val="tx1"/>
                </a:solidFill>
                <a:latin typeface="Arial" charset="0"/>
              </a:rPr>
              <a:t>十进制转换为</a:t>
            </a:r>
            <a:r>
              <a:rPr kumimoji="1" lang="en-US" altLang="zh-CN" sz="2000">
                <a:solidFill>
                  <a:schemeClr val="tx1"/>
                </a:solidFill>
                <a:latin typeface="Arial" charset="0"/>
              </a:rPr>
              <a:t>N</a:t>
            </a:r>
            <a:r>
              <a:rPr kumimoji="1" lang="zh-CN" altLang="en-US" sz="2000">
                <a:solidFill>
                  <a:schemeClr val="tx1"/>
                </a:solidFill>
                <a:latin typeface="Arial" charset="0"/>
              </a:rPr>
              <a:t>进制的方法</a:t>
            </a:r>
          </a:p>
          <a:p>
            <a:pPr marL="742950" lvl="1" indent="-285750" algn="just">
              <a:lnSpc>
                <a:spcPct val="110000"/>
              </a:lnSpc>
              <a:spcBef>
                <a:spcPct val="20000"/>
              </a:spcBef>
              <a:buClr>
                <a:srgbClr val="006666"/>
              </a:buClr>
              <a:buSzPct val="110000"/>
              <a:buFont typeface="Wingdings" pitchFamily="2" charset="2"/>
              <a:buChar char="w"/>
            </a:pPr>
            <a:r>
              <a:rPr kumimoji="1" lang="zh-CN" altLang="en-US" sz="2000">
                <a:solidFill>
                  <a:schemeClr val="tx1"/>
                </a:solidFill>
                <a:latin typeface="Arial" charset="0"/>
              </a:rPr>
              <a:t>整数部分：除以</a:t>
            </a:r>
            <a:r>
              <a:rPr kumimoji="1" lang="en-US" altLang="zh-CN" sz="2000">
                <a:solidFill>
                  <a:schemeClr val="tx1"/>
                </a:solidFill>
                <a:latin typeface="Arial" charset="0"/>
              </a:rPr>
              <a:t>N</a:t>
            </a:r>
            <a:r>
              <a:rPr kumimoji="1" lang="zh-CN" altLang="en-US" sz="2000">
                <a:solidFill>
                  <a:schemeClr val="tx1"/>
                </a:solidFill>
                <a:latin typeface="Arial" charset="0"/>
              </a:rPr>
              <a:t>看余数，直到商为</a:t>
            </a:r>
            <a:r>
              <a:rPr kumimoji="1" lang="en-US" altLang="zh-CN" sz="2000">
                <a:solidFill>
                  <a:schemeClr val="tx1"/>
                </a:solidFill>
                <a:latin typeface="Arial" charset="0"/>
              </a:rPr>
              <a:t>0</a:t>
            </a:r>
          </a:p>
          <a:p>
            <a:pPr marL="742950" lvl="1" indent="-285750" algn="just">
              <a:lnSpc>
                <a:spcPct val="110000"/>
              </a:lnSpc>
              <a:spcBef>
                <a:spcPct val="20000"/>
              </a:spcBef>
              <a:buClr>
                <a:srgbClr val="006666"/>
              </a:buClr>
              <a:buSzPct val="110000"/>
              <a:buFont typeface="Wingdings" pitchFamily="2" charset="2"/>
              <a:buChar char="w"/>
            </a:pPr>
            <a:r>
              <a:rPr kumimoji="1" lang="zh-CN" altLang="en-US" sz="2000">
                <a:solidFill>
                  <a:schemeClr val="tx1"/>
                </a:solidFill>
                <a:latin typeface="Arial" charset="0"/>
              </a:rPr>
              <a:t>小数部分：乘以</a:t>
            </a:r>
            <a:r>
              <a:rPr kumimoji="1" lang="en-US" altLang="zh-CN" sz="2000">
                <a:solidFill>
                  <a:schemeClr val="tx1"/>
                </a:solidFill>
                <a:latin typeface="Arial" charset="0"/>
              </a:rPr>
              <a:t>N</a:t>
            </a:r>
            <a:r>
              <a:rPr kumimoji="1" lang="zh-CN" altLang="en-US" sz="2000">
                <a:solidFill>
                  <a:schemeClr val="tx1"/>
                </a:solidFill>
                <a:latin typeface="Arial" charset="0"/>
              </a:rPr>
              <a:t>看向整数的进位，直到乘积的小数部分为</a:t>
            </a:r>
            <a:r>
              <a:rPr kumimoji="1" lang="en-US" altLang="zh-CN" sz="2000">
                <a:solidFill>
                  <a:schemeClr val="tx1"/>
                </a:solidFill>
                <a:latin typeface="Arial" charset="0"/>
              </a:rPr>
              <a:t>0</a:t>
            </a:r>
            <a:r>
              <a:rPr kumimoji="1" lang="zh-CN" altLang="en-US" sz="2000">
                <a:solidFill>
                  <a:schemeClr val="tx1"/>
                </a:solidFill>
                <a:latin typeface="Arial" charset="0"/>
              </a:rPr>
              <a:t>或者达到转换精度要求则结束转换</a:t>
            </a:r>
          </a:p>
          <a:p>
            <a:pPr marL="342900" indent="-342900" algn="just">
              <a:lnSpc>
                <a:spcPct val="110000"/>
              </a:lnSpc>
              <a:spcBef>
                <a:spcPct val="20000"/>
              </a:spcBef>
              <a:buClr>
                <a:schemeClr val="bg2"/>
              </a:buClr>
              <a:buFont typeface="Wingdings" pitchFamily="2" charset="2"/>
              <a:buChar char="v"/>
            </a:pPr>
            <a:r>
              <a:rPr kumimoji="1" lang="en-US" altLang="zh-CN" sz="2000">
                <a:solidFill>
                  <a:schemeClr val="tx1"/>
                </a:solidFill>
                <a:latin typeface="Arial" charset="0"/>
              </a:rPr>
              <a:t>N</a:t>
            </a:r>
            <a:r>
              <a:rPr kumimoji="1" lang="zh-CN" altLang="en-US" sz="2000">
                <a:solidFill>
                  <a:schemeClr val="tx1"/>
                </a:solidFill>
                <a:latin typeface="Arial" charset="0"/>
              </a:rPr>
              <a:t>进制转换为十进制的方法：按权展开求和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3411"/>
                                        </p:tgtEl>
                                        <p:attrNameLst>
                                          <p:attrName>style.visibility</p:attrName>
                                        </p:attrNameLst>
                                      </p:cBhvr>
                                      <p:to>
                                        <p:strVal val="visible"/>
                                      </p:to>
                                    </p:set>
                                    <p:anim calcmode="lin" valueType="num">
                                      <p:cBhvr additive="base">
                                        <p:cTn id="7" dur="500" fill="hold"/>
                                        <p:tgtEl>
                                          <p:spTgt spid="273411"/>
                                        </p:tgtEl>
                                        <p:attrNameLst>
                                          <p:attrName>ppt_x</p:attrName>
                                        </p:attrNameLst>
                                      </p:cBhvr>
                                      <p:tavLst>
                                        <p:tav tm="0">
                                          <p:val>
                                            <p:strVal val="0-#ppt_w/2"/>
                                          </p:val>
                                        </p:tav>
                                        <p:tav tm="100000">
                                          <p:val>
                                            <p:strVal val="#ppt_x"/>
                                          </p:val>
                                        </p:tav>
                                      </p:tavLst>
                                    </p:anim>
                                    <p:anim calcmode="lin" valueType="num">
                                      <p:cBhvr additive="base">
                                        <p:cTn id="8" dur="500" fill="hold"/>
                                        <p:tgtEl>
                                          <p:spTgt spid="2734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3420"/>
                                        </p:tgtEl>
                                        <p:attrNameLst>
                                          <p:attrName>style.visibility</p:attrName>
                                        </p:attrNameLst>
                                      </p:cBhvr>
                                      <p:to>
                                        <p:strVal val="visible"/>
                                      </p:to>
                                    </p:set>
                                    <p:anim calcmode="lin" valueType="num">
                                      <p:cBhvr additive="base">
                                        <p:cTn id="13" dur="500" fill="hold"/>
                                        <p:tgtEl>
                                          <p:spTgt spid="273420"/>
                                        </p:tgtEl>
                                        <p:attrNameLst>
                                          <p:attrName>ppt_x</p:attrName>
                                        </p:attrNameLst>
                                      </p:cBhvr>
                                      <p:tavLst>
                                        <p:tav tm="0">
                                          <p:val>
                                            <p:strVal val="0-#ppt_w/2"/>
                                          </p:val>
                                        </p:tav>
                                        <p:tav tm="100000">
                                          <p:val>
                                            <p:strVal val="#ppt_x"/>
                                          </p:val>
                                        </p:tav>
                                      </p:tavLst>
                                    </p:anim>
                                    <p:anim calcmode="lin" valueType="num">
                                      <p:cBhvr additive="base">
                                        <p:cTn id="14" dur="500" fill="hold"/>
                                        <p:tgtEl>
                                          <p:spTgt spid="273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utoUpdateAnimBg="0"/>
      <p:bldP spid="273420"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5"/>
          <p:cNvSpPr>
            <a:spLocks noGrp="1" noChangeArrowheads="1"/>
          </p:cNvSpPr>
          <p:nvPr>
            <p:ph type="sldNum" sz="quarter" idx="10"/>
          </p:nvPr>
        </p:nvSpPr>
        <p:spPr>
          <a:noFill/>
        </p:spPr>
        <p:txBody>
          <a:bodyPr/>
          <a:lstStyle/>
          <a:p>
            <a:fld id="{8019ACEF-E1AE-48B8-B706-E6DE23D85DF7}" type="slidenum">
              <a:rPr lang="ko-KR" altLang="en-US" smtClean="0"/>
              <a:pPr/>
              <a:t>67</a:t>
            </a:fld>
            <a:endParaRPr lang="en-US" altLang="ko-KR" smtClean="0"/>
          </a:p>
        </p:txBody>
      </p:sp>
      <p:sp>
        <p:nvSpPr>
          <p:cNvPr id="70659"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2/4</a:t>
            </a:r>
            <a:r>
              <a:rPr lang="zh-CN" altLang="en-US" smtClean="0">
                <a:solidFill>
                  <a:srgbClr val="FFCC00"/>
                </a:solidFill>
                <a:latin typeface="Arial" charset="0"/>
                <a:ea typeface="黑体" pitchFamily="49" charset="-122"/>
              </a:rPr>
              <a:t>）</a:t>
            </a:r>
          </a:p>
        </p:txBody>
      </p:sp>
      <p:sp>
        <p:nvSpPr>
          <p:cNvPr id="277507" name="Rectangle 3"/>
          <p:cNvSpPr>
            <a:spLocks noGrp="1" noChangeArrowheads="1"/>
          </p:cNvSpPr>
          <p:nvPr>
            <p:ph type="body" idx="1"/>
          </p:nvPr>
        </p:nvSpPr>
        <p:spPr>
          <a:xfrm>
            <a:off x="684213" y="1646238"/>
            <a:ext cx="7993062" cy="5111750"/>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rPr>
              <a:t>3</a:t>
            </a:r>
            <a:r>
              <a:rPr lang="zh-CN" altLang="en-US" sz="2400" smtClean="0">
                <a:solidFill>
                  <a:srgbClr val="CC3300"/>
                </a:solidFill>
              </a:rPr>
              <a:t>、带符号的二进制数的编码</a:t>
            </a:r>
          </a:p>
          <a:p>
            <a:pPr algn="just" eaLnBrk="1" hangingPunct="1">
              <a:lnSpc>
                <a:spcPct val="120000"/>
              </a:lnSpc>
            </a:pPr>
            <a:r>
              <a:rPr kumimoji="1" lang="zh-CN" altLang="en-US" sz="2200" smtClean="0"/>
              <a:t>数字系统中，常用的表示机器数的方法有</a:t>
            </a:r>
            <a:r>
              <a:rPr kumimoji="1" lang="zh-CN" altLang="en-US" sz="2200" smtClean="0">
                <a:solidFill>
                  <a:srgbClr val="CC0066"/>
                </a:solidFill>
              </a:rPr>
              <a:t>原码</a:t>
            </a:r>
            <a:r>
              <a:rPr kumimoji="1" lang="zh-CN" altLang="en-US" sz="2200" smtClean="0"/>
              <a:t>、</a:t>
            </a:r>
            <a:r>
              <a:rPr kumimoji="1" lang="zh-CN" altLang="en-US" sz="2200" smtClean="0">
                <a:solidFill>
                  <a:srgbClr val="CC0066"/>
                </a:solidFill>
              </a:rPr>
              <a:t>反码</a:t>
            </a:r>
            <a:r>
              <a:rPr kumimoji="1" lang="zh-CN" altLang="en-US" sz="2200" smtClean="0"/>
              <a:t>和</a:t>
            </a:r>
            <a:r>
              <a:rPr kumimoji="1" lang="zh-CN" altLang="en-US" sz="2200" smtClean="0">
                <a:solidFill>
                  <a:srgbClr val="CC0066"/>
                </a:solidFill>
              </a:rPr>
              <a:t>补码</a:t>
            </a:r>
          </a:p>
          <a:p>
            <a:pPr algn="just" eaLnBrk="1" hangingPunct="1">
              <a:lnSpc>
                <a:spcPct val="120000"/>
              </a:lnSpc>
            </a:pPr>
            <a:r>
              <a:rPr kumimoji="1" lang="zh-CN" altLang="en-US" sz="2200" smtClean="0"/>
              <a:t>对于正数，其原码、反码和补码相同</a:t>
            </a:r>
          </a:p>
          <a:p>
            <a:pPr>
              <a:lnSpc>
                <a:spcPct val="120000"/>
              </a:lnSpc>
            </a:pPr>
            <a:r>
              <a:rPr kumimoji="1" lang="zh-CN" altLang="en-US" sz="2200" smtClean="0"/>
              <a:t>对于负数，其符号位用“</a:t>
            </a:r>
            <a:r>
              <a:rPr kumimoji="1" lang="en-US" altLang="zh-CN" sz="2200" smtClean="0"/>
              <a:t>1</a:t>
            </a:r>
            <a:r>
              <a:rPr kumimoji="1" lang="en-US" altLang="zh-CN" sz="2200" smtClean="0">
                <a:latin typeface="宋体" pitchFamily="2" charset="-122"/>
              </a:rPr>
              <a:t>”</a:t>
            </a:r>
            <a:r>
              <a:rPr kumimoji="1" lang="zh-CN" altLang="en-US" sz="2200" smtClean="0"/>
              <a:t>表示</a:t>
            </a:r>
          </a:p>
          <a:p>
            <a:pPr lvl="1">
              <a:lnSpc>
                <a:spcPct val="120000"/>
              </a:lnSpc>
              <a:spcBef>
                <a:spcPct val="10000"/>
              </a:spcBef>
            </a:pPr>
            <a:r>
              <a:rPr kumimoji="1" lang="zh-CN" altLang="en-US" sz="2000" smtClean="0"/>
              <a:t>负数的原码数值部分保持不变；</a:t>
            </a:r>
          </a:p>
          <a:p>
            <a:pPr lvl="1">
              <a:lnSpc>
                <a:spcPct val="120000"/>
              </a:lnSpc>
              <a:spcBef>
                <a:spcPct val="10000"/>
              </a:spcBef>
            </a:pPr>
            <a:r>
              <a:rPr kumimoji="1" lang="zh-CN" altLang="en-US" sz="2000" smtClean="0"/>
              <a:t>负数的反码数值部分是原码的数值按位求反；</a:t>
            </a:r>
          </a:p>
          <a:p>
            <a:pPr lvl="1">
              <a:lnSpc>
                <a:spcPct val="120000"/>
              </a:lnSpc>
              <a:spcBef>
                <a:spcPct val="10000"/>
              </a:spcBef>
            </a:pPr>
            <a:r>
              <a:rPr kumimoji="1" lang="zh-CN" altLang="en-US" sz="2000" smtClean="0"/>
              <a:t>负数的补码数值部分是原码的数值按位求反，且最低位加</a:t>
            </a:r>
            <a:r>
              <a:rPr kumimoji="1" lang="en-US" altLang="zh-CN" sz="2000" smtClean="0"/>
              <a:t>1</a:t>
            </a:r>
            <a:r>
              <a:rPr kumimoji="1" lang="zh-CN" altLang="en-US" sz="2000" smtClean="0"/>
              <a:t>。</a:t>
            </a:r>
          </a:p>
          <a:p>
            <a:pPr>
              <a:lnSpc>
                <a:spcPct val="120000"/>
              </a:lnSpc>
              <a:spcBef>
                <a:spcPct val="10000"/>
              </a:spcBef>
            </a:pPr>
            <a:r>
              <a:rPr kumimoji="1" lang="zh-CN" altLang="en-US" sz="2200" smtClean="0"/>
              <a:t>补码的减法运算是转化为加法运算实现的</a:t>
            </a:r>
            <a:r>
              <a:rPr kumimoji="1" lang="en-US" altLang="zh-CN" sz="2200" smtClean="0"/>
              <a:t>——</a:t>
            </a:r>
            <a:r>
              <a:rPr kumimoji="1" lang="zh-CN" altLang="en-US" sz="2200" smtClean="0"/>
              <a:t>简化了运算器的电路结构，提高了运算速度</a:t>
            </a:r>
            <a:endParaRPr kumimoji="1" lang="en-US" altLang="zh-CN" sz="2200" smtClean="0"/>
          </a:p>
          <a:p>
            <a:pPr>
              <a:lnSpc>
                <a:spcPct val="120000"/>
              </a:lnSpc>
              <a:spcBef>
                <a:spcPct val="10000"/>
              </a:spcBef>
            </a:pPr>
            <a:r>
              <a:rPr kumimoji="1" lang="zh-CN" altLang="en-US" sz="2200" smtClean="0">
                <a:solidFill>
                  <a:srgbClr val="CC0066"/>
                </a:solidFill>
              </a:rPr>
              <a:t>绝大多数计算机中采用补码</a:t>
            </a:r>
            <a:r>
              <a:rPr kumimoji="1" lang="zh-CN" altLang="en-US" sz="2200" smtClean="0"/>
              <a:t>，因为补码运算比原码、反码运算简单</a:t>
            </a:r>
          </a:p>
          <a:p>
            <a:pPr>
              <a:lnSpc>
                <a:spcPct val="120000"/>
              </a:lnSpc>
              <a:spcBef>
                <a:spcPct val="10000"/>
              </a:spcBef>
            </a:pPr>
            <a:endParaRPr kumimoji="1" lang="zh-CN" altLang="en-US" sz="22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7507"/>
                                        </p:tgtEl>
                                        <p:attrNameLst>
                                          <p:attrName>style.visibility</p:attrName>
                                        </p:attrNameLst>
                                      </p:cBhvr>
                                      <p:to>
                                        <p:strVal val="visible"/>
                                      </p:to>
                                    </p:set>
                                    <p:anim calcmode="lin" valueType="num">
                                      <p:cBhvr additive="base">
                                        <p:cTn id="7" dur="500" fill="hold"/>
                                        <p:tgtEl>
                                          <p:spTgt spid="277507"/>
                                        </p:tgtEl>
                                        <p:attrNameLst>
                                          <p:attrName>ppt_x</p:attrName>
                                        </p:attrNameLst>
                                      </p:cBhvr>
                                      <p:tavLst>
                                        <p:tav tm="0">
                                          <p:val>
                                            <p:strVal val="0-#ppt_w/2"/>
                                          </p:val>
                                        </p:tav>
                                        <p:tav tm="100000">
                                          <p:val>
                                            <p:strVal val="#ppt_x"/>
                                          </p:val>
                                        </p:tav>
                                      </p:tavLst>
                                    </p:anim>
                                    <p:anim calcmode="lin" valueType="num">
                                      <p:cBhvr additive="base">
                                        <p:cTn id="8" dur="500" fill="hold"/>
                                        <p:tgtEl>
                                          <p:spTgt spid="277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5"/>
          <p:cNvSpPr>
            <a:spLocks noGrp="1" noChangeArrowheads="1"/>
          </p:cNvSpPr>
          <p:nvPr>
            <p:ph type="sldNum" sz="quarter" idx="10"/>
          </p:nvPr>
        </p:nvSpPr>
        <p:spPr>
          <a:noFill/>
        </p:spPr>
        <p:txBody>
          <a:bodyPr/>
          <a:lstStyle/>
          <a:p>
            <a:fld id="{A22E9A64-67BE-4477-BA56-AF83F294EB80}" type="slidenum">
              <a:rPr lang="ko-KR" altLang="en-US" smtClean="0"/>
              <a:pPr/>
              <a:t>68</a:t>
            </a:fld>
            <a:endParaRPr lang="en-US" altLang="ko-KR" smtClean="0"/>
          </a:p>
        </p:txBody>
      </p:sp>
      <p:sp>
        <p:nvSpPr>
          <p:cNvPr id="71683"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3/4</a:t>
            </a:r>
            <a:r>
              <a:rPr lang="zh-CN" altLang="en-US" smtClean="0">
                <a:solidFill>
                  <a:srgbClr val="FFCC00"/>
                </a:solidFill>
                <a:latin typeface="Arial" charset="0"/>
                <a:ea typeface="黑体" pitchFamily="49" charset="-122"/>
              </a:rPr>
              <a:t>）</a:t>
            </a:r>
          </a:p>
        </p:txBody>
      </p:sp>
      <p:sp>
        <p:nvSpPr>
          <p:cNvPr id="277507" name="Rectangle 3"/>
          <p:cNvSpPr>
            <a:spLocks noGrp="1" noChangeArrowheads="1"/>
          </p:cNvSpPr>
          <p:nvPr>
            <p:ph type="body" idx="1"/>
          </p:nvPr>
        </p:nvSpPr>
        <p:spPr>
          <a:xfrm>
            <a:off x="576263" y="1449388"/>
            <a:ext cx="7993062" cy="4392612"/>
          </a:xfrm>
        </p:spPr>
        <p:txBody>
          <a:bodyPr/>
          <a:lstStyle/>
          <a:p>
            <a:pPr>
              <a:lnSpc>
                <a:spcPct val="120000"/>
              </a:lnSpc>
              <a:defRPr/>
            </a:pPr>
            <a:r>
              <a:rPr kumimoji="1" lang="zh-CN" altLang="en-US" sz="2400" dirty="0" smtClean="0"/>
              <a:t>原码、反码和补码的</a:t>
            </a:r>
            <a:r>
              <a:rPr kumimoji="1" lang="zh-CN" altLang="en-US" sz="2400" dirty="0" smtClean="0">
                <a:solidFill>
                  <a:srgbClr val="CC0066"/>
                </a:solidFill>
              </a:rPr>
              <a:t>运算规则 </a:t>
            </a:r>
            <a:endParaRPr kumimoji="1" lang="zh-CN" altLang="en-US" sz="2400" dirty="0" smtClean="0"/>
          </a:p>
          <a:p>
            <a:pPr lvl="1">
              <a:lnSpc>
                <a:spcPct val="120000"/>
              </a:lnSpc>
              <a:spcBef>
                <a:spcPct val="10000"/>
              </a:spcBef>
              <a:defRPr/>
            </a:pPr>
            <a:r>
              <a:rPr lang="zh-CN" altLang="en-US" sz="2200" dirty="0" smtClean="0">
                <a:solidFill>
                  <a:srgbClr val="FF0000"/>
                </a:solidFill>
                <a:latin typeface="Arial" pitchFamily="34" charset="0"/>
                <a:cs typeface="Arial" pitchFamily="34" charset="0"/>
              </a:rPr>
              <a:t>原码运算规则</a:t>
            </a:r>
            <a:r>
              <a:rPr lang="zh-CN" altLang="en-US" sz="2200" dirty="0" smtClean="0">
                <a:latin typeface="Arial" pitchFamily="34" charset="0"/>
                <a:cs typeface="Arial" pitchFamily="34" charset="0"/>
              </a:rPr>
              <a:t>：原码中的</a:t>
            </a:r>
            <a:r>
              <a:rPr kumimoji="1" lang="zh-CN" altLang="en-US" sz="2200" dirty="0" smtClean="0">
                <a:solidFill>
                  <a:srgbClr val="CC0066"/>
                </a:solidFill>
                <a:latin typeface="Arial" pitchFamily="34" charset="0"/>
                <a:cs typeface="Arial" pitchFamily="34" charset="0"/>
              </a:rPr>
              <a:t>符号位不参加运算</a:t>
            </a:r>
            <a:r>
              <a:rPr lang="zh-CN" altLang="en-US" sz="2200" dirty="0" smtClean="0">
                <a:latin typeface="Arial" pitchFamily="34" charset="0"/>
                <a:cs typeface="Arial" pitchFamily="34" charset="0"/>
              </a:rPr>
              <a:t>。同符号数相加做加法；不同符号数相加做减法：大数的数值部分减去小数的数值部分，符号位取大数的符号</a:t>
            </a:r>
          </a:p>
          <a:p>
            <a:pPr marL="757238" lvl="1" indent="-357188">
              <a:lnSpc>
                <a:spcPct val="120000"/>
              </a:lnSpc>
              <a:defRPr/>
            </a:pPr>
            <a:r>
              <a:rPr lang="zh-CN" altLang="en-US" sz="2200" dirty="0" smtClean="0">
                <a:solidFill>
                  <a:srgbClr val="FF0000"/>
                </a:solidFill>
                <a:latin typeface="Arial" pitchFamily="34" charset="0"/>
                <a:cs typeface="Arial" pitchFamily="34" charset="0"/>
              </a:rPr>
              <a:t>反码运算规则</a:t>
            </a:r>
            <a:r>
              <a:rPr lang="zh-CN" altLang="en-US" sz="2200" dirty="0" smtClean="0">
                <a:latin typeface="Arial" pitchFamily="34" charset="0"/>
                <a:cs typeface="Arial" pitchFamily="34" charset="0"/>
              </a:rPr>
              <a:t>：反码的</a:t>
            </a:r>
            <a:r>
              <a:rPr kumimoji="1" lang="zh-CN" altLang="en-US" sz="2200" dirty="0" smtClean="0">
                <a:solidFill>
                  <a:srgbClr val="CC0066"/>
                </a:solidFill>
                <a:latin typeface="Arial" pitchFamily="34" charset="0"/>
                <a:cs typeface="Arial" pitchFamily="34" charset="0"/>
              </a:rPr>
              <a:t>符号位</a:t>
            </a:r>
            <a:r>
              <a:rPr lang="zh-CN" altLang="en-US" sz="2200" dirty="0" smtClean="0">
                <a:latin typeface="Arial" pitchFamily="34" charset="0"/>
                <a:cs typeface="Arial" pitchFamily="34" charset="0"/>
              </a:rPr>
              <a:t>和数值一起</a:t>
            </a:r>
            <a:r>
              <a:rPr kumimoji="1" lang="zh-CN" altLang="en-US" sz="2200" dirty="0" smtClean="0">
                <a:solidFill>
                  <a:srgbClr val="CC0066"/>
                </a:solidFill>
                <a:latin typeface="Arial" pitchFamily="34" charset="0"/>
                <a:cs typeface="Arial" pitchFamily="34" charset="0"/>
              </a:rPr>
              <a:t>参加运算</a:t>
            </a:r>
            <a:r>
              <a:rPr lang="zh-CN" altLang="en-US" sz="2200" dirty="0" smtClean="0">
                <a:latin typeface="Arial" pitchFamily="34" charset="0"/>
                <a:cs typeface="Arial" pitchFamily="34" charset="0"/>
              </a:rPr>
              <a:t>。如果符号位产生了进位，则此进位应加到和数的最低位，称为</a:t>
            </a:r>
            <a:r>
              <a:rPr lang="zh-CN" altLang="en-US" sz="2200" dirty="0" smtClean="0">
                <a:solidFill>
                  <a:srgbClr val="FF0000"/>
                </a:solidFill>
                <a:latin typeface="Arial" pitchFamily="34" charset="0"/>
                <a:cs typeface="Arial" pitchFamily="34" charset="0"/>
              </a:rPr>
              <a:t>循环进位</a:t>
            </a:r>
            <a:endParaRPr lang="en-US" altLang="zh-CN" sz="2200" dirty="0" smtClean="0">
              <a:solidFill>
                <a:srgbClr val="FF0000"/>
              </a:solidFill>
              <a:latin typeface="Arial" pitchFamily="34" charset="0"/>
              <a:cs typeface="Arial" pitchFamily="34" charset="0"/>
            </a:endParaRPr>
          </a:p>
          <a:p>
            <a:pPr marL="757238" lvl="1" indent="-357188">
              <a:lnSpc>
                <a:spcPct val="120000"/>
              </a:lnSpc>
              <a:defRPr/>
            </a:pPr>
            <a:r>
              <a:rPr lang="zh-CN" altLang="en-US" sz="2200" dirty="0" smtClean="0">
                <a:solidFill>
                  <a:srgbClr val="FF0000"/>
                </a:solidFill>
                <a:latin typeface="宋体" pitchFamily="2" charset="-122"/>
                <a:cs typeface="Arial" pitchFamily="34" charset="0"/>
              </a:rPr>
              <a:t>补码运算规则</a:t>
            </a:r>
            <a:r>
              <a:rPr lang="zh-CN" altLang="en-US" sz="2200" dirty="0" smtClean="0">
                <a:latin typeface="宋体" pitchFamily="2" charset="-122"/>
                <a:cs typeface="Arial" pitchFamily="34" charset="0"/>
              </a:rPr>
              <a:t>：补码的</a:t>
            </a:r>
            <a:r>
              <a:rPr kumimoji="1" lang="zh-CN" altLang="en-US" sz="2200" dirty="0" smtClean="0">
                <a:solidFill>
                  <a:srgbClr val="CC0066"/>
                </a:solidFill>
                <a:latin typeface="宋体" pitchFamily="2" charset="-122"/>
                <a:cs typeface="Arial" pitchFamily="34" charset="0"/>
              </a:rPr>
              <a:t>符号位</a:t>
            </a:r>
            <a:r>
              <a:rPr lang="zh-CN" altLang="en-US" sz="2200" dirty="0" smtClean="0">
                <a:latin typeface="宋体" pitchFamily="2" charset="-122"/>
                <a:cs typeface="Arial" pitchFamily="34" charset="0"/>
              </a:rPr>
              <a:t>和数值一起</a:t>
            </a:r>
            <a:r>
              <a:rPr kumimoji="1" lang="zh-CN" altLang="en-US" sz="2200" dirty="0" smtClean="0">
                <a:solidFill>
                  <a:srgbClr val="CC0066"/>
                </a:solidFill>
                <a:latin typeface="宋体" pitchFamily="2" charset="-122"/>
                <a:cs typeface="Arial" pitchFamily="34" charset="0"/>
              </a:rPr>
              <a:t>参加运算</a:t>
            </a:r>
            <a:r>
              <a:rPr lang="zh-CN" altLang="en-US" sz="2200" dirty="0" smtClean="0">
                <a:latin typeface="宋体" pitchFamily="2" charset="-122"/>
                <a:cs typeface="Arial" pitchFamily="34" charset="0"/>
              </a:rPr>
              <a:t>。若符号位产生了进位，则将进位舍弃</a:t>
            </a:r>
            <a:endParaRPr kumimoji="1" lang="zh-CN" altLang="en-US" sz="2200" dirty="0" smtClean="0">
              <a:latin typeface="宋体" pitchFamily="2" charset="-122"/>
            </a:endParaRPr>
          </a:p>
          <a:p>
            <a:pPr algn="just" eaLnBrk="1" hangingPunct="1">
              <a:lnSpc>
                <a:spcPct val="110000"/>
              </a:lnSpc>
              <a:defRPr/>
            </a:pPr>
            <a:endParaRPr kumimoji="1" lang="zh-CN" altLang="en-US" sz="22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7507"/>
                                        </p:tgtEl>
                                        <p:attrNameLst>
                                          <p:attrName>style.visibility</p:attrName>
                                        </p:attrNameLst>
                                      </p:cBhvr>
                                      <p:to>
                                        <p:strVal val="visible"/>
                                      </p:to>
                                    </p:set>
                                    <p:anim calcmode="lin" valueType="num">
                                      <p:cBhvr additive="base">
                                        <p:cTn id="7" dur="500" fill="hold"/>
                                        <p:tgtEl>
                                          <p:spTgt spid="277507"/>
                                        </p:tgtEl>
                                        <p:attrNameLst>
                                          <p:attrName>ppt_x</p:attrName>
                                        </p:attrNameLst>
                                      </p:cBhvr>
                                      <p:tavLst>
                                        <p:tav tm="0">
                                          <p:val>
                                            <p:strVal val="0-#ppt_w/2"/>
                                          </p:val>
                                        </p:tav>
                                        <p:tav tm="100000">
                                          <p:val>
                                            <p:strVal val="#ppt_x"/>
                                          </p:val>
                                        </p:tav>
                                      </p:tavLst>
                                    </p:anim>
                                    <p:anim calcmode="lin" valueType="num">
                                      <p:cBhvr additive="base">
                                        <p:cTn id="8" dur="500" fill="hold"/>
                                        <p:tgtEl>
                                          <p:spTgt spid="277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5"/>
          <p:cNvSpPr>
            <a:spLocks noGrp="1" noChangeArrowheads="1"/>
          </p:cNvSpPr>
          <p:nvPr>
            <p:ph type="sldNum" sz="quarter" idx="10"/>
          </p:nvPr>
        </p:nvSpPr>
        <p:spPr>
          <a:noFill/>
        </p:spPr>
        <p:txBody>
          <a:bodyPr/>
          <a:lstStyle/>
          <a:p>
            <a:fld id="{5B1C6C66-DA22-4EBD-9887-A8D4DB28F86D}" type="slidenum">
              <a:rPr lang="ko-KR" altLang="en-US" smtClean="0"/>
              <a:pPr/>
              <a:t>69</a:t>
            </a:fld>
            <a:endParaRPr lang="en-US" altLang="ko-KR" smtClean="0"/>
          </a:p>
        </p:txBody>
      </p:sp>
      <p:sp>
        <p:nvSpPr>
          <p:cNvPr id="72707"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4/4</a:t>
            </a:r>
            <a:r>
              <a:rPr lang="zh-CN" altLang="en-US" smtClean="0">
                <a:solidFill>
                  <a:srgbClr val="FFCC00"/>
                </a:solidFill>
                <a:latin typeface="Arial" charset="0"/>
                <a:ea typeface="黑体" pitchFamily="49" charset="-122"/>
              </a:rPr>
              <a:t>）</a:t>
            </a:r>
          </a:p>
        </p:txBody>
      </p:sp>
      <p:sp>
        <p:nvSpPr>
          <p:cNvPr id="275460" name="Rectangle 4"/>
          <p:cNvSpPr>
            <a:spLocks noChangeArrowheads="1"/>
          </p:cNvSpPr>
          <p:nvPr/>
        </p:nvSpPr>
        <p:spPr bwMode="auto">
          <a:xfrm>
            <a:off x="971550" y="2781300"/>
            <a:ext cx="7134225" cy="1727200"/>
          </a:xfrm>
          <a:prstGeom prst="rect">
            <a:avLst/>
          </a:prstGeom>
          <a:noFill/>
          <a:ln w="9525">
            <a:noFill/>
            <a:miter lim="800000"/>
            <a:headEnd/>
            <a:tailEnd/>
          </a:ln>
        </p:spPr>
        <p:txBody>
          <a:bodyPr/>
          <a:lstStyle/>
          <a:p>
            <a:pPr marL="342900" indent="-342900" algn="just">
              <a:lnSpc>
                <a:spcPct val="110000"/>
              </a:lnSpc>
              <a:spcBef>
                <a:spcPct val="20000"/>
              </a:spcBef>
              <a:buClr>
                <a:srgbClr val="3333FF"/>
              </a:buClr>
              <a:buFont typeface="Wingdings" pitchFamily="2" charset="2"/>
              <a:buNone/>
            </a:pPr>
            <a:endParaRPr lang="zh-CN" altLang="en-US">
              <a:solidFill>
                <a:srgbClr val="CC3300"/>
              </a:solidFill>
              <a:latin typeface="Arial" charset="0"/>
            </a:endParaRPr>
          </a:p>
        </p:txBody>
      </p:sp>
      <p:sp>
        <p:nvSpPr>
          <p:cNvPr id="275461" name="Rectangle 5"/>
          <p:cNvSpPr>
            <a:spLocks noChangeArrowheads="1"/>
          </p:cNvSpPr>
          <p:nvPr/>
        </p:nvSpPr>
        <p:spPr bwMode="auto">
          <a:xfrm>
            <a:off x="863600" y="4508500"/>
            <a:ext cx="7380288" cy="1944688"/>
          </a:xfrm>
          <a:prstGeom prst="rect">
            <a:avLst/>
          </a:prstGeom>
          <a:noFill/>
          <a:ln w="9525">
            <a:noFill/>
            <a:miter lim="800000"/>
            <a:headEnd/>
            <a:tailEnd/>
          </a:ln>
        </p:spPr>
        <p:txBody>
          <a:bodyPr/>
          <a:lstStyle/>
          <a:p>
            <a:pPr marL="342900" indent="-342900" algn="just">
              <a:lnSpc>
                <a:spcPct val="110000"/>
              </a:lnSpc>
              <a:spcBef>
                <a:spcPct val="20000"/>
              </a:spcBef>
              <a:buClr>
                <a:srgbClr val="3333FF"/>
              </a:buClr>
              <a:buFont typeface="Wingdings" pitchFamily="2" charset="2"/>
              <a:buNone/>
            </a:pPr>
            <a:r>
              <a:rPr lang="en-US" altLang="zh-CN" sz="2800">
                <a:solidFill>
                  <a:srgbClr val="CC3300"/>
                </a:solidFill>
                <a:latin typeface="Arial" charset="0"/>
              </a:rPr>
              <a:t>6</a:t>
            </a:r>
            <a:r>
              <a:rPr lang="zh-CN" altLang="en-US" sz="2800">
                <a:solidFill>
                  <a:srgbClr val="CC3300"/>
                </a:solidFill>
                <a:latin typeface="Arial" charset="0"/>
              </a:rPr>
              <a:t>、字符编码</a:t>
            </a:r>
          </a:p>
          <a:p>
            <a:pPr marL="342900" indent="-342900" algn="just">
              <a:lnSpc>
                <a:spcPct val="110000"/>
              </a:lnSpc>
              <a:spcBef>
                <a:spcPct val="10000"/>
              </a:spcBef>
              <a:buClr>
                <a:schemeClr val="bg2"/>
              </a:buClr>
              <a:buFont typeface="Wingdings" pitchFamily="2" charset="2"/>
              <a:buChar char="v"/>
            </a:pPr>
            <a:r>
              <a:rPr kumimoji="1" lang="zh-CN" altLang="en-US">
                <a:solidFill>
                  <a:schemeClr val="tx1"/>
                </a:solidFill>
                <a:latin typeface="Arial" charset="0"/>
              </a:rPr>
              <a:t>数字系统中，</a:t>
            </a:r>
            <a:r>
              <a:rPr kumimoji="1" lang="en-US" altLang="zh-CN">
                <a:solidFill>
                  <a:schemeClr val="tx1"/>
                </a:solidFill>
                <a:latin typeface="Arial" charset="0"/>
              </a:rPr>
              <a:t>0</a:t>
            </a:r>
            <a:r>
              <a:rPr kumimoji="1" lang="zh-CN" altLang="en-US">
                <a:solidFill>
                  <a:schemeClr val="tx1"/>
                </a:solidFill>
                <a:latin typeface="Arial" charset="0"/>
              </a:rPr>
              <a:t>和</a:t>
            </a:r>
            <a:r>
              <a:rPr kumimoji="1" lang="en-US" altLang="zh-CN">
                <a:solidFill>
                  <a:schemeClr val="tx1"/>
                </a:solidFill>
                <a:latin typeface="Arial" charset="0"/>
              </a:rPr>
              <a:t>1</a:t>
            </a:r>
            <a:r>
              <a:rPr kumimoji="1" lang="zh-CN" altLang="en-US">
                <a:solidFill>
                  <a:schemeClr val="tx1"/>
                </a:solidFill>
                <a:latin typeface="Arial" charset="0"/>
              </a:rPr>
              <a:t>不仅可以表示数字，而且可以表示字符、声音、图形、图像等信息。</a:t>
            </a:r>
          </a:p>
          <a:p>
            <a:pPr marL="342900" indent="-342900" algn="just">
              <a:lnSpc>
                <a:spcPct val="110000"/>
              </a:lnSpc>
              <a:spcBef>
                <a:spcPct val="10000"/>
              </a:spcBef>
              <a:buClr>
                <a:schemeClr val="bg2"/>
              </a:buClr>
              <a:buFont typeface="Wingdings" pitchFamily="2" charset="2"/>
              <a:buChar char="v"/>
            </a:pPr>
            <a:r>
              <a:rPr kumimoji="1" lang="zh-CN" altLang="en-US">
                <a:solidFill>
                  <a:schemeClr val="tx1"/>
                </a:solidFill>
                <a:latin typeface="Arial" charset="0"/>
              </a:rPr>
              <a:t>最常用的字符编码是</a:t>
            </a:r>
            <a:r>
              <a:rPr kumimoji="1" lang="en-US" altLang="zh-CN">
                <a:solidFill>
                  <a:schemeClr val="tx1"/>
                </a:solidFill>
                <a:latin typeface="Arial" charset="0"/>
              </a:rPr>
              <a:t>ASCII </a:t>
            </a:r>
            <a:r>
              <a:rPr kumimoji="1" lang="zh-CN" altLang="en-US">
                <a:solidFill>
                  <a:schemeClr val="tx1"/>
                </a:solidFill>
                <a:latin typeface="Arial" charset="0"/>
              </a:rPr>
              <a:t>码（</a:t>
            </a:r>
            <a:r>
              <a:rPr kumimoji="1" lang="en-US" altLang="zh-CN">
                <a:solidFill>
                  <a:schemeClr val="tx1"/>
                </a:solidFill>
                <a:latin typeface="Arial" charset="0"/>
              </a:rPr>
              <a:t>7</a:t>
            </a:r>
            <a:r>
              <a:rPr kumimoji="1" lang="zh-CN" altLang="en-US">
                <a:solidFill>
                  <a:schemeClr val="tx1"/>
                </a:solidFill>
                <a:latin typeface="Arial" charset="0"/>
              </a:rPr>
              <a:t>位二进制符号）</a:t>
            </a:r>
          </a:p>
        </p:txBody>
      </p:sp>
      <p:sp>
        <p:nvSpPr>
          <p:cNvPr id="72710" name="内容占位符 6"/>
          <p:cNvSpPr>
            <a:spLocks noGrp="1"/>
          </p:cNvSpPr>
          <p:nvPr>
            <p:ph idx="1"/>
          </p:nvPr>
        </p:nvSpPr>
        <p:spPr>
          <a:xfrm>
            <a:off x="863600" y="996950"/>
            <a:ext cx="7696200" cy="3563938"/>
          </a:xfrm>
        </p:spPr>
        <p:txBody>
          <a:bodyPr/>
          <a:lstStyle/>
          <a:p>
            <a:pPr algn="just">
              <a:lnSpc>
                <a:spcPct val="110000"/>
              </a:lnSpc>
              <a:buClr>
                <a:srgbClr val="3333FF"/>
              </a:buClr>
              <a:buFont typeface="Wingdings" pitchFamily="2" charset="2"/>
              <a:buNone/>
            </a:pPr>
            <a:r>
              <a:rPr lang="en-US" altLang="zh-CN" smtClean="0">
                <a:solidFill>
                  <a:srgbClr val="CC3300"/>
                </a:solidFill>
              </a:rPr>
              <a:t>4</a:t>
            </a:r>
            <a:r>
              <a:rPr lang="zh-CN" altLang="en-US" smtClean="0">
                <a:solidFill>
                  <a:srgbClr val="CC3300"/>
                </a:solidFill>
              </a:rPr>
              <a:t>、二</a:t>
            </a:r>
            <a:r>
              <a:rPr lang="en-US" altLang="zh-CN" smtClean="0">
                <a:solidFill>
                  <a:srgbClr val="CC3300"/>
                </a:solidFill>
              </a:rPr>
              <a:t>-</a:t>
            </a:r>
            <a:r>
              <a:rPr lang="zh-CN" altLang="en-US" smtClean="0">
                <a:solidFill>
                  <a:srgbClr val="CC3300"/>
                </a:solidFill>
              </a:rPr>
              <a:t>十进制编码</a:t>
            </a:r>
          </a:p>
          <a:p>
            <a:pPr algn="just">
              <a:lnSpc>
                <a:spcPct val="110000"/>
              </a:lnSpc>
            </a:pPr>
            <a:r>
              <a:rPr kumimoji="1" lang="en-US" altLang="zh-CN" sz="2400" smtClean="0"/>
              <a:t>BCD</a:t>
            </a:r>
            <a:r>
              <a:rPr kumimoji="1" lang="zh-CN" altLang="en-US" sz="2400" smtClean="0"/>
              <a:t>码可分为有权码（恒权码）和无权码（变权码）</a:t>
            </a:r>
          </a:p>
          <a:p>
            <a:pPr algn="just">
              <a:lnSpc>
                <a:spcPct val="110000"/>
              </a:lnSpc>
            </a:pPr>
            <a:r>
              <a:rPr kumimoji="1" lang="zh-CN" altLang="en-US" sz="2400" smtClean="0"/>
              <a:t>最常用的</a:t>
            </a:r>
            <a:r>
              <a:rPr kumimoji="1" lang="en-US" altLang="zh-CN" sz="2400" smtClean="0"/>
              <a:t>BCD</a:t>
            </a:r>
            <a:r>
              <a:rPr kumimoji="1" lang="zh-CN" altLang="en-US" sz="2400" smtClean="0"/>
              <a:t>码是</a:t>
            </a:r>
            <a:r>
              <a:rPr kumimoji="1" lang="en-US" altLang="zh-CN" sz="2400" smtClean="0"/>
              <a:t>8421</a:t>
            </a:r>
            <a:r>
              <a:rPr kumimoji="1" lang="zh-CN" altLang="en-US" sz="2400" smtClean="0"/>
              <a:t>码</a:t>
            </a:r>
          </a:p>
          <a:p>
            <a:pPr algn="just">
              <a:lnSpc>
                <a:spcPct val="110000"/>
              </a:lnSpc>
              <a:buClr>
                <a:srgbClr val="3333FF"/>
              </a:buClr>
              <a:buFont typeface="Wingdings" pitchFamily="2" charset="2"/>
              <a:buNone/>
            </a:pPr>
            <a:r>
              <a:rPr lang="en-US" altLang="zh-CN" smtClean="0">
                <a:solidFill>
                  <a:srgbClr val="CC3300"/>
                </a:solidFill>
              </a:rPr>
              <a:t>5</a:t>
            </a:r>
            <a:r>
              <a:rPr lang="zh-CN" altLang="en-US" smtClean="0">
                <a:solidFill>
                  <a:srgbClr val="CC3300"/>
                </a:solidFill>
              </a:rPr>
              <a:t>、格雷码（循环码）的特点和用途</a:t>
            </a:r>
            <a:endParaRPr lang="en-US" altLang="zh-CN" smtClean="0">
              <a:solidFill>
                <a:srgbClr val="CC3300"/>
              </a:solidFill>
            </a:endParaRPr>
          </a:p>
          <a:p>
            <a:pPr algn="just">
              <a:lnSpc>
                <a:spcPct val="110000"/>
              </a:lnSpc>
            </a:pPr>
            <a:r>
              <a:rPr kumimoji="1" lang="zh-CN" altLang="en-US" sz="2000" smtClean="0"/>
              <a:t>任何两个相邻的格雷代码仅有一位不同，其余各位均相同</a:t>
            </a:r>
            <a:endParaRPr kumimoji="1" lang="en-US" altLang="zh-CN" sz="2000" smtClean="0"/>
          </a:p>
          <a:p>
            <a:pPr algn="just">
              <a:lnSpc>
                <a:spcPct val="110000"/>
              </a:lnSpc>
            </a:pPr>
            <a:r>
              <a:rPr kumimoji="1" lang="zh-CN" altLang="en-US" sz="2000" smtClean="0"/>
              <a:t>当编码顺序依次变化时，相邻两个代码之间只有一位发生变化，避免了在普通二进制代码转换过程中产生过渡“噪声”的情况，编码可靠性高。</a:t>
            </a:r>
          </a:p>
          <a:p>
            <a:endParaRPr lang="zh-CN"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75460"/>
                                        </p:tgtEl>
                                        <p:attrNameLst>
                                          <p:attrName>style.visibility</p:attrName>
                                        </p:attrNameLst>
                                      </p:cBhvr>
                                      <p:to>
                                        <p:strVal val="visible"/>
                                      </p:to>
                                    </p:set>
                                    <p:anim calcmode="lin" valueType="num">
                                      <p:cBhvr additive="base">
                                        <p:cTn id="7" dur="500" fill="hold"/>
                                        <p:tgtEl>
                                          <p:spTgt spid="275460"/>
                                        </p:tgtEl>
                                        <p:attrNameLst>
                                          <p:attrName>ppt_x</p:attrName>
                                        </p:attrNameLst>
                                      </p:cBhvr>
                                      <p:tavLst>
                                        <p:tav tm="0">
                                          <p:val>
                                            <p:strVal val="0-#ppt_w/2"/>
                                          </p:val>
                                        </p:tav>
                                        <p:tav tm="100000">
                                          <p:val>
                                            <p:strVal val="#ppt_x"/>
                                          </p:val>
                                        </p:tav>
                                      </p:tavLst>
                                    </p:anim>
                                    <p:anim calcmode="lin" valueType="num">
                                      <p:cBhvr additive="base">
                                        <p:cTn id="8" dur="500" fill="hold"/>
                                        <p:tgtEl>
                                          <p:spTgt spid="2754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5461"/>
                                        </p:tgtEl>
                                        <p:attrNameLst>
                                          <p:attrName>style.visibility</p:attrName>
                                        </p:attrNameLst>
                                      </p:cBhvr>
                                      <p:to>
                                        <p:strVal val="visible"/>
                                      </p:to>
                                    </p:set>
                                    <p:anim calcmode="lin" valueType="num">
                                      <p:cBhvr additive="base">
                                        <p:cTn id="13" dur="500" fill="hold"/>
                                        <p:tgtEl>
                                          <p:spTgt spid="275461"/>
                                        </p:tgtEl>
                                        <p:attrNameLst>
                                          <p:attrName>ppt_x</p:attrName>
                                        </p:attrNameLst>
                                      </p:cBhvr>
                                      <p:tavLst>
                                        <p:tav tm="0">
                                          <p:val>
                                            <p:strVal val="0-#ppt_w/2"/>
                                          </p:val>
                                        </p:tav>
                                        <p:tav tm="100000">
                                          <p:val>
                                            <p:strVal val="#ppt_x"/>
                                          </p:val>
                                        </p:tav>
                                      </p:tavLst>
                                    </p:anim>
                                    <p:anim calcmode="lin" valueType="num">
                                      <p:cBhvr additive="base">
                                        <p:cTn id="14" dur="500" fill="hold"/>
                                        <p:tgtEl>
                                          <p:spTgt spid="2754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autoUpdateAnimBg="0"/>
      <p:bldP spid="27546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5"/>
          <p:cNvSpPr>
            <a:spLocks noGrp="1" noChangeArrowheads="1"/>
          </p:cNvSpPr>
          <p:nvPr>
            <p:ph type="sldNum" sz="quarter" idx="10"/>
          </p:nvPr>
        </p:nvSpPr>
        <p:spPr>
          <a:noFill/>
        </p:spPr>
        <p:txBody>
          <a:bodyPr/>
          <a:lstStyle/>
          <a:p>
            <a:fld id="{99602B1A-2CCF-4434-A78A-1E92A1EFFC49}" type="slidenum">
              <a:rPr lang="ko-KR" altLang="en-US" smtClean="0"/>
              <a:pPr/>
              <a:t>7</a:t>
            </a:fld>
            <a:endParaRPr lang="en-US" altLang="ko-KR" smtClean="0"/>
          </a:p>
        </p:txBody>
      </p:sp>
      <p:sp>
        <p:nvSpPr>
          <p:cNvPr id="17411"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63BAFED2-D5FC-4383-9A87-007EAA8A0B34}" type="slidenum">
              <a:rPr lang="ko-KR" altLang="en-US" sz="1600">
                <a:solidFill>
                  <a:schemeClr val="accent2"/>
                </a:solidFill>
                <a:latin typeface="Verdana" pitchFamily="34" charset="0"/>
                <a:ea typeface="Gulim" pitchFamily="34" charset="-127"/>
              </a:rPr>
              <a:pPr algn="r">
                <a:lnSpc>
                  <a:spcPct val="100000"/>
                </a:lnSpc>
              </a:pPr>
              <a:t>7</a:t>
            </a:fld>
            <a:endParaRPr lang="en-US" altLang="ko-KR" sz="1600">
              <a:solidFill>
                <a:schemeClr val="accent2"/>
              </a:solidFill>
              <a:latin typeface="Verdana" pitchFamily="34" charset="0"/>
              <a:ea typeface="Gulim" pitchFamily="34" charset="-127"/>
            </a:endParaRPr>
          </a:p>
        </p:txBody>
      </p:sp>
      <p:sp>
        <p:nvSpPr>
          <p:cNvPr id="17412" name="Rectangle 2"/>
          <p:cNvSpPr>
            <a:spLocks noGrp="1" noChangeArrowheads="1"/>
          </p:cNvSpPr>
          <p:nvPr>
            <p:ph type="title" idx="4294967295"/>
          </p:nvPr>
        </p:nvSpPr>
        <p:spPr>
          <a:xfrm>
            <a:off x="1763713" y="298450"/>
            <a:ext cx="6408737" cy="609600"/>
          </a:xfrm>
        </p:spPr>
        <p:txBody>
          <a:bodyPr/>
          <a:lstStyle/>
          <a:p>
            <a:r>
              <a:rPr lang="zh-CN" altLang="en-US" smtClean="0">
                <a:solidFill>
                  <a:srgbClr val="FFCC00"/>
                </a:solidFill>
                <a:latin typeface="Arial" charset="0"/>
                <a:ea typeface="黑体" pitchFamily="49" charset="-122"/>
              </a:rPr>
              <a:t>模拟信号和数字信号的区别</a:t>
            </a:r>
          </a:p>
        </p:txBody>
      </p:sp>
      <p:sp>
        <p:nvSpPr>
          <p:cNvPr id="17413" name="Rectangle 5"/>
          <p:cNvSpPr>
            <a:spLocks noChangeArrowheads="1"/>
          </p:cNvSpPr>
          <p:nvPr/>
        </p:nvSpPr>
        <p:spPr bwMode="black">
          <a:xfrm>
            <a:off x="0" y="3014663"/>
            <a:ext cx="9144000" cy="0"/>
          </a:xfrm>
          <a:prstGeom prst="rect">
            <a:avLst/>
          </a:prstGeom>
          <a:noFill/>
          <a:ln w="9525" algn="ctr">
            <a:noFill/>
            <a:miter lim="800000"/>
            <a:headEnd/>
            <a:tailEnd/>
          </a:ln>
        </p:spPr>
        <p:txBody>
          <a:bodyPr wrap="none" anchor="ctr">
            <a:spAutoFit/>
          </a:bodyPr>
          <a:lstStyle/>
          <a:p>
            <a:endParaRPr lang="zh-CN" altLang="en-US"/>
          </a:p>
        </p:txBody>
      </p:sp>
      <p:sp>
        <p:nvSpPr>
          <p:cNvPr id="237580" name="AutoShape 12"/>
          <p:cNvSpPr>
            <a:spLocks noChangeArrowheads="1"/>
          </p:cNvSpPr>
          <p:nvPr/>
        </p:nvSpPr>
        <p:spPr bwMode="black">
          <a:xfrm>
            <a:off x="215900" y="908050"/>
            <a:ext cx="8756650" cy="5849938"/>
          </a:xfrm>
          <a:prstGeom prst="horizontalScroll">
            <a:avLst>
              <a:gd name="adj" fmla="val 12500"/>
            </a:avLst>
          </a:prstGeom>
          <a:solidFill>
            <a:srgbClr val="FFFFBD"/>
          </a:solidFill>
          <a:ln w="22225">
            <a:solidFill>
              <a:srgbClr val="CC6600"/>
            </a:solidFill>
            <a:round/>
            <a:headEnd/>
            <a:tailEnd/>
          </a:ln>
        </p:spPr>
        <p:txBody>
          <a:bodyPr anchor="ctr"/>
          <a:lstStyle/>
          <a:p>
            <a:pPr marL="268288" indent="-268288" algn="l">
              <a:lnSpc>
                <a:spcPct val="110000"/>
              </a:lnSpc>
              <a:buClr>
                <a:srgbClr val="006666"/>
              </a:buClr>
              <a:buFont typeface="Wingdings" pitchFamily="2" charset="2"/>
              <a:buChar char="w"/>
            </a:pPr>
            <a:r>
              <a:rPr lang="zh-CN" altLang="en-US">
                <a:solidFill>
                  <a:schemeClr val="tx1"/>
                </a:solidFill>
                <a:latin typeface="楷体_GB2312" pitchFamily="49" charset="-122"/>
                <a:ea typeface="楷体_GB2312" pitchFamily="49" charset="-122"/>
              </a:rPr>
              <a:t>模拟信号在</a:t>
            </a:r>
            <a:r>
              <a:rPr lang="zh-CN" altLang="en-US">
                <a:solidFill>
                  <a:srgbClr val="CC0066"/>
                </a:solidFill>
                <a:latin typeface="楷体_GB2312" pitchFamily="49" charset="-122"/>
                <a:ea typeface="楷体_GB2312" pitchFamily="49" charset="-122"/>
              </a:rPr>
              <a:t>时间</a:t>
            </a:r>
            <a:r>
              <a:rPr lang="zh-CN" altLang="en-US">
                <a:solidFill>
                  <a:schemeClr val="tx1"/>
                </a:solidFill>
                <a:latin typeface="楷体_GB2312" pitchFamily="49" charset="-122"/>
                <a:ea typeface="楷体_GB2312" pitchFamily="49" charset="-122"/>
              </a:rPr>
              <a:t>上和</a:t>
            </a:r>
            <a:r>
              <a:rPr lang="zh-CN" altLang="en-US">
                <a:solidFill>
                  <a:srgbClr val="CC0066"/>
                </a:solidFill>
                <a:latin typeface="楷体_GB2312" pitchFamily="49" charset="-122"/>
                <a:ea typeface="楷体_GB2312" pitchFamily="49" charset="-122"/>
              </a:rPr>
              <a:t>辐值</a:t>
            </a:r>
            <a:r>
              <a:rPr lang="zh-CN" altLang="en-US">
                <a:solidFill>
                  <a:schemeClr val="tx1"/>
                </a:solidFill>
                <a:latin typeface="楷体_GB2312" pitchFamily="49" charset="-122"/>
                <a:ea typeface="楷体_GB2312" pitchFamily="49" charset="-122"/>
              </a:rPr>
              <a:t>上均</a:t>
            </a:r>
            <a:r>
              <a:rPr lang="zh-CN" altLang="en-US">
                <a:solidFill>
                  <a:srgbClr val="CC0066"/>
                </a:solidFill>
                <a:latin typeface="楷体_GB2312" pitchFamily="49" charset="-122"/>
                <a:ea typeface="楷体_GB2312" pitchFamily="49" charset="-122"/>
              </a:rPr>
              <a:t>连续</a:t>
            </a:r>
            <a:r>
              <a:rPr lang="zh-CN" altLang="en-US">
                <a:solidFill>
                  <a:schemeClr val="tx1"/>
                </a:solidFill>
                <a:latin typeface="楷体_GB2312" pitchFamily="49" charset="-122"/>
                <a:ea typeface="楷体_GB2312" pitchFamily="49" charset="-122"/>
              </a:rPr>
              <a:t>，在一定的动态范围内可</a:t>
            </a:r>
            <a:r>
              <a:rPr lang="zh-CN" altLang="en-US">
                <a:solidFill>
                  <a:srgbClr val="CC0066"/>
                </a:solidFill>
                <a:latin typeface="楷体_GB2312" pitchFamily="49" charset="-122"/>
                <a:ea typeface="楷体_GB2312" pitchFamily="49" charset="-122"/>
              </a:rPr>
              <a:t>任意取值</a:t>
            </a:r>
            <a:r>
              <a:rPr lang="zh-CN" altLang="en-US">
                <a:solidFill>
                  <a:schemeClr val="tx1"/>
                </a:solidFill>
                <a:latin typeface="楷体_GB2312" pitchFamily="49" charset="-122"/>
                <a:ea typeface="楷体_GB2312" pitchFamily="49" charset="-122"/>
              </a:rPr>
              <a:t>，任何一个取值都有具体的物理意义。</a:t>
            </a:r>
            <a:endParaRPr lang="en-US" altLang="zh-CN">
              <a:solidFill>
                <a:schemeClr val="tx1"/>
              </a:solidFill>
              <a:latin typeface="楷体_GB2312" pitchFamily="49" charset="-122"/>
              <a:ea typeface="楷体_GB2312" pitchFamily="49" charset="-122"/>
            </a:endParaRPr>
          </a:p>
          <a:p>
            <a:pPr marL="268288" indent="-268288" algn="l">
              <a:lnSpc>
                <a:spcPct val="110000"/>
              </a:lnSpc>
              <a:buClr>
                <a:srgbClr val="006666"/>
              </a:buClr>
            </a:pPr>
            <a:r>
              <a:rPr kumimoji="1" lang="zh-CN" altLang="en-US"/>
              <a:t>    例如，热电偶（温度传感器）工作时输出的电压或电流信号就是一种</a:t>
            </a:r>
            <a:r>
              <a:rPr lang="zh-CN" altLang="en-US"/>
              <a:t>模拟信号</a:t>
            </a:r>
            <a:endParaRPr lang="zh-CN" altLang="en-US">
              <a:solidFill>
                <a:schemeClr val="tx1"/>
              </a:solidFill>
              <a:latin typeface="楷体_GB2312" pitchFamily="49" charset="-122"/>
              <a:ea typeface="楷体_GB2312" pitchFamily="49" charset="-122"/>
            </a:endParaRPr>
          </a:p>
          <a:p>
            <a:pPr marL="268288" indent="-268288" algn="l">
              <a:lnSpc>
                <a:spcPct val="110000"/>
              </a:lnSpc>
              <a:buClr>
                <a:srgbClr val="006666"/>
              </a:buClr>
              <a:buFont typeface="Wingdings" pitchFamily="2" charset="2"/>
              <a:buChar char="w"/>
            </a:pPr>
            <a:r>
              <a:rPr lang="zh-CN" altLang="en-US">
                <a:solidFill>
                  <a:schemeClr val="tx1"/>
                </a:solidFill>
                <a:latin typeface="楷体_GB2312" pitchFamily="49" charset="-122"/>
                <a:ea typeface="楷体_GB2312" pitchFamily="49" charset="-122"/>
              </a:rPr>
              <a:t>数字信号在</a:t>
            </a:r>
            <a:r>
              <a:rPr lang="zh-CN" altLang="en-US">
                <a:solidFill>
                  <a:srgbClr val="CC0066"/>
                </a:solidFill>
                <a:latin typeface="楷体_GB2312" pitchFamily="49" charset="-122"/>
                <a:ea typeface="楷体_GB2312" pitchFamily="49" charset="-122"/>
              </a:rPr>
              <a:t>时间</a:t>
            </a:r>
            <a:r>
              <a:rPr lang="zh-CN" altLang="en-US">
                <a:solidFill>
                  <a:schemeClr val="tx1"/>
                </a:solidFill>
                <a:latin typeface="楷体_GB2312" pitchFamily="49" charset="-122"/>
                <a:ea typeface="楷体_GB2312" pitchFamily="49" charset="-122"/>
              </a:rPr>
              <a:t>上和</a:t>
            </a:r>
            <a:r>
              <a:rPr lang="zh-CN" altLang="en-US">
                <a:solidFill>
                  <a:srgbClr val="CC0066"/>
                </a:solidFill>
                <a:latin typeface="楷体_GB2312" pitchFamily="49" charset="-122"/>
                <a:ea typeface="楷体_GB2312" pitchFamily="49" charset="-122"/>
              </a:rPr>
              <a:t>数值</a:t>
            </a:r>
            <a:r>
              <a:rPr lang="zh-CN" altLang="en-US">
                <a:solidFill>
                  <a:schemeClr val="tx1"/>
                </a:solidFill>
                <a:latin typeface="楷体_GB2312" pitchFamily="49" charset="-122"/>
                <a:ea typeface="楷体_GB2312" pitchFamily="49" charset="-122"/>
              </a:rPr>
              <a:t>上均</a:t>
            </a:r>
            <a:r>
              <a:rPr lang="zh-CN" altLang="en-US">
                <a:solidFill>
                  <a:srgbClr val="CC0066"/>
                </a:solidFill>
                <a:latin typeface="楷体_GB2312" pitchFamily="49" charset="-122"/>
                <a:ea typeface="楷体_GB2312" pitchFamily="49" charset="-122"/>
              </a:rPr>
              <a:t>不连续</a:t>
            </a:r>
            <a:r>
              <a:rPr lang="zh-CN" altLang="en-US">
                <a:solidFill>
                  <a:schemeClr val="tx1"/>
                </a:solidFill>
                <a:latin typeface="楷体_GB2312" pitchFamily="49" charset="-122"/>
                <a:ea typeface="楷体_GB2312" pitchFamily="49" charset="-122"/>
              </a:rPr>
              <a:t>，其变化总是发生在一系列离散的瞬间，其数值大小和每次的增减变化都是某一个最小单位的整数倍，而小于这个最小数量单位的数值没有任何物理意义。</a:t>
            </a:r>
            <a:endParaRPr lang="en-US" altLang="zh-CN">
              <a:solidFill>
                <a:schemeClr val="tx1"/>
              </a:solidFill>
              <a:latin typeface="楷体_GB2312" pitchFamily="49" charset="-122"/>
              <a:ea typeface="楷体_GB2312" pitchFamily="49" charset="-122"/>
            </a:endParaRPr>
          </a:p>
          <a:p>
            <a:pPr marL="268288" indent="-268288" algn="l">
              <a:lnSpc>
                <a:spcPct val="110000"/>
              </a:lnSpc>
              <a:buClr>
                <a:srgbClr val="006666"/>
              </a:buClr>
            </a:pPr>
            <a:r>
              <a:rPr lang="en-US" altLang="zh-CN"/>
              <a:t>   </a:t>
            </a:r>
            <a:r>
              <a:rPr lang="zh-CN" altLang="en-US"/>
              <a:t>例如，</a:t>
            </a:r>
            <a:r>
              <a:rPr lang="zh-CN" altLang="zh-CN"/>
              <a:t>用电子电路记录从自动生产线上输出的零件数目</a:t>
            </a:r>
            <a:r>
              <a:rPr lang="zh-CN" altLang="en-US"/>
              <a:t>，电路输出就</a:t>
            </a:r>
            <a:r>
              <a:rPr lang="zh-CN" altLang="zh-CN"/>
              <a:t>是一个数字信号</a:t>
            </a:r>
            <a:r>
              <a:rPr lang="zh-CN" altLang="en-US"/>
              <a:t>，其</a:t>
            </a:r>
            <a:r>
              <a:rPr lang="zh-CN" altLang="zh-CN"/>
              <a:t>最小的数量单位就是</a:t>
            </a:r>
            <a:r>
              <a:rPr lang="zh-CN" altLang="en-US"/>
              <a:t>“</a:t>
            </a:r>
            <a:r>
              <a:rPr lang="en-US" altLang="zh-CN"/>
              <a:t>1</a:t>
            </a:r>
            <a:r>
              <a:rPr lang="zh-CN" altLang="en-US"/>
              <a:t>”</a:t>
            </a:r>
            <a:endParaRPr lang="zh-CN" altLang="en-US">
              <a:solidFill>
                <a:schemeClr val="tx1"/>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37580"/>
                                        </p:tgtEl>
                                        <p:attrNameLst>
                                          <p:attrName>style.visibility</p:attrName>
                                        </p:attrNameLst>
                                      </p:cBhvr>
                                      <p:to>
                                        <p:strVal val="visible"/>
                                      </p:to>
                                    </p:set>
                                    <p:anim calcmode="lin" valueType="num">
                                      <p:cBhvr>
                                        <p:cTn id="7" dur="1000" fill="hold"/>
                                        <p:tgtEl>
                                          <p:spTgt spid="237580"/>
                                        </p:tgtEl>
                                        <p:attrNameLst>
                                          <p:attrName>ppt_w</p:attrName>
                                        </p:attrNameLst>
                                      </p:cBhvr>
                                      <p:tavLst>
                                        <p:tav tm="0">
                                          <p:val>
                                            <p:strVal val="#ppt_w*0.70"/>
                                          </p:val>
                                        </p:tav>
                                        <p:tav tm="100000">
                                          <p:val>
                                            <p:strVal val="#ppt_w"/>
                                          </p:val>
                                        </p:tav>
                                      </p:tavLst>
                                    </p:anim>
                                    <p:anim calcmode="lin" valueType="num">
                                      <p:cBhvr>
                                        <p:cTn id="8" dur="1000" fill="hold"/>
                                        <p:tgtEl>
                                          <p:spTgt spid="237580"/>
                                        </p:tgtEl>
                                        <p:attrNameLst>
                                          <p:attrName>ppt_h</p:attrName>
                                        </p:attrNameLst>
                                      </p:cBhvr>
                                      <p:tavLst>
                                        <p:tav tm="0">
                                          <p:val>
                                            <p:strVal val="#ppt_h"/>
                                          </p:val>
                                        </p:tav>
                                        <p:tav tm="100000">
                                          <p:val>
                                            <p:strVal val="#ppt_h"/>
                                          </p:val>
                                        </p:tav>
                                      </p:tavLst>
                                    </p:anim>
                                    <p:animEffect transition="in" filter="fade">
                                      <p:cBhvr>
                                        <p:cTn id="9" dur="1000"/>
                                        <p:tgtEl>
                                          <p:spTgt spid="237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5"/>
          <p:cNvSpPr>
            <a:spLocks noGrp="1" noChangeArrowheads="1"/>
          </p:cNvSpPr>
          <p:nvPr>
            <p:ph type="sldNum" sz="quarter" idx="10"/>
          </p:nvPr>
        </p:nvSpPr>
        <p:spPr>
          <a:noFill/>
        </p:spPr>
        <p:txBody>
          <a:bodyPr/>
          <a:lstStyle/>
          <a:p>
            <a:fld id="{9E2A744C-A835-4F54-9DA4-D28A2444D81E}" type="slidenum">
              <a:rPr lang="ko-KR" altLang="en-US" smtClean="0"/>
              <a:pPr/>
              <a:t>8</a:t>
            </a:fld>
            <a:endParaRPr lang="en-US" altLang="ko-KR" smtClean="0"/>
          </a:p>
        </p:txBody>
      </p:sp>
      <p:sp>
        <p:nvSpPr>
          <p:cNvPr id="18435"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1D660DA8-2D52-492B-8961-6F766A4165CC}" type="slidenum">
              <a:rPr lang="ko-KR" altLang="en-US" sz="1600">
                <a:solidFill>
                  <a:schemeClr val="accent2"/>
                </a:solidFill>
                <a:latin typeface="Verdana" pitchFamily="34" charset="0"/>
                <a:ea typeface="Gulim" pitchFamily="34" charset="-127"/>
              </a:rPr>
              <a:pPr algn="r">
                <a:lnSpc>
                  <a:spcPct val="100000"/>
                </a:lnSpc>
              </a:pPr>
              <a:t>8</a:t>
            </a:fld>
            <a:endParaRPr lang="en-US" altLang="ko-KR" sz="1600">
              <a:solidFill>
                <a:schemeClr val="accent2"/>
              </a:solidFill>
              <a:latin typeface="Verdana" pitchFamily="34" charset="0"/>
              <a:ea typeface="Gulim" pitchFamily="34" charset="-127"/>
            </a:endParaRPr>
          </a:p>
        </p:txBody>
      </p:sp>
      <p:sp>
        <p:nvSpPr>
          <p:cNvPr id="18436" name="Rectangle 2"/>
          <p:cNvSpPr>
            <a:spLocks noGrp="1" noChangeArrowheads="1"/>
          </p:cNvSpPr>
          <p:nvPr>
            <p:ph type="title" idx="4294967295"/>
          </p:nvPr>
        </p:nvSpPr>
        <p:spPr>
          <a:xfrm>
            <a:off x="1763713" y="298450"/>
            <a:ext cx="6408737" cy="609600"/>
          </a:xfrm>
        </p:spPr>
        <p:txBody>
          <a:bodyPr/>
          <a:lstStyle/>
          <a:p>
            <a:r>
              <a:rPr lang="zh-CN" altLang="en-US" smtClean="0">
                <a:solidFill>
                  <a:srgbClr val="FFCC00"/>
                </a:solidFill>
                <a:latin typeface="Arial" charset="0"/>
                <a:ea typeface="黑体" pitchFamily="49" charset="-122"/>
              </a:rPr>
              <a:t>模拟电子技术和数字电子技术</a:t>
            </a:r>
          </a:p>
        </p:txBody>
      </p:sp>
      <p:sp>
        <p:nvSpPr>
          <p:cNvPr id="160773" name="Rectangle 5"/>
          <p:cNvSpPr>
            <a:spLocks noGrp="1" noChangeArrowheads="1"/>
          </p:cNvSpPr>
          <p:nvPr>
            <p:ph type="body" idx="4294967295"/>
          </p:nvPr>
        </p:nvSpPr>
        <p:spPr>
          <a:xfrm>
            <a:off x="388938" y="1233488"/>
            <a:ext cx="8286750" cy="2482850"/>
          </a:xfrm>
        </p:spPr>
        <p:txBody>
          <a:bodyPr/>
          <a:lstStyle/>
          <a:p>
            <a:pPr>
              <a:lnSpc>
                <a:spcPct val="120000"/>
              </a:lnSpc>
            </a:pPr>
            <a:r>
              <a:rPr lang="zh-CN" altLang="en-US" sz="2400" smtClean="0"/>
              <a:t>电子技术分为模拟电子技术和数字电子技术</a:t>
            </a:r>
          </a:p>
          <a:p>
            <a:pPr>
              <a:lnSpc>
                <a:spcPct val="120000"/>
              </a:lnSpc>
            </a:pPr>
            <a:r>
              <a:rPr lang="zh-CN" altLang="en-US" sz="2400" smtClean="0">
                <a:solidFill>
                  <a:srgbClr val="FF0000"/>
                </a:solidFill>
              </a:rPr>
              <a:t>模拟电子技术</a:t>
            </a:r>
            <a:r>
              <a:rPr lang="zh-CN" altLang="en-US" sz="2400" smtClean="0"/>
              <a:t>是分析和处理模拟信号的技术</a:t>
            </a:r>
          </a:p>
          <a:p>
            <a:pPr lvl="1">
              <a:lnSpc>
                <a:spcPct val="120000"/>
              </a:lnSpc>
            </a:pPr>
            <a:r>
              <a:rPr lang="zh-CN" altLang="en-US" sz="2000" smtClean="0"/>
              <a:t>模拟信号（如正弦波）具有在数值上和时间上都连续的特点。</a:t>
            </a:r>
          </a:p>
          <a:p>
            <a:pPr lvl="1">
              <a:lnSpc>
                <a:spcPct val="120000"/>
              </a:lnSpc>
            </a:pPr>
            <a:r>
              <a:rPr lang="zh-CN" altLang="en-US" sz="2000" smtClean="0"/>
              <a:t>模拟电路使用的主要器件：晶体管，工作在线性区（即</a:t>
            </a:r>
            <a:r>
              <a:rPr lang="zh-CN" altLang="en-US" sz="2000" smtClean="0">
                <a:solidFill>
                  <a:srgbClr val="CC0066"/>
                </a:solidFill>
              </a:rPr>
              <a:t>放大区</a:t>
            </a:r>
            <a:r>
              <a:rPr lang="zh-CN" altLang="en-US" sz="2000" smtClean="0"/>
              <a:t>）</a:t>
            </a:r>
            <a:r>
              <a:rPr lang="en-US" altLang="zh-CN" sz="2000" smtClean="0"/>
              <a:t>——</a:t>
            </a:r>
            <a:r>
              <a:rPr lang="zh-CN" altLang="en-US" sz="2000" smtClean="0"/>
              <a:t>构成信号的放大和正弦振荡电路。</a:t>
            </a:r>
          </a:p>
        </p:txBody>
      </p:sp>
      <p:sp>
        <p:nvSpPr>
          <p:cNvPr id="160774" name="Rectangle 6"/>
          <p:cNvSpPr>
            <a:spLocks noChangeArrowheads="1"/>
          </p:cNvSpPr>
          <p:nvPr/>
        </p:nvSpPr>
        <p:spPr bwMode="auto">
          <a:xfrm>
            <a:off x="388938" y="3716338"/>
            <a:ext cx="8286750" cy="1655762"/>
          </a:xfrm>
          <a:prstGeom prst="rect">
            <a:avLst/>
          </a:prstGeom>
          <a:noFill/>
          <a:ln w="9525">
            <a:noFill/>
            <a:miter lim="800000"/>
            <a:headEnd/>
            <a:tailEnd/>
          </a:ln>
        </p:spPr>
        <p:txBody>
          <a:bodyPr/>
          <a:lstStyle/>
          <a:p>
            <a:pPr marL="342900" indent="-342900" algn="l" eaLnBrk="0" hangingPunct="0">
              <a:lnSpc>
                <a:spcPct val="120000"/>
              </a:lnSpc>
              <a:spcBef>
                <a:spcPct val="20000"/>
              </a:spcBef>
              <a:buClr>
                <a:schemeClr val="bg2"/>
              </a:buClr>
              <a:buFont typeface="Wingdings" pitchFamily="2" charset="2"/>
              <a:buChar char="v"/>
            </a:pPr>
            <a:r>
              <a:rPr lang="zh-CN" altLang="en-US">
                <a:solidFill>
                  <a:srgbClr val="FF0000"/>
                </a:solidFill>
                <a:latin typeface="Arial" charset="0"/>
              </a:rPr>
              <a:t>数字电子技术</a:t>
            </a:r>
            <a:r>
              <a:rPr lang="zh-CN" altLang="en-US">
                <a:solidFill>
                  <a:schemeClr val="tx1"/>
                </a:solidFill>
                <a:latin typeface="Arial" charset="0"/>
              </a:rPr>
              <a:t>是分析和处理数字信号的技术</a:t>
            </a:r>
          </a:p>
          <a:p>
            <a:pPr marL="742950" lvl="1" indent="-285750" algn="l" eaLnBrk="0" hangingPunct="0">
              <a:lnSpc>
                <a:spcPct val="120000"/>
              </a:lnSpc>
              <a:spcBef>
                <a:spcPct val="20000"/>
              </a:spcBef>
              <a:buClr>
                <a:srgbClr val="006666"/>
              </a:buClr>
              <a:buSzPct val="110000"/>
              <a:buFont typeface="Wingdings" pitchFamily="2" charset="2"/>
              <a:buChar char="w"/>
            </a:pPr>
            <a:r>
              <a:rPr lang="zh-CN" altLang="en-US" sz="2000">
                <a:solidFill>
                  <a:schemeClr val="tx1"/>
                </a:solidFill>
                <a:latin typeface="Arial" charset="0"/>
              </a:rPr>
              <a:t>数字信号（如矩形波）具有在数值上和时间上都不连续的特点。</a:t>
            </a:r>
          </a:p>
          <a:p>
            <a:pPr marL="742950" lvl="1" indent="-285750" algn="l" eaLnBrk="0" hangingPunct="0">
              <a:lnSpc>
                <a:spcPct val="120000"/>
              </a:lnSpc>
              <a:spcBef>
                <a:spcPct val="20000"/>
              </a:spcBef>
              <a:buClr>
                <a:srgbClr val="006666"/>
              </a:buClr>
              <a:buSzPct val="110000"/>
              <a:buFont typeface="Wingdings" pitchFamily="2" charset="2"/>
              <a:buChar char="w"/>
            </a:pPr>
            <a:r>
              <a:rPr lang="zh-CN" altLang="en-US" sz="2000">
                <a:solidFill>
                  <a:schemeClr val="tx1"/>
                </a:solidFill>
                <a:latin typeface="Arial" charset="0"/>
              </a:rPr>
              <a:t>数字电路使用的主要器件：晶体管，但工作在非线性区（即</a:t>
            </a:r>
            <a:r>
              <a:rPr lang="zh-CN" altLang="en-US" sz="2000">
                <a:solidFill>
                  <a:srgbClr val="CC0066"/>
                </a:solidFill>
                <a:latin typeface="Arial" charset="0"/>
              </a:rPr>
              <a:t>饱和区</a:t>
            </a:r>
            <a:r>
              <a:rPr lang="zh-CN" altLang="en-US" sz="2000">
                <a:solidFill>
                  <a:schemeClr val="tx1"/>
                </a:solidFill>
                <a:latin typeface="Arial" charset="0"/>
              </a:rPr>
              <a:t>和</a:t>
            </a:r>
            <a:r>
              <a:rPr lang="zh-CN" altLang="en-US" sz="2000">
                <a:solidFill>
                  <a:srgbClr val="CC0066"/>
                </a:solidFill>
                <a:latin typeface="Arial" charset="0"/>
              </a:rPr>
              <a:t>截止区</a:t>
            </a:r>
            <a:r>
              <a:rPr lang="zh-CN" altLang="en-US" sz="2000">
                <a:solidFill>
                  <a:schemeClr val="tx1"/>
                </a:solidFill>
                <a:latin typeface="Arial" charset="0"/>
              </a:rPr>
              <a:t>），构成信号的开关电路。</a:t>
            </a:r>
          </a:p>
        </p:txBody>
      </p:sp>
      <p:sp>
        <p:nvSpPr>
          <p:cNvPr id="18439" name="Rectangle 8"/>
          <p:cNvSpPr>
            <a:spLocks noChangeArrowheads="1"/>
          </p:cNvSpPr>
          <p:nvPr/>
        </p:nvSpPr>
        <p:spPr bwMode="black">
          <a:xfrm>
            <a:off x="0" y="3014663"/>
            <a:ext cx="9144000" cy="0"/>
          </a:xfrm>
          <a:prstGeom prst="rect">
            <a:avLst/>
          </a:prstGeom>
          <a:noFill/>
          <a:ln w="9525" algn="ctr">
            <a:noFill/>
            <a:miter lim="800000"/>
            <a:headEnd/>
            <a:tailEnd/>
          </a:ln>
        </p:spPr>
        <p:txBody>
          <a:bodyPr wrap="none"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0773"/>
                                        </p:tgtEl>
                                        <p:attrNameLst>
                                          <p:attrName>style.visibility</p:attrName>
                                        </p:attrNameLst>
                                      </p:cBhvr>
                                      <p:to>
                                        <p:strVal val="visible"/>
                                      </p:to>
                                    </p:set>
                                    <p:anim calcmode="lin" valueType="num">
                                      <p:cBhvr additive="base">
                                        <p:cTn id="7" dur="500" fill="hold"/>
                                        <p:tgtEl>
                                          <p:spTgt spid="160773"/>
                                        </p:tgtEl>
                                        <p:attrNameLst>
                                          <p:attrName>ppt_x</p:attrName>
                                        </p:attrNameLst>
                                      </p:cBhvr>
                                      <p:tavLst>
                                        <p:tav tm="0">
                                          <p:val>
                                            <p:strVal val="0-#ppt_w/2"/>
                                          </p:val>
                                        </p:tav>
                                        <p:tav tm="100000">
                                          <p:val>
                                            <p:strVal val="#ppt_x"/>
                                          </p:val>
                                        </p:tav>
                                      </p:tavLst>
                                    </p:anim>
                                    <p:anim calcmode="lin" valueType="num">
                                      <p:cBhvr additive="base">
                                        <p:cTn id="8" dur="500" fill="hold"/>
                                        <p:tgtEl>
                                          <p:spTgt spid="1607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4"/>
                                        </p:tgtEl>
                                        <p:attrNameLst>
                                          <p:attrName>style.visibility</p:attrName>
                                        </p:attrNameLst>
                                      </p:cBhvr>
                                      <p:to>
                                        <p:strVal val="visible"/>
                                      </p:to>
                                    </p:set>
                                    <p:anim calcmode="lin" valueType="num">
                                      <p:cBhvr additive="base">
                                        <p:cTn id="13" dur="500" fill="hold"/>
                                        <p:tgtEl>
                                          <p:spTgt spid="160774"/>
                                        </p:tgtEl>
                                        <p:attrNameLst>
                                          <p:attrName>ppt_x</p:attrName>
                                        </p:attrNameLst>
                                      </p:cBhvr>
                                      <p:tavLst>
                                        <p:tav tm="0">
                                          <p:val>
                                            <p:strVal val="0-#ppt_w/2"/>
                                          </p:val>
                                        </p:tav>
                                        <p:tav tm="100000">
                                          <p:val>
                                            <p:strVal val="#ppt_x"/>
                                          </p:val>
                                        </p:tav>
                                      </p:tavLst>
                                    </p:anim>
                                    <p:anim calcmode="lin" valueType="num">
                                      <p:cBhvr additive="base">
                                        <p:cTn id="14" dur="500" fill="hold"/>
                                        <p:tgtEl>
                                          <p:spTgt spid="1607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p:bldP spid="16077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5"/>
          <p:cNvSpPr>
            <a:spLocks noGrp="1" noChangeArrowheads="1"/>
          </p:cNvSpPr>
          <p:nvPr>
            <p:ph type="sldNum" sz="quarter" idx="10"/>
          </p:nvPr>
        </p:nvSpPr>
        <p:spPr>
          <a:noFill/>
        </p:spPr>
        <p:txBody>
          <a:bodyPr/>
          <a:lstStyle/>
          <a:p>
            <a:fld id="{62E8FB00-9AA4-4DA2-8B91-A4AAC2A74610}" type="slidenum">
              <a:rPr lang="ko-KR" altLang="en-US" smtClean="0"/>
              <a:pPr/>
              <a:t>9</a:t>
            </a:fld>
            <a:endParaRPr lang="en-US" altLang="ko-KR" smtClean="0"/>
          </a:p>
        </p:txBody>
      </p:sp>
      <p:sp>
        <p:nvSpPr>
          <p:cNvPr id="19459" name="Rectangle 25"/>
          <p:cNvSpPr txBox="1">
            <a:spLocks noGrp="1" noChangeArrowheads="1"/>
          </p:cNvSpPr>
          <p:nvPr/>
        </p:nvSpPr>
        <p:spPr bwMode="black">
          <a:xfrm>
            <a:off x="8101013" y="6453188"/>
            <a:ext cx="871537" cy="304800"/>
          </a:xfrm>
          <a:prstGeom prst="rect">
            <a:avLst/>
          </a:prstGeom>
          <a:noFill/>
          <a:ln w="9525">
            <a:noFill/>
            <a:miter lim="800000"/>
            <a:headEnd/>
            <a:tailEnd/>
          </a:ln>
        </p:spPr>
        <p:txBody>
          <a:bodyPr/>
          <a:lstStyle/>
          <a:p>
            <a:pPr algn="r">
              <a:lnSpc>
                <a:spcPct val="100000"/>
              </a:lnSpc>
            </a:pPr>
            <a:fld id="{5EA83915-4187-4158-ABA2-BF3D98893EB9}" type="slidenum">
              <a:rPr lang="ko-KR" altLang="en-US" sz="1600">
                <a:solidFill>
                  <a:schemeClr val="accent2"/>
                </a:solidFill>
                <a:latin typeface="Verdana" pitchFamily="34" charset="0"/>
                <a:ea typeface="Gulim" pitchFamily="34" charset="-127"/>
              </a:rPr>
              <a:pPr algn="r">
                <a:lnSpc>
                  <a:spcPct val="100000"/>
                </a:lnSpc>
              </a:pPr>
              <a:t>9</a:t>
            </a:fld>
            <a:endParaRPr lang="en-US" altLang="ko-KR" sz="1600">
              <a:solidFill>
                <a:schemeClr val="accent2"/>
              </a:solidFill>
              <a:latin typeface="Verdana" pitchFamily="34" charset="0"/>
              <a:ea typeface="Gulim" pitchFamily="34" charset="-127"/>
            </a:endParaRPr>
          </a:p>
        </p:txBody>
      </p:sp>
      <p:sp>
        <p:nvSpPr>
          <p:cNvPr id="19460" name="Rectangle 2"/>
          <p:cNvSpPr>
            <a:spLocks noGrp="1" noChangeArrowheads="1"/>
          </p:cNvSpPr>
          <p:nvPr>
            <p:ph type="title" idx="4294967295"/>
          </p:nvPr>
        </p:nvSpPr>
        <p:spPr>
          <a:xfrm>
            <a:off x="1763713" y="298450"/>
            <a:ext cx="4600575" cy="609600"/>
          </a:xfrm>
        </p:spPr>
        <p:txBody>
          <a:bodyPr/>
          <a:lstStyle/>
          <a:p>
            <a:r>
              <a:rPr lang="en-US" altLang="zh-CN" smtClean="0">
                <a:solidFill>
                  <a:srgbClr val="FFCC00"/>
                </a:solidFill>
                <a:latin typeface="Arial" charset="0"/>
                <a:ea typeface="黑体" pitchFamily="49" charset="-122"/>
              </a:rPr>
              <a:t>1.1.2  </a:t>
            </a:r>
            <a:r>
              <a:rPr lang="zh-CN" altLang="en-US" smtClean="0">
                <a:solidFill>
                  <a:srgbClr val="FFCC00"/>
                </a:solidFill>
                <a:latin typeface="Arial" charset="0"/>
                <a:ea typeface="黑体" pitchFamily="49" charset="-122"/>
              </a:rPr>
              <a:t>脉冲信号和数字信号</a:t>
            </a:r>
          </a:p>
        </p:txBody>
      </p:sp>
      <p:sp>
        <p:nvSpPr>
          <p:cNvPr id="59395" name="Rectangle 3"/>
          <p:cNvSpPr>
            <a:spLocks noGrp="1" noChangeArrowheads="1"/>
          </p:cNvSpPr>
          <p:nvPr>
            <p:ph type="body" idx="4294967295"/>
          </p:nvPr>
        </p:nvSpPr>
        <p:spPr>
          <a:xfrm>
            <a:off x="323850" y="1341438"/>
            <a:ext cx="8439150" cy="2068512"/>
          </a:xfrm>
        </p:spPr>
        <p:txBody>
          <a:bodyPr/>
          <a:lstStyle/>
          <a:p>
            <a:pPr marL="365125" indent="-365125"/>
            <a:r>
              <a:rPr kumimoji="1" lang="zh-CN" altLang="en-US" sz="2400" smtClean="0"/>
              <a:t>狭义：</a:t>
            </a:r>
            <a:r>
              <a:rPr kumimoji="1" lang="zh-CN" altLang="en-US" sz="2400" smtClean="0">
                <a:solidFill>
                  <a:srgbClr val="FF0000"/>
                </a:solidFill>
              </a:rPr>
              <a:t>脉冲信号</a:t>
            </a:r>
            <a:r>
              <a:rPr kumimoji="1" lang="zh-CN" altLang="en-US" sz="2400" smtClean="0"/>
              <a:t>是指在短时间内突然作用的信号。</a:t>
            </a:r>
          </a:p>
          <a:p>
            <a:pPr marL="365125" indent="-365125"/>
            <a:r>
              <a:rPr kumimoji="1" lang="zh-CN" altLang="en-US" sz="2400" smtClean="0"/>
              <a:t>广义：除了正弦波或若干个正弦波合成的信号以外的信号都可以称为脉冲信号。</a:t>
            </a:r>
          </a:p>
          <a:p>
            <a:pPr marL="365125" indent="-365125"/>
            <a:r>
              <a:rPr kumimoji="1" lang="zh-CN" altLang="en-US" sz="2400" smtClean="0"/>
              <a:t>特点：脉冲信号的波形是不连续的，但一般都有周期性。</a:t>
            </a:r>
            <a:endParaRPr lang="zh-CN" altLang="en-US" sz="2400" smtClean="0">
              <a:solidFill>
                <a:srgbClr val="A50021"/>
              </a:solidFill>
              <a:ea typeface="黑体" pitchFamily="49" charset="-122"/>
            </a:endParaRPr>
          </a:p>
        </p:txBody>
      </p:sp>
      <p:grpSp>
        <p:nvGrpSpPr>
          <p:cNvPr id="2" name="Group 56"/>
          <p:cNvGrpSpPr>
            <a:grpSpLocks/>
          </p:cNvGrpSpPr>
          <p:nvPr/>
        </p:nvGrpSpPr>
        <p:grpSpPr bwMode="auto">
          <a:xfrm>
            <a:off x="609600" y="3465513"/>
            <a:ext cx="8153400" cy="2771775"/>
            <a:chOff x="384" y="2115"/>
            <a:chExt cx="5136" cy="1746"/>
          </a:xfrm>
        </p:grpSpPr>
        <p:sp>
          <p:nvSpPr>
            <p:cNvPr id="19463" name="Text Box 6"/>
            <p:cNvSpPr txBox="1">
              <a:spLocks noChangeArrowheads="1"/>
            </p:cNvSpPr>
            <p:nvPr/>
          </p:nvSpPr>
          <p:spPr bwMode="auto">
            <a:xfrm>
              <a:off x="1260" y="3620"/>
              <a:ext cx="3450" cy="241"/>
            </a:xfrm>
            <a:prstGeom prst="rect">
              <a:avLst/>
            </a:prstGeom>
            <a:noFill/>
            <a:ln w="9525">
              <a:noFill/>
              <a:miter lim="800000"/>
              <a:headEnd/>
              <a:tailEnd/>
            </a:ln>
          </p:spPr>
          <p:txBody>
            <a:bodyPr/>
            <a:lstStyle/>
            <a:p>
              <a:pPr algn="ctr"/>
              <a:r>
                <a:rPr lang="zh-CN" altLang="en-US" sz="2000">
                  <a:latin typeface="楷体_GB2312" pitchFamily="49" charset="-122"/>
                  <a:ea typeface="楷体_GB2312" pitchFamily="49" charset="-122"/>
                </a:rPr>
                <a:t>各种脉冲信号波形</a:t>
              </a:r>
            </a:p>
          </p:txBody>
        </p:sp>
        <p:sp>
          <p:nvSpPr>
            <p:cNvPr id="19464" name="Line 8"/>
            <p:cNvSpPr>
              <a:spLocks noChangeShapeType="1"/>
            </p:cNvSpPr>
            <p:nvPr/>
          </p:nvSpPr>
          <p:spPr bwMode="auto">
            <a:xfrm>
              <a:off x="2201" y="2259"/>
              <a:ext cx="314" cy="0"/>
            </a:xfrm>
            <a:prstGeom prst="line">
              <a:avLst/>
            </a:prstGeom>
            <a:noFill/>
            <a:ln w="28575">
              <a:solidFill>
                <a:schemeClr val="tx2"/>
              </a:solidFill>
              <a:round/>
              <a:headEnd/>
              <a:tailEnd/>
            </a:ln>
          </p:spPr>
          <p:txBody>
            <a:bodyPr/>
            <a:lstStyle/>
            <a:p>
              <a:endParaRPr lang="zh-CN" altLang="en-US"/>
            </a:p>
          </p:txBody>
        </p:sp>
        <p:sp>
          <p:nvSpPr>
            <p:cNvPr id="19465" name="Line 9"/>
            <p:cNvSpPr>
              <a:spLocks noChangeShapeType="1"/>
            </p:cNvSpPr>
            <p:nvPr/>
          </p:nvSpPr>
          <p:spPr bwMode="auto">
            <a:xfrm flipV="1">
              <a:off x="2515" y="2115"/>
              <a:ext cx="0" cy="144"/>
            </a:xfrm>
            <a:prstGeom prst="line">
              <a:avLst/>
            </a:prstGeom>
            <a:noFill/>
            <a:ln w="28575">
              <a:solidFill>
                <a:schemeClr val="tx2"/>
              </a:solidFill>
              <a:round/>
              <a:headEnd/>
              <a:tailEnd/>
            </a:ln>
          </p:spPr>
          <p:txBody>
            <a:bodyPr/>
            <a:lstStyle/>
            <a:p>
              <a:endParaRPr lang="zh-CN" altLang="en-US"/>
            </a:p>
          </p:txBody>
        </p:sp>
        <p:sp>
          <p:nvSpPr>
            <p:cNvPr id="19466" name="Line 10"/>
            <p:cNvSpPr>
              <a:spLocks noChangeShapeType="1"/>
            </p:cNvSpPr>
            <p:nvPr/>
          </p:nvSpPr>
          <p:spPr bwMode="auto">
            <a:xfrm>
              <a:off x="2515" y="2115"/>
              <a:ext cx="313" cy="0"/>
            </a:xfrm>
            <a:prstGeom prst="line">
              <a:avLst/>
            </a:prstGeom>
            <a:noFill/>
            <a:ln w="28575">
              <a:solidFill>
                <a:schemeClr val="tx2"/>
              </a:solidFill>
              <a:round/>
              <a:headEnd/>
              <a:tailEnd/>
            </a:ln>
          </p:spPr>
          <p:txBody>
            <a:bodyPr/>
            <a:lstStyle/>
            <a:p>
              <a:endParaRPr lang="zh-CN" altLang="en-US"/>
            </a:p>
          </p:txBody>
        </p:sp>
        <p:sp>
          <p:nvSpPr>
            <p:cNvPr id="19467" name="Line 11"/>
            <p:cNvSpPr>
              <a:spLocks noChangeShapeType="1"/>
            </p:cNvSpPr>
            <p:nvPr/>
          </p:nvSpPr>
          <p:spPr bwMode="auto">
            <a:xfrm>
              <a:off x="2828" y="2115"/>
              <a:ext cx="0" cy="144"/>
            </a:xfrm>
            <a:prstGeom prst="line">
              <a:avLst/>
            </a:prstGeom>
            <a:noFill/>
            <a:ln w="28575">
              <a:solidFill>
                <a:schemeClr val="tx2"/>
              </a:solidFill>
              <a:round/>
              <a:headEnd/>
              <a:tailEnd/>
            </a:ln>
          </p:spPr>
          <p:txBody>
            <a:bodyPr/>
            <a:lstStyle/>
            <a:p>
              <a:endParaRPr lang="zh-CN" altLang="en-US"/>
            </a:p>
          </p:txBody>
        </p:sp>
        <p:sp>
          <p:nvSpPr>
            <p:cNvPr id="19468" name="Line 12"/>
            <p:cNvSpPr>
              <a:spLocks noChangeShapeType="1"/>
            </p:cNvSpPr>
            <p:nvPr/>
          </p:nvSpPr>
          <p:spPr bwMode="auto">
            <a:xfrm>
              <a:off x="2828" y="2259"/>
              <a:ext cx="314" cy="0"/>
            </a:xfrm>
            <a:prstGeom prst="line">
              <a:avLst/>
            </a:prstGeom>
            <a:noFill/>
            <a:ln w="28575">
              <a:solidFill>
                <a:schemeClr val="tx2"/>
              </a:solidFill>
              <a:round/>
              <a:headEnd/>
              <a:tailEnd/>
            </a:ln>
          </p:spPr>
          <p:txBody>
            <a:bodyPr/>
            <a:lstStyle/>
            <a:p>
              <a:endParaRPr lang="zh-CN" altLang="en-US"/>
            </a:p>
          </p:txBody>
        </p:sp>
        <p:sp>
          <p:nvSpPr>
            <p:cNvPr id="19469" name="Line 13"/>
            <p:cNvSpPr>
              <a:spLocks noChangeShapeType="1"/>
            </p:cNvSpPr>
            <p:nvPr/>
          </p:nvSpPr>
          <p:spPr bwMode="auto">
            <a:xfrm flipV="1">
              <a:off x="3142" y="2115"/>
              <a:ext cx="0" cy="144"/>
            </a:xfrm>
            <a:prstGeom prst="line">
              <a:avLst/>
            </a:prstGeom>
            <a:noFill/>
            <a:ln w="28575">
              <a:solidFill>
                <a:schemeClr val="tx2"/>
              </a:solidFill>
              <a:round/>
              <a:headEnd/>
              <a:tailEnd/>
            </a:ln>
          </p:spPr>
          <p:txBody>
            <a:bodyPr/>
            <a:lstStyle/>
            <a:p>
              <a:endParaRPr lang="zh-CN" altLang="en-US"/>
            </a:p>
          </p:txBody>
        </p:sp>
        <p:sp>
          <p:nvSpPr>
            <p:cNvPr id="19470" name="Line 14"/>
            <p:cNvSpPr>
              <a:spLocks noChangeShapeType="1"/>
            </p:cNvSpPr>
            <p:nvPr/>
          </p:nvSpPr>
          <p:spPr bwMode="auto">
            <a:xfrm>
              <a:off x="3142" y="2115"/>
              <a:ext cx="313" cy="0"/>
            </a:xfrm>
            <a:prstGeom prst="line">
              <a:avLst/>
            </a:prstGeom>
            <a:noFill/>
            <a:ln w="28575">
              <a:solidFill>
                <a:schemeClr val="tx2"/>
              </a:solidFill>
              <a:round/>
              <a:headEnd/>
              <a:tailEnd/>
            </a:ln>
          </p:spPr>
          <p:txBody>
            <a:bodyPr/>
            <a:lstStyle/>
            <a:p>
              <a:endParaRPr lang="zh-CN" altLang="en-US"/>
            </a:p>
          </p:txBody>
        </p:sp>
        <p:sp>
          <p:nvSpPr>
            <p:cNvPr id="19471" name="Line 15"/>
            <p:cNvSpPr>
              <a:spLocks noChangeShapeType="1"/>
            </p:cNvSpPr>
            <p:nvPr/>
          </p:nvSpPr>
          <p:spPr bwMode="auto">
            <a:xfrm>
              <a:off x="3455" y="2115"/>
              <a:ext cx="0" cy="144"/>
            </a:xfrm>
            <a:prstGeom prst="line">
              <a:avLst/>
            </a:prstGeom>
            <a:noFill/>
            <a:ln w="28575">
              <a:solidFill>
                <a:schemeClr val="tx2"/>
              </a:solidFill>
              <a:round/>
              <a:headEnd/>
              <a:tailEnd/>
            </a:ln>
          </p:spPr>
          <p:txBody>
            <a:bodyPr/>
            <a:lstStyle/>
            <a:p>
              <a:endParaRPr lang="zh-CN" altLang="en-US"/>
            </a:p>
          </p:txBody>
        </p:sp>
        <p:sp>
          <p:nvSpPr>
            <p:cNvPr id="19472" name="Line 16"/>
            <p:cNvSpPr>
              <a:spLocks noChangeShapeType="1"/>
            </p:cNvSpPr>
            <p:nvPr/>
          </p:nvSpPr>
          <p:spPr bwMode="auto">
            <a:xfrm>
              <a:off x="3455" y="2259"/>
              <a:ext cx="314" cy="0"/>
            </a:xfrm>
            <a:prstGeom prst="line">
              <a:avLst/>
            </a:prstGeom>
            <a:noFill/>
            <a:ln w="28575">
              <a:solidFill>
                <a:schemeClr val="tx2"/>
              </a:solidFill>
              <a:round/>
              <a:headEnd/>
              <a:tailEnd/>
            </a:ln>
          </p:spPr>
          <p:txBody>
            <a:bodyPr/>
            <a:lstStyle/>
            <a:p>
              <a:endParaRPr lang="zh-CN" altLang="en-US"/>
            </a:p>
          </p:txBody>
        </p:sp>
        <p:sp>
          <p:nvSpPr>
            <p:cNvPr id="19473" name="Text Box 17"/>
            <p:cNvSpPr txBox="1">
              <a:spLocks noChangeArrowheads="1"/>
            </p:cNvSpPr>
            <p:nvPr/>
          </p:nvSpPr>
          <p:spPr bwMode="auto">
            <a:xfrm>
              <a:off x="2266" y="2393"/>
              <a:ext cx="1411" cy="266"/>
            </a:xfrm>
            <a:prstGeom prst="rect">
              <a:avLst/>
            </a:prstGeom>
            <a:noFill/>
            <a:ln w="9525">
              <a:noFill/>
              <a:miter lim="800000"/>
              <a:headEnd/>
              <a:tailEnd/>
            </a:ln>
          </p:spPr>
          <p:txBody>
            <a:bodyPr/>
            <a:lstStyle/>
            <a:p>
              <a:pPr algn="ctr"/>
              <a:r>
                <a:rPr lang="en-US" altLang="zh-CN" sz="1800">
                  <a:solidFill>
                    <a:schemeClr val="tx1"/>
                  </a:solidFill>
                </a:rPr>
                <a:t>(b) </a:t>
              </a:r>
              <a:r>
                <a:rPr lang="zh-CN" altLang="en-US" sz="1800">
                  <a:solidFill>
                    <a:schemeClr val="tx1"/>
                  </a:solidFill>
                </a:rPr>
                <a:t>矩形波</a:t>
              </a:r>
              <a:endParaRPr lang="zh-CN" altLang="en-US" sz="4000">
                <a:solidFill>
                  <a:schemeClr val="hlink"/>
                </a:solidFill>
                <a:latin typeface="Arial" charset="0"/>
                <a:ea typeface="Gulim" pitchFamily="34" charset="-127"/>
              </a:endParaRPr>
            </a:p>
          </p:txBody>
        </p:sp>
        <p:sp>
          <p:nvSpPr>
            <p:cNvPr id="19474" name="Line 18"/>
            <p:cNvSpPr>
              <a:spLocks noChangeShapeType="1"/>
            </p:cNvSpPr>
            <p:nvPr/>
          </p:nvSpPr>
          <p:spPr bwMode="auto">
            <a:xfrm>
              <a:off x="625" y="2919"/>
              <a:ext cx="232" cy="144"/>
            </a:xfrm>
            <a:prstGeom prst="line">
              <a:avLst/>
            </a:prstGeom>
            <a:noFill/>
            <a:ln w="28575">
              <a:solidFill>
                <a:schemeClr val="tx2"/>
              </a:solidFill>
              <a:round/>
              <a:headEnd/>
              <a:tailEnd/>
            </a:ln>
          </p:spPr>
          <p:txBody>
            <a:bodyPr/>
            <a:lstStyle/>
            <a:p>
              <a:endParaRPr lang="zh-CN" altLang="en-US"/>
            </a:p>
          </p:txBody>
        </p:sp>
        <p:sp>
          <p:nvSpPr>
            <p:cNvPr id="19475" name="Line 19"/>
            <p:cNvSpPr>
              <a:spLocks noChangeShapeType="1"/>
            </p:cNvSpPr>
            <p:nvPr/>
          </p:nvSpPr>
          <p:spPr bwMode="auto">
            <a:xfrm flipV="1">
              <a:off x="857" y="2919"/>
              <a:ext cx="231" cy="144"/>
            </a:xfrm>
            <a:prstGeom prst="line">
              <a:avLst/>
            </a:prstGeom>
            <a:noFill/>
            <a:ln w="28575">
              <a:solidFill>
                <a:schemeClr val="tx2"/>
              </a:solidFill>
              <a:round/>
              <a:headEnd/>
              <a:tailEnd/>
            </a:ln>
          </p:spPr>
          <p:txBody>
            <a:bodyPr/>
            <a:lstStyle/>
            <a:p>
              <a:endParaRPr lang="zh-CN" altLang="en-US"/>
            </a:p>
          </p:txBody>
        </p:sp>
        <p:sp>
          <p:nvSpPr>
            <p:cNvPr id="19476" name="Line 20"/>
            <p:cNvSpPr>
              <a:spLocks noChangeShapeType="1"/>
            </p:cNvSpPr>
            <p:nvPr/>
          </p:nvSpPr>
          <p:spPr bwMode="auto">
            <a:xfrm>
              <a:off x="1088" y="2919"/>
              <a:ext cx="231" cy="144"/>
            </a:xfrm>
            <a:prstGeom prst="line">
              <a:avLst/>
            </a:prstGeom>
            <a:noFill/>
            <a:ln w="28575">
              <a:solidFill>
                <a:schemeClr val="tx2"/>
              </a:solidFill>
              <a:round/>
              <a:headEnd/>
              <a:tailEnd/>
            </a:ln>
          </p:spPr>
          <p:txBody>
            <a:bodyPr/>
            <a:lstStyle/>
            <a:p>
              <a:endParaRPr lang="zh-CN" altLang="en-US"/>
            </a:p>
          </p:txBody>
        </p:sp>
        <p:sp>
          <p:nvSpPr>
            <p:cNvPr id="19477" name="Line 21"/>
            <p:cNvSpPr>
              <a:spLocks noChangeShapeType="1"/>
            </p:cNvSpPr>
            <p:nvPr/>
          </p:nvSpPr>
          <p:spPr bwMode="auto">
            <a:xfrm flipV="1">
              <a:off x="1319" y="2919"/>
              <a:ext cx="232" cy="144"/>
            </a:xfrm>
            <a:prstGeom prst="line">
              <a:avLst/>
            </a:prstGeom>
            <a:noFill/>
            <a:ln w="28575">
              <a:solidFill>
                <a:schemeClr val="tx2"/>
              </a:solidFill>
              <a:round/>
              <a:headEnd/>
              <a:tailEnd/>
            </a:ln>
          </p:spPr>
          <p:txBody>
            <a:bodyPr/>
            <a:lstStyle/>
            <a:p>
              <a:endParaRPr lang="zh-CN" altLang="en-US"/>
            </a:p>
          </p:txBody>
        </p:sp>
        <p:sp>
          <p:nvSpPr>
            <p:cNvPr id="19478" name="Line 22"/>
            <p:cNvSpPr>
              <a:spLocks noChangeShapeType="1"/>
            </p:cNvSpPr>
            <p:nvPr/>
          </p:nvSpPr>
          <p:spPr bwMode="auto">
            <a:xfrm>
              <a:off x="1551" y="2919"/>
              <a:ext cx="231" cy="144"/>
            </a:xfrm>
            <a:prstGeom prst="line">
              <a:avLst/>
            </a:prstGeom>
            <a:noFill/>
            <a:ln w="28575">
              <a:solidFill>
                <a:schemeClr val="tx2"/>
              </a:solidFill>
              <a:round/>
              <a:headEnd/>
              <a:tailEnd/>
            </a:ln>
          </p:spPr>
          <p:txBody>
            <a:bodyPr/>
            <a:lstStyle/>
            <a:p>
              <a:endParaRPr lang="zh-CN" altLang="en-US"/>
            </a:p>
          </p:txBody>
        </p:sp>
        <p:sp>
          <p:nvSpPr>
            <p:cNvPr id="19479" name="Line 23"/>
            <p:cNvSpPr>
              <a:spLocks noChangeShapeType="1"/>
            </p:cNvSpPr>
            <p:nvPr/>
          </p:nvSpPr>
          <p:spPr bwMode="auto">
            <a:xfrm flipV="1">
              <a:off x="394" y="2919"/>
              <a:ext cx="231" cy="144"/>
            </a:xfrm>
            <a:prstGeom prst="line">
              <a:avLst/>
            </a:prstGeom>
            <a:noFill/>
            <a:ln w="28575">
              <a:solidFill>
                <a:schemeClr val="tx2"/>
              </a:solidFill>
              <a:round/>
              <a:headEnd/>
              <a:tailEnd/>
            </a:ln>
          </p:spPr>
          <p:txBody>
            <a:bodyPr/>
            <a:lstStyle/>
            <a:p>
              <a:endParaRPr lang="zh-CN" altLang="en-US"/>
            </a:p>
          </p:txBody>
        </p:sp>
        <p:sp>
          <p:nvSpPr>
            <p:cNvPr id="19480" name="Text Box 24"/>
            <p:cNvSpPr txBox="1">
              <a:spLocks noChangeArrowheads="1"/>
            </p:cNvSpPr>
            <p:nvPr/>
          </p:nvSpPr>
          <p:spPr bwMode="auto">
            <a:xfrm>
              <a:off x="384" y="3303"/>
              <a:ext cx="1411" cy="263"/>
            </a:xfrm>
            <a:prstGeom prst="rect">
              <a:avLst/>
            </a:prstGeom>
            <a:noFill/>
            <a:ln w="9525">
              <a:noFill/>
              <a:miter lim="800000"/>
              <a:headEnd/>
              <a:tailEnd/>
            </a:ln>
          </p:spPr>
          <p:txBody>
            <a:bodyPr/>
            <a:lstStyle/>
            <a:p>
              <a:pPr algn="ctr"/>
              <a:r>
                <a:rPr lang="en-US" altLang="zh-CN" sz="1800">
                  <a:solidFill>
                    <a:schemeClr val="tx1"/>
                  </a:solidFill>
                </a:rPr>
                <a:t>(d) </a:t>
              </a:r>
              <a:r>
                <a:rPr lang="zh-CN" altLang="en-US" sz="1800">
                  <a:solidFill>
                    <a:schemeClr val="tx1"/>
                  </a:solidFill>
                </a:rPr>
                <a:t>三角波</a:t>
              </a:r>
              <a:endParaRPr lang="zh-CN" altLang="en-US" sz="4000">
                <a:solidFill>
                  <a:schemeClr val="hlink"/>
                </a:solidFill>
                <a:latin typeface="Arial" charset="0"/>
                <a:ea typeface="Gulim" pitchFamily="34" charset="-127"/>
              </a:endParaRPr>
            </a:p>
          </p:txBody>
        </p:sp>
        <p:sp>
          <p:nvSpPr>
            <p:cNvPr id="19481" name="Line 25"/>
            <p:cNvSpPr>
              <a:spLocks noChangeShapeType="1"/>
            </p:cNvSpPr>
            <p:nvPr/>
          </p:nvSpPr>
          <p:spPr bwMode="auto">
            <a:xfrm>
              <a:off x="2279" y="3008"/>
              <a:ext cx="317" cy="0"/>
            </a:xfrm>
            <a:prstGeom prst="line">
              <a:avLst/>
            </a:prstGeom>
            <a:noFill/>
            <a:ln w="28575">
              <a:solidFill>
                <a:schemeClr val="tx2"/>
              </a:solidFill>
              <a:round/>
              <a:headEnd/>
              <a:tailEnd/>
            </a:ln>
          </p:spPr>
          <p:txBody>
            <a:bodyPr/>
            <a:lstStyle/>
            <a:p>
              <a:endParaRPr lang="zh-CN" altLang="en-US"/>
            </a:p>
          </p:txBody>
        </p:sp>
        <p:sp>
          <p:nvSpPr>
            <p:cNvPr id="19482" name="Line 26"/>
            <p:cNvSpPr>
              <a:spLocks noChangeShapeType="1"/>
            </p:cNvSpPr>
            <p:nvPr/>
          </p:nvSpPr>
          <p:spPr bwMode="auto">
            <a:xfrm flipV="1">
              <a:off x="2596" y="2796"/>
              <a:ext cx="0" cy="212"/>
            </a:xfrm>
            <a:prstGeom prst="line">
              <a:avLst/>
            </a:prstGeom>
            <a:noFill/>
            <a:ln w="28575">
              <a:solidFill>
                <a:schemeClr val="tx2"/>
              </a:solidFill>
              <a:round/>
              <a:headEnd/>
              <a:tailEnd/>
            </a:ln>
          </p:spPr>
          <p:txBody>
            <a:bodyPr/>
            <a:lstStyle/>
            <a:p>
              <a:endParaRPr lang="zh-CN" altLang="en-US"/>
            </a:p>
          </p:txBody>
        </p:sp>
        <p:sp>
          <p:nvSpPr>
            <p:cNvPr id="19483" name="Freeform 27"/>
            <p:cNvSpPr>
              <a:spLocks/>
            </p:cNvSpPr>
            <p:nvPr/>
          </p:nvSpPr>
          <p:spPr bwMode="auto">
            <a:xfrm>
              <a:off x="2596" y="2796"/>
              <a:ext cx="555" cy="247"/>
            </a:xfrm>
            <a:custGeom>
              <a:avLst/>
              <a:gdLst>
                <a:gd name="T0" fmla="*/ 0 w 336"/>
                <a:gd name="T1" fmla="*/ 0 h 280"/>
                <a:gd name="T2" fmla="*/ 147336642 w 336"/>
                <a:gd name="T3" fmla="*/ 9 h 280"/>
                <a:gd name="T4" fmla="*/ 257788103 w 336"/>
                <a:gd name="T5" fmla="*/ 9 h 280"/>
                <a:gd name="T6" fmla="*/ 0 60000 65536"/>
                <a:gd name="T7" fmla="*/ 0 60000 65536"/>
                <a:gd name="T8" fmla="*/ 0 60000 65536"/>
                <a:gd name="T9" fmla="*/ 0 w 336"/>
                <a:gd name="T10" fmla="*/ 0 h 280"/>
                <a:gd name="T11" fmla="*/ 336 w 336"/>
                <a:gd name="T12" fmla="*/ 280 h 280"/>
              </a:gdLst>
              <a:ahLst/>
              <a:cxnLst>
                <a:cxn ang="T6">
                  <a:pos x="T0" y="T1"/>
                </a:cxn>
                <a:cxn ang="T7">
                  <a:pos x="T2" y="T3"/>
                </a:cxn>
                <a:cxn ang="T8">
                  <a:pos x="T4" y="T5"/>
                </a:cxn>
              </a:cxnLst>
              <a:rect l="T9" t="T10" r="T11" b="T12"/>
              <a:pathLst>
                <a:path w="336" h="280">
                  <a:moveTo>
                    <a:pt x="0" y="0"/>
                  </a:moveTo>
                  <a:cubicBezTo>
                    <a:pt x="68" y="100"/>
                    <a:pt x="136" y="200"/>
                    <a:pt x="192" y="240"/>
                  </a:cubicBezTo>
                  <a:cubicBezTo>
                    <a:pt x="248" y="280"/>
                    <a:pt x="312" y="240"/>
                    <a:pt x="336" y="240"/>
                  </a:cubicBezTo>
                </a:path>
              </a:pathLst>
            </a:custGeom>
            <a:noFill/>
            <a:ln w="28575">
              <a:solidFill>
                <a:schemeClr val="tx2"/>
              </a:solidFill>
              <a:round/>
              <a:headEnd/>
              <a:tailEnd/>
            </a:ln>
          </p:spPr>
          <p:txBody>
            <a:bodyPr/>
            <a:lstStyle/>
            <a:p>
              <a:endParaRPr lang="zh-CN" altLang="en-US"/>
            </a:p>
          </p:txBody>
        </p:sp>
        <p:sp>
          <p:nvSpPr>
            <p:cNvPr id="19484" name="Line 28"/>
            <p:cNvSpPr>
              <a:spLocks noChangeShapeType="1"/>
            </p:cNvSpPr>
            <p:nvPr/>
          </p:nvSpPr>
          <p:spPr bwMode="auto">
            <a:xfrm>
              <a:off x="3151" y="3008"/>
              <a:ext cx="0" cy="211"/>
            </a:xfrm>
            <a:prstGeom prst="line">
              <a:avLst/>
            </a:prstGeom>
            <a:noFill/>
            <a:ln w="28575">
              <a:solidFill>
                <a:schemeClr val="tx2"/>
              </a:solidFill>
              <a:round/>
              <a:headEnd/>
              <a:tailEnd/>
            </a:ln>
          </p:spPr>
          <p:txBody>
            <a:bodyPr/>
            <a:lstStyle/>
            <a:p>
              <a:endParaRPr lang="zh-CN" altLang="en-US"/>
            </a:p>
          </p:txBody>
        </p:sp>
        <p:sp>
          <p:nvSpPr>
            <p:cNvPr id="19485" name="Freeform 29"/>
            <p:cNvSpPr>
              <a:spLocks/>
            </p:cNvSpPr>
            <p:nvPr/>
          </p:nvSpPr>
          <p:spPr bwMode="auto">
            <a:xfrm>
              <a:off x="3151" y="2965"/>
              <a:ext cx="555" cy="254"/>
            </a:xfrm>
            <a:custGeom>
              <a:avLst/>
              <a:gdLst>
                <a:gd name="T0" fmla="*/ 0 w 336"/>
                <a:gd name="T1" fmla="*/ 10 h 288"/>
                <a:gd name="T2" fmla="*/ 110436793 w 336"/>
                <a:gd name="T3" fmla="*/ 4 h 288"/>
                <a:gd name="T4" fmla="*/ 257788103 w 336"/>
                <a:gd name="T5" fmla="*/ 0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288"/>
                  </a:moveTo>
                  <a:cubicBezTo>
                    <a:pt x="44" y="192"/>
                    <a:pt x="88" y="96"/>
                    <a:pt x="144" y="48"/>
                  </a:cubicBezTo>
                  <a:cubicBezTo>
                    <a:pt x="200" y="0"/>
                    <a:pt x="268" y="0"/>
                    <a:pt x="336" y="0"/>
                  </a:cubicBezTo>
                </a:path>
              </a:pathLst>
            </a:custGeom>
            <a:noFill/>
            <a:ln w="28575">
              <a:solidFill>
                <a:schemeClr val="tx2"/>
              </a:solidFill>
              <a:round/>
              <a:headEnd/>
              <a:tailEnd/>
            </a:ln>
          </p:spPr>
          <p:txBody>
            <a:bodyPr/>
            <a:lstStyle/>
            <a:p>
              <a:endParaRPr lang="zh-CN" altLang="en-US"/>
            </a:p>
          </p:txBody>
        </p:sp>
        <p:sp>
          <p:nvSpPr>
            <p:cNvPr id="19486" name="Text Box 30"/>
            <p:cNvSpPr txBox="1">
              <a:spLocks noChangeArrowheads="1"/>
            </p:cNvSpPr>
            <p:nvPr/>
          </p:nvSpPr>
          <p:spPr bwMode="auto">
            <a:xfrm>
              <a:off x="2344" y="3323"/>
              <a:ext cx="1255" cy="311"/>
            </a:xfrm>
            <a:prstGeom prst="rect">
              <a:avLst/>
            </a:prstGeom>
            <a:noFill/>
            <a:ln w="9525">
              <a:noFill/>
              <a:miter lim="800000"/>
              <a:headEnd/>
              <a:tailEnd/>
            </a:ln>
          </p:spPr>
          <p:txBody>
            <a:bodyPr/>
            <a:lstStyle/>
            <a:p>
              <a:pPr algn="ctr"/>
              <a:r>
                <a:rPr lang="en-US" altLang="zh-CN" sz="1800">
                  <a:solidFill>
                    <a:schemeClr val="tx1"/>
                  </a:solidFill>
                </a:rPr>
                <a:t>(e) </a:t>
              </a:r>
              <a:r>
                <a:rPr lang="zh-CN" altLang="en-US" sz="1800">
                  <a:solidFill>
                    <a:schemeClr val="tx1"/>
                  </a:solidFill>
                </a:rPr>
                <a:t>尖峰波</a:t>
              </a:r>
              <a:endParaRPr lang="zh-CN" altLang="en-US" sz="4000">
                <a:solidFill>
                  <a:schemeClr val="hlink"/>
                </a:solidFill>
                <a:latin typeface="Arial" charset="0"/>
                <a:ea typeface="Gulim" pitchFamily="34" charset="-127"/>
              </a:endParaRPr>
            </a:p>
          </p:txBody>
        </p:sp>
        <p:sp>
          <p:nvSpPr>
            <p:cNvPr id="19487" name="Text Box 31"/>
            <p:cNvSpPr txBox="1">
              <a:spLocks noChangeArrowheads="1"/>
            </p:cNvSpPr>
            <p:nvPr/>
          </p:nvSpPr>
          <p:spPr bwMode="auto">
            <a:xfrm>
              <a:off x="4265" y="3301"/>
              <a:ext cx="1255" cy="311"/>
            </a:xfrm>
            <a:prstGeom prst="rect">
              <a:avLst/>
            </a:prstGeom>
            <a:noFill/>
            <a:ln w="9525">
              <a:noFill/>
              <a:miter lim="800000"/>
              <a:headEnd/>
              <a:tailEnd/>
            </a:ln>
          </p:spPr>
          <p:txBody>
            <a:bodyPr/>
            <a:lstStyle/>
            <a:p>
              <a:pPr algn="ctr"/>
              <a:r>
                <a:rPr lang="en-US" altLang="zh-CN" sz="1800">
                  <a:solidFill>
                    <a:schemeClr val="tx1"/>
                  </a:solidFill>
                </a:rPr>
                <a:t>(f) </a:t>
              </a:r>
              <a:r>
                <a:rPr lang="zh-CN" altLang="en-US" sz="1800">
                  <a:solidFill>
                    <a:schemeClr val="tx1"/>
                  </a:solidFill>
                </a:rPr>
                <a:t>钟形波</a:t>
              </a:r>
              <a:endParaRPr lang="zh-CN" altLang="en-US" sz="4000">
                <a:solidFill>
                  <a:schemeClr val="hlink"/>
                </a:solidFill>
                <a:latin typeface="Arial" charset="0"/>
                <a:ea typeface="Gulim" pitchFamily="34" charset="-127"/>
              </a:endParaRPr>
            </a:p>
          </p:txBody>
        </p:sp>
        <p:sp>
          <p:nvSpPr>
            <p:cNvPr id="19488" name="Line 32"/>
            <p:cNvSpPr>
              <a:spLocks noChangeShapeType="1"/>
            </p:cNvSpPr>
            <p:nvPr/>
          </p:nvSpPr>
          <p:spPr bwMode="auto">
            <a:xfrm>
              <a:off x="4788" y="3085"/>
              <a:ext cx="314" cy="0"/>
            </a:xfrm>
            <a:prstGeom prst="line">
              <a:avLst/>
            </a:prstGeom>
            <a:noFill/>
            <a:ln w="28575">
              <a:solidFill>
                <a:schemeClr val="tx2"/>
              </a:solidFill>
              <a:round/>
              <a:headEnd/>
              <a:tailEnd/>
            </a:ln>
          </p:spPr>
          <p:txBody>
            <a:bodyPr/>
            <a:lstStyle/>
            <a:p>
              <a:endParaRPr lang="zh-CN" altLang="en-US"/>
            </a:p>
          </p:txBody>
        </p:sp>
        <p:grpSp>
          <p:nvGrpSpPr>
            <p:cNvPr id="19489" name="Group 33"/>
            <p:cNvGrpSpPr>
              <a:grpSpLocks/>
            </p:cNvGrpSpPr>
            <p:nvPr/>
          </p:nvGrpSpPr>
          <p:grpSpPr bwMode="auto">
            <a:xfrm>
              <a:off x="4370" y="2827"/>
              <a:ext cx="1124" cy="273"/>
              <a:chOff x="7590" y="12060"/>
              <a:chExt cx="1290" cy="294"/>
            </a:xfrm>
          </p:grpSpPr>
          <p:sp>
            <p:nvSpPr>
              <p:cNvPr id="19508" name="Arc 34"/>
              <p:cNvSpPr>
                <a:spLocks/>
              </p:cNvSpPr>
              <p:nvPr/>
            </p:nvSpPr>
            <p:spPr bwMode="auto">
              <a:xfrm rot="-5400000">
                <a:off x="7780" y="12060"/>
                <a:ext cx="283" cy="283"/>
              </a:xfrm>
              <a:custGeom>
                <a:avLst/>
                <a:gdLst>
                  <a:gd name="T0" fmla="*/ 0 w 24455"/>
                  <a:gd name="T1" fmla="*/ 0 h 43200"/>
                  <a:gd name="T2" fmla="*/ 0 w 24455"/>
                  <a:gd name="T3" fmla="*/ 0 h 43200"/>
                  <a:gd name="T4" fmla="*/ 0 w 24455"/>
                  <a:gd name="T5" fmla="*/ 0 h 43200"/>
                  <a:gd name="T6" fmla="*/ 0 60000 65536"/>
                  <a:gd name="T7" fmla="*/ 0 60000 65536"/>
                  <a:gd name="T8" fmla="*/ 0 60000 65536"/>
                  <a:gd name="T9" fmla="*/ 0 w 24455"/>
                  <a:gd name="T10" fmla="*/ 0 h 43200"/>
                  <a:gd name="T11" fmla="*/ 24455 w 24455"/>
                  <a:gd name="T12" fmla="*/ 43200 h 43200"/>
                </a:gdLst>
                <a:ahLst/>
                <a:cxnLst>
                  <a:cxn ang="T6">
                    <a:pos x="T0" y="T1"/>
                  </a:cxn>
                  <a:cxn ang="T7">
                    <a:pos x="T2" y="T3"/>
                  </a:cxn>
                  <a:cxn ang="T8">
                    <a:pos x="T4" y="T5"/>
                  </a:cxn>
                </a:cxnLst>
                <a:rect l="T9" t="T10" r="T11" b="T12"/>
                <a:pathLst>
                  <a:path w="24455" h="43200" fill="none" extrusionOk="0">
                    <a:moveTo>
                      <a:pt x="437" y="135"/>
                    </a:moveTo>
                    <a:cubicBezTo>
                      <a:pt x="1240" y="45"/>
                      <a:pt x="2047" y="-1"/>
                      <a:pt x="2855" y="0"/>
                    </a:cubicBezTo>
                    <a:cubicBezTo>
                      <a:pt x="14784" y="0"/>
                      <a:pt x="24455" y="9670"/>
                      <a:pt x="24455" y="21600"/>
                    </a:cubicBezTo>
                    <a:cubicBezTo>
                      <a:pt x="24455" y="33529"/>
                      <a:pt x="14784" y="43200"/>
                      <a:pt x="2855" y="43200"/>
                    </a:cubicBezTo>
                    <a:cubicBezTo>
                      <a:pt x="1900" y="43200"/>
                      <a:pt x="946" y="43136"/>
                      <a:pt x="0" y="43010"/>
                    </a:cubicBezTo>
                  </a:path>
                  <a:path w="24455" h="43200" stroke="0" extrusionOk="0">
                    <a:moveTo>
                      <a:pt x="437" y="135"/>
                    </a:moveTo>
                    <a:cubicBezTo>
                      <a:pt x="1240" y="45"/>
                      <a:pt x="2047" y="-1"/>
                      <a:pt x="2855" y="0"/>
                    </a:cubicBezTo>
                    <a:cubicBezTo>
                      <a:pt x="14784" y="0"/>
                      <a:pt x="24455" y="9670"/>
                      <a:pt x="24455" y="21600"/>
                    </a:cubicBezTo>
                    <a:cubicBezTo>
                      <a:pt x="24455" y="33529"/>
                      <a:pt x="14784" y="43200"/>
                      <a:pt x="2855" y="43200"/>
                    </a:cubicBezTo>
                    <a:cubicBezTo>
                      <a:pt x="1900" y="43200"/>
                      <a:pt x="946" y="43136"/>
                      <a:pt x="0" y="43010"/>
                    </a:cubicBezTo>
                    <a:lnTo>
                      <a:pt x="2855" y="21600"/>
                    </a:lnTo>
                    <a:close/>
                  </a:path>
                </a:pathLst>
              </a:custGeom>
              <a:noFill/>
              <a:ln w="28575">
                <a:solidFill>
                  <a:schemeClr val="tx2"/>
                </a:solidFill>
                <a:round/>
                <a:headEnd/>
                <a:tailEnd/>
              </a:ln>
            </p:spPr>
            <p:txBody>
              <a:bodyPr/>
              <a:lstStyle/>
              <a:p>
                <a:endParaRPr lang="zh-CN" altLang="en-US"/>
              </a:p>
            </p:txBody>
          </p:sp>
          <p:sp>
            <p:nvSpPr>
              <p:cNvPr id="19509" name="Line 35"/>
              <p:cNvSpPr>
                <a:spLocks noChangeShapeType="1"/>
              </p:cNvSpPr>
              <p:nvPr/>
            </p:nvSpPr>
            <p:spPr bwMode="auto">
              <a:xfrm>
                <a:off x="8700" y="12338"/>
                <a:ext cx="180" cy="0"/>
              </a:xfrm>
              <a:prstGeom prst="line">
                <a:avLst/>
              </a:prstGeom>
              <a:noFill/>
              <a:ln w="28575">
                <a:solidFill>
                  <a:schemeClr val="tx2"/>
                </a:solidFill>
                <a:round/>
                <a:headEnd/>
                <a:tailEnd/>
              </a:ln>
            </p:spPr>
            <p:txBody>
              <a:bodyPr/>
              <a:lstStyle/>
              <a:p>
                <a:endParaRPr lang="zh-CN" altLang="en-US"/>
              </a:p>
            </p:txBody>
          </p:sp>
          <p:sp>
            <p:nvSpPr>
              <p:cNvPr id="19510" name="Line 36"/>
              <p:cNvSpPr>
                <a:spLocks noChangeShapeType="1"/>
              </p:cNvSpPr>
              <p:nvPr/>
            </p:nvSpPr>
            <p:spPr bwMode="auto">
              <a:xfrm>
                <a:off x="7590" y="12323"/>
                <a:ext cx="180" cy="0"/>
              </a:xfrm>
              <a:prstGeom prst="line">
                <a:avLst/>
              </a:prstGeom>
              <a:noFill/>
              <a:ln w="28575">
                <a:solidFill>
                  <a:schemeClr val="tx2"/>
                </a:solidFill>
                <a:round/>
                <a:headEnd/>
                <a:tailEnd/>
              </a:ln>
            </p:spPr>
            <p:txBody>
              <a:bodyPr/>
              <a:lstStyle/>
              <a:p>
                <a:endParaRPr lang="zh-CN" altLang="en-US"/>
              </a:p>
            </p:txBody>
          </p:sp>
          <p:sp>
            <p:nvSpPr>
              <p:cNvPr id="19511" name="Arc 37"/>
              <p:cNvSpPr>
                <a:spLocks/>
              </p:cNvSpPr>
              <p:nvPr/>
            </p:nvSpPr>
            <p:spPr bwMode="auto">
              <a:xfrm rot="-5400000">
                <a:off x="8430" y="12071"/>
                <a:ext cx="283" cy="283"/>
              </a:xfrm>
              <a:custGeom>
                <a:avLst/>
                <a:gdLst>
                  <a:gd name="T0" fmla="*/ 0 w 24455"/>
                  <a:gd name="T1" fmla="*/ 0 h 43200"/>
                  <a:gd name="T2" fmla="*/ 0 w 24455"/>
                  <a:gd name="T3" fmla="*/ 0 h 43200"/>
                  <a:gd name="T4" fmla="*/ 0 w 24455"/>
                  <a:gd name="T5" fmla="*/ 0 h 43200"/>
                  <a:gd name="T6" fmla="*/ 0 60000 65536"/>
                  <a:gd name="T7" fmla="*/ 0 60000 65536"/>
                  <a:gd name="T8" fmla="*/ 0 60000 65536"/>
                  <a:gd name="T9" fmla="*/ 0 w 24455"/>
                  <a:gd name="T10" fmla="*/ 0 h 43200"/>
                  <a:gd name="T11" fmla="*/ 24455 w 24455"/>
                  <a:gd name="T12" fmla="*/ 43200 h 43200"/>
                </a:gdLst>
                <a:ahLst/>
                <a:cxnLst>
                  <a:cxn ang="T6">
                    <a:pos x="T0" y="T1"/>
                  </a:cxn>
                  <a:cxn ang="T7">
                    <a:pos x="T2" y="T3"/>
                  </a:cxn>
                  <a:cxn ang="T8">
                    <a:pos x="T4" y="T5"/>
                  </a:cxn>
                </a:cxnLst>
                <a:rect l="T9" t="T10" r="T11" b="T12"/>
                <a:pathLst>
                  <a:path w="24455" h="43200" fill="none" extrusionOk="0">
                    <a:moveTo>
                      <a:pt x="437" y="135"/>
                    </a:moveTo>
                    <a:cubicBezTo>
                      <a:pt x="1240" y="45"/>
                      <a:pt x="2047" y="-1"/>
                      <a:pt x="2855" y="0"/>
                    </a:cubicBezTo>
                    <a:cubicBezTo>
                      <a:pt x="14784" y="0"/>
                      <a:pt x="24455" y="9670"/>
                      <a:pt x="24455" y="21600"/>
                    </a:cubicBezTo>
                    <a:cubicBezTo>
                      <a:pt x="24455" y="33529"/>
                      <a:pt x="14784" y="43200"/>
                      <a:pt x="2855" y="43200"/>
                    </a:cubicBezTo>
                    <a:cubicBezTo>
                      <a:pt x="1900" y="43200"/>
                      <a:pt x="946" y="43136"/>
                      <a:pt x="0" y="43010"/>
                    </a:cubicBezTo>
                  </a:path>
                  <a:path w="24455" h="43200" stroke="0" extrusionOk="0">
                    <a:moveTo>
                      <a:pt x="437" y="135"/>
                    </a:moveTo>
                    <a:cubicBezTo>
                      <a:pt x="1240" y="45"/>
                      <a:pt x="2047" y="-1"/>
                      <a:pt x="2855" y="0"/>
                    </a:cubicBezTo>
                    <a:cubicBezTo>
                      <a:pt x="14784" y="0"/>
                      <a:pt x="24455" y="9670"/>
                      <a:pt x="24455" y="21600"/>
                    </a:cubicBezTo>
                    <a:cubicBezTo>
                      <a:pt x="24455" y="33529"/>
                      <a:pt x="14784" y="43200"/>
                      <a:pt x="2855" y="43200"/>
                    </a:cubicBezTo>
                    <a:cubicBezTo>
                      <a:pt x="1900" y="43200"/>
                      <a:pt x="946" y="43136"/>
                      <a:pt x="0" y="43010"/>
                    </a:cubicBezTo>
                    <a:lnTo>
                      <a:pt x="2855" y="21600"/>
                    </a:lnTo>
                    <a:close/>
                  </a:path>
                </a:pathLst>
              </a:custGeom>
              <a:noFill/>
              <a:ln w="28575">
                <a:solidFill>
                  <a:schemeClr val="tx2"/>
                </a:solidFill>
                <a:round/>
                <a:headEnd/>
                <a:tailEnd/>
              </a:ln>
            </p:spPr>
            <p:txBody>
              <a:bodyPr/>
              <a:lstStyle/>
              <a:p>
                <a:endParaRPr lang="zh-CN" altLang="en-US"/>
              </a:p>
            </p:txBody>
          </p:sp>
        </p:grpSp>
        <p:sp>
          <p:nvSpPr>
            <p:cNvPr id="19490" name="Text Box 38"/>
            <p:cNvSpPr txBox="1">
              <a:spLocks noChangeArrowheads="1"/>
            </p:cNvSpPr>
            <p:nvPr/>
          </p:nvSpPr>
          <p:spPr bwMode="auto">
            <a:xfrm>
              <a:off x="453" y="2395"/>
              <a:ext cx="1333" cy="264"/>
            </a:xfrm>
            <a:prstGeom prst="rect">
              <a:avLst/>
            </a:prstGeom>
            <a:noFill/>
            <a:ln w="9525">
              <a:noFill/>
              <a:miter lim="800000"/>
              <a:headEnd/>
              <a:tailEnd/>
            </a:ln>
          </p:spPr>
          <p:txBody>
            <a:bodyPr/>
            <a:lstStyle/>
            <a:p>
              <a:pPr algn="ctr"/>
              <a:r>
                <a:rPr lang="en-US" altLang="zh-CN" sz="1800">
                  <a:solidFill>
                    <a:schemeClr val="tx1"/>
                  </a:solidFill>
                </a:rPr>
                <a:t>(a)</a:t>
              </a:r>
              <a:r>
                <a:rPr lang="zh-CN" altLang="en-US" sz="1800">
                  <a:solidFill>
                    <a:schemeClr val="tx1"/>
                  </a:solidFill>
                </a:rPr>
                <a:t>狭义的脉冲信号</a:t>
              </a:r>
            </a:p>
          </p:txBody>
        </p:sp>
        <p:sp>
          <p:nvSpPr>
            <p:cNvPr id="19491" name="Line 39"/>
            <p:cNvSpPr>
              <a:spLocks noChangeShapeType="1"/>
            </p:cNvSpPr>
            <p:nvPr/>
          </p:nvSpPr>
          <p:spPr bwMode="auto">
            <a:xfrm>
              <a:off x="384" y="2259"/>
              <a:ext cx="1490" cy="0"/>
            </a:xfrm>
            <a:prstGeom prst="line">
              <a:avLst/>
            </a:prstGeom>
            <a:noFill/>
            <a:ln w="28575">
              <a:solidFill>
                <a:schemeClr val="tx2"/>
              </a:solidFill>
              <a:round/>
              <a:headEnd/>
              <a:tailEnd/>
            </a:ln>
          </p:spPr>
          <p:txBody>
            <a:bodyPr/>
            <a:lstStyle/>
            <a:p>
              <a:endParaRPr lang="zh-CN" altLang="en-US"/>
            </a:p>
          </p:txBody>
        </p:sp>
        <p:grpSp>
          <p:nvGrpSpPr>
            <p:cNvPr id="19492" name="Group 40"/>
            <p:cNvGrpSpPr>
              <a:grpSpLocks/>
            </p:cNvGrpSpPr>
            <p:nvPr/>
          </p:nvGrpSpPr>
          <p:grpSpPr bwMode="auto">
            <a:xfrm>
              <a:off x="605" y="2115"/>
              <a:ext cx="993" cy="144"/>
              <a:chOff x="1561" y="7530"/>
              <a:chExt cx="1080" cy="156"/>
            </a:xfrm>
          </p:grpSpPr>
          <p:sp>
            <p:nvSpPr>
              <p:cNvPr id="19504" name="Line 41"/>
              <p:cNvSpPr>
                <a:spLocks noChangeShapeType="1"/>
              </p:cNvSpPr>
              <p:nvPr/>
            </p:nvSpPr>
            <p:spPr bwMode="auto">
              <a:xfrm>
                <a:off x="1561" y="7530"/>
                <a:ext cx="0" cy="156"/>
              </a:xfrm>
              <a:prstGeom prst="line">
                <a:avLst/>
              </a:prstGeom>
              <a:noFill/>
              <a:ln w="28575">
                <a:solidFill>
                  <a:schemeClr val="tx2"/>
                </a:solidFill>
                <a:round/>
                <a:headEnd/>
                <a:tailEnd/>
              </a:ln>
            </p:spPr>
            <p:txBody>
              <a:bodyPr/>
              <a:lstStyle/>
              <a:p>
                <a:endParaRPr lang="zh-CN" altLang="en-US"/>
              </a:p>
            </p:txBody>
          </p:sp>
          <p:sp>
            <p:nvSpPr>
              <p:cNvPr id="19505" name="Line 42"/>
              <p:cNvSpPr>
                <a:spLocks noChangeShapeType="1"/>
              </p:cNvSpPr>
              <p:nvPr/>
            </p:nvSpPr>
            <p:spPr bwMode="auto">
              <a:xfrm>
                <a:off x="1921" y="7530"/>
                <a:ext cx="0" cy="156"/>
              </a:xfrm>
              <a:prstGeom prst="line">
                <a:avLst/>
              </a:prstGeom>
              <a:noFill/>
              <a:ln w="28575">
                <a:solidFill>
                  <a:schemeClr val="tx2"/>
                </a:solidFill>
                <a:round/>
                <a:headEnd/>
                <a:tailEnd/>
              </a:ln>
            </p:spPr>
            <p:txBody>
              <a:bodyPr/>
              <a:lstStyle/>
              <a:p>
                <a:endParaRPr lang="zh-CN" altLang="en-US"/>
              </a:p>
            </p:txBody>
          </p:sp>
          <p:sp>
            <p:nvSpPr>
              <p:cNvPr id="19506" name="Line 43"/>
              <p:cNvSpPr>
                <a:spLocks noChangeShapeType="1"/>
              </p:cNvSpPr>
              <p:nvPr/>
            </p:nvSpPr>
            <p:spPr bwMode="auto">
              <a:xfrm>
                <a:off x="2281" y="7530"/>
                <a:ext cx="0" cy="156"/>
              </a:xfrm>
              <a:prstGeom prst="line">
                <a:avLst/>
              </a:prstGeom>
              <a:noFill/>
              <a:ln w="28575">
                <a:solidFill>
                  <a:schemeClr val="tx2"/>
                </a:solidFill>
                <a:round/>
                <a:headEnd/>
                <a:tailEnd/>
              </a:ln>
            </p:spPr>
            <p:txBody>
              <a:bodyPr/>
              <a:lstStyle/>
              <a:p>
                <a:endParaRPr lang="zh-CN" altLang="en-US"/>
              </a:p>
            </p:txBody>
          </p:sp>
          <p:sp>
            <p:nvSpPr>
              <p:cNvPr id="19507" name="Line 44"/>
              <p:cNvSpPr>
                <a:spLocks noChangeShapeType="1"/>
              </p:cNvSpPr>
              <p:nvPr/>
            </p:nvSpPr>
            <p:spPr bwMode="auto">
              <a:xfrm>
                <a:off x="2641" y="7530"/>
                <a:ext cx="0" cy="156"/>
              </a:xfrm>
              <a:prstGeom prst="line">
                <a:avLst/>
              </a:prstGeom>
              <a:noFill/>
              <a:ln w="28575">
                <a:solidFill>
                  <a:schemeClr val="tx2"/>
                </a:solidFill>
                <a:round/>
                <a:headEnd/>
                <a:tailEnd/>
              </a:ln>
            </p:spPr>
            <p:txBody>
              <a:bodyPr/>
              <a:lstStyle/>
              <a:p>
                <a:endParaRPr lang="zh-CN" altLang="en-US"/>
              </a:p>
            </p:txBody>
          </p:sp>
        </p:grpSp>
        <p:sp>
          <p:nvSpPr>
            <p:cNvPr id="19493" name="Text Box 45"/>
            <p:cNvSpPr txBox="1">
              <a:spLocks noChangeArrowheads="1"/>
            </p:cNvSpPr>
            <p:nvPr/>
          </p:nvSpPr>
          <p:spPr bwMode="auto">
            <a:xfrm>
              <a:off x="4305" y="2392"/>
              <a:ext cx="1097" cy="335"/>
            </a:xfrm>
            <a:prstGeom prst="rect">
              <a:avLst/>
            </a:prstGeom>
            <a:noFill/>
            <a:ln w="9525">
              <a:noFill/>
              <a:miter lim="800000"/>
              <a:headEnd/>
              <a:tailEnd/>
            </a:ln>
          </p:spPr>
          <p:txBody>
            <a:bodyPr/>
            <a:lstStyle/>
            <a:p>
              <a:pPr algn="ctr"/>
              <a:r>
                <a:rPr lang="en-US" altLang="zh-CN" sz="1800">
                  <a:solidFill>
                    <a:schemeClr val="tx1"/>
                  </a:solidFill>
                </a:rPr>
                <a:t>(c) </a:t>
              </a:r>
              <a:r>
                <a:rPr lang="zh-CN" altLang="en-US" sz="1800">
                  <a:solidFill>
                    <a:schemeClr val="tx1"/>
                  </a:solidFill>
                </a:rPr>
                <a:t>锯齿波</a:t>
              </a:r>
              <a:endParaRPr lang="zh-CN" altLang="en-US" sz="4000">
                <a:solidFill>
                  <a:schemeClr val="hlink"/>
                </a:solidFill>
                <a:latin typeface="Arial" charset="0"/>
                <a:ea typeface="Gulim" pitchFamily="34" charset="-127"/>
              </a:endParaRPr>
            </a:p>
          </p:txBody>
        </p:sp>
        <p:sp>
          <p:nvSpPr>
            <p:cNvPr id="19494" name="Line 46"/>
            <p:cNvSpPr>
              <a:spLocks noChangeShapeType="1"/>
            </p:cNvSpPr>
            <p:nvPr/>
          </p:nvSpPr>
          <p:spPr bwMode="auto">
            <a:xfrm>
              <a:off x="4566" y="2115"/>
              <a:ext cx="0" cy="144"/>
            </a:xfrm>
            <a:prstGeom prst="line">
              <a:avLst/>
            </a:prstGeom>
            <a:noFill/>
            <a:ln w="28575">
              <a:solidFill>
                <a:schemeClr val="tx2"/>
              </a:solidFill>
              <a:round/>
              <a:headEnd/>
              <a:tailEnd/>
            </a:ln>
          </p:spPr>
          <p:txBody>
            <a:bodyPr/>
            <a:lstStyle/>
            <a:p>
              <a:endParaRPr lang="zh-CN" altLang="en-US"/>
            </a:p>
          </p:txBody>
        </p:sp>
        <p:grpSp>
          <p:nvGrpSpPr>
            <p:cNvPr id="19495" name="Group 47"/>
            <p:cNvGrpSpPr>
              <a:grpSpLocks/>
            </p:cNvGrpSpPr>
            <p:nvPr/>
          </p:nvGrpSpPr>
          <p:grpSpPr bwMode="auto">
            <a:xfrm>
              <a:off x="4252" y="2115"/>
              <a:ext cx="1229" cy="144"/>
              <a:chOff x="6721" y="6750"/>
              <a:chExt cx="1410" cy="156"/>
            </a:xfrm>
          </p:grpSpPr>
          <p:grpSp>
            <p:nvGrpSpPr>
              <p:cNvPr id="19496" name="Group 48"/>
              <p:cNvGrpSpPr>
                <a:grpSpLocks/>
              </p:cNvGrpSpPr>
              <p:nvPr/>
            </p:nvGrpSpPr>
            <p:grpSpPr bwMode="auto">
              <a:xfrm>
                <a:off x="7066" y="6750"/>
                <a:ext cx="360" cy="156"/>
                <a:chOff x="7066" y="6750"/>
                <a:chExt cx="360" cy="156"/>
              </a:xfrm>
            </p:grpSpPr>
            <p:sp>
              <p:nvSpPr>
                <p:cNvPr id="19502" name="Line 49"/>
                <p:cNvSpPr>
                  <a:spLocks noChangeShapeType="1"/>
                </p:cNvSpPr>
                <p:nvPr/>
              </p:nvSpPr>
              <p:spPr bwMode="auto">
                <a:xfrm flipV="1">
                  <a:off x="7066" y="6750"/>
                  <a:ext cx="360" cy="156"/>
                </a:xfrm>
                <a:prstGeom prst="line">
                  <a:avLst/>
                </a:prstGeom>
                <a:noFill/>
                <a:ln w="28575">
                  <a:solidFill>
                    <a:schemeClr val="tx2"/>
                  </a:solidFill>
                  <a:round/>
                  <a:headEnd/>
                  <a:tailEnd/>
                </a:ln>
              </p:spPr>
              <p:txBody>
                <a:bodyPr/>
                <a:lstStyle/>
                <a:p>
                  <a:endParaRPr lang="zh-CN" altLang="en-US"/>
                </a:p>
              </p:txBody>
            </p:sp>
            <p:sp>
              <p:nvSpPr>
                <p:cNvPr id="19503" name="Line 50"/>
                <p:cNvSpPr>
                  <a:spLocks noChangeShapeType="1"/>
                </p:cNvSpPr>
                <p:nvPr/>
              </p:nvSpPr>
              <p:spPr bwMode="auto">
                <a:xfrm>
                  <a:off x="7426" y="6750"/>
                  <a:ext cx="0" cy="156"/>
                </a:xfrm>
                <a:prstGeom prst="line">
                  <a:avLst/>
                </a:prstGeom>
                <a:noFill/>
                <a:ln w="28575">
                  <a:solidFill>
                    <a:schemeClr val="tx2"/>
                  </a:solidFill>
                  <a:round/>
                  <a:headEnd/>
                  <a:tailEnd/>
                </a:ln>
              </p:spPr>
              <p:txBody>
                <a:bodyPr/>
                <a:lstStyle/>
                <a:p>
                  <a:endParaRPr lang="zh-CN" altLang="en-US"/>
                </a:p>
              </p:txBody>
            </p:sp>
          </p:grpSp>
          <p:grpSp>
            <p:nvGrpSpPr>
              <p:cNvPr id="19497" name="Group 51"/>
              <p:cNvGrpSpPr>
                <a:grpSpLocks/>
              </p:cNvGrpSpPr>
              <p:nvPr/>
            </p:nvGrpSpPr>
            <p:grpSpPr bwMode="auto">
              <a:xfrm>
                <a:off x="7411" y="6750"/>
                <a:ext cx="720" cy="156"/>
                <a:chOff x="7426" y="6750"/>
                <a:chExt cx="720" cy="156"/>
              </a:xfrm>
            </p:grpSpPr>
            <p:sp>
              <p:nvSpPr>
                <p:cNvPr id="19499" name="Line 52"/>
                <p:cNvSpPr>
                  <a:spLocks noChangeShapeType="1"/>
                </p:cNvSpPr>
                <p:nvPr/>
              </p:nvSpPr>
              <p:spPr bwMode="auto">
                <a:xfrm flipV="1">
                  <a:off x="7426" y="6750"/>
                  <a:ext cx="360" cy="156"/>
                </a:xfrm>
                <a:prstGeom prst="line">
                  <a:avLst/>
                </a:prstGeom>
                <a:noFill/>
                <a:ln w="28575">
                  <a:solidFill>
                    <a:schemeClr val="tx2"/>
                  </a:solidFill>
                  <a:round/>
                  <a:headEnd/>
                  <a:tailEnd/>
                </a:ln>
              </p:spPr>
              <p:txBody>
                <a:bodyPr/>
                <a:lstStyle/>
                <a:p>
                  <a:endParaRPr lang="zh-CN" altLang="en-US"/>
                </a:p>
              </p:txBody>
            </p:sp>
            <p:sp>
              <p:nvSpPr>
                <p:cNvPr id="19500" name="Line 53"/>
                <p:cNvSpPr>
                  <a:spLocks noChangeShapeType="1"/>
                </p:cNvSpPr>
                <p:nvPr/>
              </p:nvSpPr>
              <p:spPr bwMode="auto">
                <a:xfrm>
                  <a:off x="7786" y="6750"/>
                  <a:ext cx="0" cy="156"/>
                </a:xfrm>
                <a:prstGeom prst="line">
                  <a:avLst/>
                </a:prstGeom>
                <a:noFill/>
                <a:ln w="28575">
                  <a:solidFill>
                    <a:schemeClr val="tx2"/>
                  </a:solidFill>
                  <a:round/>
                  <a:headEnd/>
                  <a:tailEnd/>
                </a:ln>
              </p:spPr>
              <p:txBody>
                <a:bodyPr/>
                <a:lstStyle/>
                <a:p>
                  <a:endParaRPr lang="zh-CN" altLang="en-US"/>
                </a:p>
              </p:txBody>
            </p:sp>
            <p:sp>
              <p:nvSpPr>
                <p:cNvPr id="19501" name="Line 54"/>
                <p:cNvSpPr>
                  <a:spLocks noChangeShapeType="1"/>
                </p:cNvSpPr>
                <p:nvPr/>
              </p:nvSpPr>
              <p:spPr bwMode="auto">
                <a:xfrm flipV="1">
                  <a:off x="7786" y="6750"/>
                  <a:ext cx="360" cy="156"/>
                </a:xfrm>
                <a:prstGeom prst="line">
                  <a:avLst/>
                </a:prstGeom>
                <a:noFill/>
                <a:ln w="28575">
                  <a:solidFill>
                    <a:schemeClr val="tx2"/>
                  </a:solidFill>
                  <a:round/>
                  <a:headEnd/>
                  <a:tailEnd/>
                </a:ln>
              </p:spPr>
              <p:txBody>
                <a:bodyPr/>
                <a:lstStyle/>
                <a:p>
                  <a:endParaRPr lang="zh-CN" altLang="en-US"/>
                </a:p>
              </p:txBody>
            </p:sp>
          </p:grpSp>
          <p:sp>
            <p:nvSpPr>
              <p:cNvPr id="19498" name="Line 55"/>
              <p:cNvSpPr>
                <a:spLocks noChangeShapeType="1"/>
              </p:cNvSpPr>
              <p:nvPr/>
            </p:nvSpPr>
            <p:spPr bwMode="auto">
              <a:xfrm flipV="1">
                <a:off x="6721" y="6750"/>
                <a:ext cx="360" cy="156"/>
              </a:xfrm>
              <a:prstGeom prst="line">
                <a:avLst/>
              </a:prstGeom>
              <a:noFill/>
              <a:ln w="28575">
                <a:solidFill>
                  <a:schemeClr val="tx2"/>
                </a:solidFill>
                <a:round/>
                <a:headEnd/>
                <a:tailEnd/>
              </a:ln>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0-#ppt_w/2"/>
                                          </p:val>
                                        </p:tav>
                                        <p:tav tm="100000">
                                          <p:val>
                                            <p:strVal val="#ppt_x"/>
                                          </p:val>
                                        </p:tav>
                                      </p:tavLst>
                                    </p:anim>
                                    <p:anim calcmode="lin" valueType="num">
                                      <p:cBhvr additive="base">
                                        <p:cTn id="8"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utoUpdateAnimBg="0"/>
    </p:bldLst>
  </p:timing>
</p:sld>
</file>

<file path=ppt/theme/theme1.xml><?xml version="1.0" encoding="utf-8"?>
<a:theme xmlns:a="http://schemas.openxmlformats.org/drawingml/2006/main" name="Office 主题">
  <a:themeElements>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fontScheme name="Office 主题">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323846"/>
        </a:dk2>
        <a:lt2>
          <a:srgbClr val="003D3C"/>
        </a:lt2>
        <a:accent1>
          <a:srgbClr val="F6E884"/>
        </a:accent1>
        <a:accent2>
          <a:srgbClr val="E79C39"/>
        </a:accent2>
        <a:accent3>
          <a:srgbClr val="FFFFFF"/>
        </a:accent3>
        <a:accent4>
          <a:srgbClr val="000000"/>
        </a:accent4>
        <a:accent5>
          <a:srgbClr val="FAF2C2"/>
        </a:accent5>
        <a:accent6>
          <a:srgbClr val="D18D33"/>
        </a:accent6>
        <a:hlink>
          <a:srgbClr val="663300"/>
        </a:hlink>
        <a:folHlink>
          <a:srgbClr val="B2B2B2"/>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323846"/>
        </a:dk2>
        <a:lt2>
          <a:srgbClr val="003D3C"/>
        </a:lt2>
        <a:accent1>
          <a:srgbClr val="C5FF8B"/>
        </a:accent1>
        <a:accent2>
          <a:srgbClr val="7DD9B6"/>
        </a:accent2>
        <a:accent3>
          <a:srgbClr val="FFFFFF"/>
        </a:accent3>
        <a:accent4>
          <a:srgbClr val="000000"/>
        </a:accent4>
        <a:accent5>
          <a:srgbClr val="DFFFC4"/>
        </a:accent5>
        <a:accent6>
          <a:srgbClr val="71C4A5"/>
        </a:accent6>
        <a:hlink>
          <a:srgbClr val="00666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11769</TotalTime>
  <Words>12134</Words>
  <Application>Microsoft Office PowerPoint</Application>
  <PresentationFormat>全屏显示(4:3)</PresentationFormat>
  <Paragraphs>1459</Paragraphs>
  <Slides>69</Slides>
  <Notes>69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69</vt:i4>
      </vt:variant>
    </vt:vector>
  </HeadingPairs>
  <TitlesOfParts>
    <vt:vector size="89" baseType="lpstr">
      <vt:lpstr>Times New Roman</vt:lpstr>
      <vt:lpstr>宋体</vt:lpstr>
      <vt:lpstr>Arial</vt:lpstr>
      <vt:lpstr>Verdana</vt:lpstr>
      <vt:lpstr>Wingdings</vt:lpstr>
      <vt:lpstr>Lucida Sans Unicode</vt:lpstr>
      <vt:lpstr>Gulim</vt:lpstr>
      <vt:lpstr>黑体</vt:lpstr>
      <vt:lpstr>华文行楷</vt:lpstr>
      <vt:lpstr>楷体_GB2312</vt:lpstr>
      <vt:lpstr>华文楷体</vt:lpstr>
      <vt:lpstr>隶书</vt:lpstr>
      <vt:lpstr>华文新魏</vt:lpstr>
      <vt:lpstr>Symbol</vt:lpstr>
      <vt:lpstr>Tahoma</vt:lpstr>
      <vt:lpstr>Office 主题</vt:lpstr>
      <vt:lpstr>Microsoft Visio Drawing</vt:lpstr>
      <vt:lpstr>Microsoft 公式 3.0</vt:lpstr>
      <vt:lpstr>Microsoft Visio 绘图</vt:lpstr>
      <vt:lpstr>Microsoft Office Visio 绘图</vt:lpstr>
      <vt:lpstr>数字逻辑</vt:lpstr>
      <vt:lpstr>第1章  数制与编码</vt:lpstr>
      <vt:lpstr>本　章　重　点</vt:lpstr>
      <vt:lpstr>1.1  概述 </vt:lpstr>
      <vt:lpstr>1.1.1  模拟电子技术和数字电子技术</vt:lpstr>
      <vt:lpstr>模拟信号</vt:lpstr>
      <vt:lpstr>模拟信号和数字信号的区别</vt:lpstr>
      <vt:lpstr>模拟电子技术和数字电子技术</vt:lpstr>
      <vt:lpstr>1.1.2  脉冲信号和数字信号</vt:lpstr>
      <vt:lpstr>数字信号</vt:lpstr>
      <vt:lpstr>1.1.3  数字电路的特点</vt:lpstr>
      <vt:lpstr>1.2    数制及其转换</vt:lpstr>
      <vt:lpstr>1.2.1  数制</vt:lpstr>
      <vt:lpstr>数制中的基本概念</vt:lpstr>
      <vt:lpstr>位权的概念</vt:lpstr>
      <vt:lpstr>位权的概念（续）</vt:lpstr>
      <vt:lpstr>不同数制数的表示</vt:lpstr>
      <vt:lpstr>十进制</vt:lpstr>
      <vt:lpstr>二进制</vt:lpstr>
      <vt:lpstr>八进制</vt:lpstr>
      <vt:lpstr>十六进制</vt:lpstr>
      <vt:lpstr>不同数制数的对照表</vt:lpstr>
      <vt:lpstr>1.2.2  数制之间的转换</vt:lpstr>
      <vt:lpstr>十进制转换为二进制示例</vt:lpstr>
      <vt:lpstr>十进制转换为二进制——纯小数的转换</vt:lpstr>
      <vt:lpstr>N进制转为十进制</vt:lpstr>
      <vt:lpstr>二进制与八进制相互转换</vt:lpstr>
      <vt:lpstr>二进制与十六进制相互转换</vt:lpstr>
      <vt:lpstr>1.2.3  二进制算术运算</vt:lpstr>
      <vt:lpstr>1.3  编码 </vt:lpstr>
      <vt:lpstr>什么是编码</vt:lpstr>
      <vt:lpstr>1.3.1  带符号的二进制数的编码</vt:lpstr>
      <vt:lpstr>1、原码</vt:lpstr>
      <vt:lpstr>各类数的原码定义</vt:lpstr>
      <vt:lpstr>原码运算规则</vt:lpstr>
      <vt:lpstr>原码加法流程图</vt:lpstr>
      <vt:lpstr>原码表示法的优点和缺点</vt:lpstr>
      <vt:lpstr>2、反码</vt:lpstr>
      <vt:lpstr>各类数的反码定义</vt:lpstr>
      <vt:lpstr>反码运算规则</vt:lpstr>
      <vt:lpstr>反码运算示例</vt:lpstr>
      <vt:lpstr>3、补码</vt:lpstr>
      <vt:lpstr>补码运算的原理</vt:lpstr>
      <vt:lpstr>二进制数补码运算示例</vt:lpstr>
      <vt:lpstr>补码的表示方法</vt:lpstr>
      <vt:lpstr>补码运算规则</vt:lpstr>
      <vt:lpstr>异号补码的加法运算举例</vt:lpstr>
      <vt:lpstr>补码的减法运算</vt:lpstr>
      <vt:lpstr>【例1.15】的补码运算示例</vt:lpstr>
      <vt:lpstr>补码的加减运算举例</vt:lpstr>
      <vt:lpstr>补码的加减运算举例（续）</vt:lpstr>
      <vt:lpstr>原码、反码和补码总结</vt:lpstr>
      <vt:lpstr>典型数的真值、原码、反码和补码</vt:lpstr>
      <vt:lpstr>4位二进制数表示原码、反码和补码时对应的真值</vt:lpstr>
      <vt:lpstr>原码、反码和补码表示方法的区别</vt:lpstr>
      <vt:lpstr>1.3.2  二-十进制编码（BCD码）</vt:lpstr>
      <vt:lpstr>有权码和无权码</vt:lpstr>
      <vt:lpstr>几种常见的BCD码</vt:lpstr>
      <vt:lpstr>1.3.3  格雷码</vt:lpstr>
      <vt:lpstr>几种格雷码</vt:lpstr>
      <vt:lpstr>格雷码与二进制码之间的相互转换</vt:lpstr>
      <vt:lpstr>格雷码转换成二进制码</vt:lpstr>
      <vt:lpstr>1.3.4  字符编码</vt:lpstr>
      <vt:lpstr>ASCII码编码表</vt:lpstr>
      <vt:lpstr>ASCII码的特点和用途</vt:lpstr>
      <vt:lpstr>本章小结（1/4）</vt:lpstr>
      <vt:lpstr>本章小结（2/4）</vt:lpstr>
      <vt:lpstr>本章小结（3/4）</vt:lpstr>
      <vt:lpstr>本章小结（4/4）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문보라</dc:creator>
  <cp:lastModifiedBy>Lenovo User</cp:lastModifiedBy>
  <cp:revision>1273</cp:revision>
  <dcterms:created xsi:type="dcterms:W3CDTF">2004-02-28T11:56:03Z</dcterms:created>
  <dcterms:modified xsi:type="dcterms:W3CDTF">2012-09-10T02:41:15Z</dcterms:modified>
</cp:coreProperties>
</file>